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3"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12" autoAdjust="0"/>
    <p:restoredTop sz="93792" autoAdjust="0"/>
  </p:normalViewPr>
  <p:slideViewPr>
    <p:cSldViewPr snapToGrid="0">
      <p:cViewPr varScale="1">
        <p:scale>
          <a:sx n="83" d="100"/>
          <a:sy n="83" d="100"/>
        </p:scale>
        <p:origin x="86" y="25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299193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tiff"/><Relationship Id="rId3" Type="http://schemas.openxmlformats.org/officeDocument/2006/relationships/image" Target="../media/image1.jpeg"/><Relationship Id="rId7" Type="http://schemas.openxmlformats.org/officeDocument/2006/relationships/image" Target="../media/image3.tif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10.25345/C5FG3H" TargetMode="External"/><Relationship Id="rId5" Type="http://schemas.openxmlformats.org/officeDocument/2006/relationships/hyperlink" Target="https://doi.org/10.1016/j.jbc.2022.102768" TargetMode="External"/><Relationship Id="rId10" Type="http://schemas.openxmlformats.org/officeDocument/2006/relationships/image" Target="../media/image6.tiff"/><Relationship Id="rId4" Type="http://schemas.openxmlformats.org/officeDocument/2006/relationships/image" Target="../media/image2.jpeg"/><Relationship Id="rId9" Type="http://schemas.openxmlformats.org/officeDocument/2006/relationships/image" Target="../media/image5.tiff"/></Relationships>
</file>

<file path=ppt/slides/_rels/slide2.xml.rels><?xml version="1.0" encoding="UTF-8" standalone="yes"?>
<Relationships xmlns="http://schemas.openxmlformats.org/package/2006/relationships"><Relationship Id="rId8" Type="http://schemas.openxmlformats.org/officeDocument/2006/relationships/image" Target="../media/image6.tiff"/><Relationship Id="rId3" Type="http://schemas.openxmlformats.org/officeDocument/2006/relationships/image" Target="../media/image1.jpeg"/><Relationship Id="rId7" Type="http://schemas.openxmlformats.org/officeDocument/2006/relationships/image" Target="../media/image5.tif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tiff"/><Relationship Id="rId5" Type="http://schemas.openxmlformats.org/officeDocument/2006/relationships/image" Target="../media/image3.tiff"/><Relationship Id="rId10" Type="http://schemas.openxmlformats.org/officeDocument/2006/relationships/hyperlink" Target="https://doi:10.25345/C5FG3H" TargetMode="External"/><Relationship Id="rId4" Type="http://schemas.openxmlformats.org/officeDocument/2006/relationships/image" Target="../media/image2.jpeg"/><Relationship Id="rId9" Type="http://schemas.openxmlformats.org/officeDocument/2006/relationships/hyperlink" Target="https://doi.org/10.1016/j.jbc.2022.10276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6627302" y="1396247"/>
            <a:ext cx="5476713" cy="5396682"/>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Text Box 62">
            <a:extLst>
              <a:ext uri="{FF2B5EF4-FFF2-40B4-BE49-F238E27FC236}">
                <a16:creationId xmlns:a16="http://schemas.microsoft.com/office/drawing/2014/main" id="{35DC77B2-77F1-4C49-A285-D250370A8A4A}"/>
              </a:ext>
            </a:extLst>
          </p:cNvPr>
          <p:cNvSpPr txBox="1">
            <a:spLocks noChangeArrowheads="1"/>
          </p:cNvSpPr>
          <p:nvPr/>
        </p:nvSpPr>
        <p:spPr bwMode="auto">
          <a:xfrm>
            <a:off x="1239714" y="-9402"/>
            <a:ext cx="9698519" cy="1223412"/>
          </a:xfrm>
          <a:prstGeom prst="rect">
            <a:avLst/>
          </a:prstGeom>
          <a:noFill/>
          <a:ln w="9525">
            <a:noFill/>
            <a:miter lim="800000"/>
            <a:headEnd/>
            <a:tailEnd/>
          </a:ln>
        </p:spPr>
        <p:txBody>
          <a:bodyPr wrap="square">
            <a:spAutoFit/>
          </a:body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Mapping the KRAS </a:t>
            </a:r>
            <a:r>
              <a:rPr kumimoji="0" lang="en-US" sz="1600" b="1"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Proteoform</a:t>
            </a:r>
            <a:r>
              <a:rPr kumimoji="0" lang="en-US" sz="16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 Landscape in Colorectal Cancer</a:t>
            </a:r>
            <a:endParaRPr kumimoji="0" lang="en-US" sz="6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defRPr/>
            </a:pPr>
            <a:endParaRPr kumimoji="0" lang="en-US" sz="5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Lauren M. Adams</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Caroline J. DeHart</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Byron S. Drown</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Lissa C. Anderson</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3</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William Bocik</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r>
              <a:rPr kumimoji="0" lang="en-US" sz="1100" b="0" i="1" u="none" strike="noStrike" kern="1200" cap="none" spc="0" normalizeH="0" baseline="0" noProof="0" dirty="0">
                <a:ln>
                  <a:noFill/>
                </a:ln>
                <a:solidFill>
                  <a:srgbClr val="000000"/>
                </a:solidFill>
                <a:effectLst/>
                <a:uLnTx/>
                <a:uFillTx/>
                <a:latin typeface="Arial" pitchFamily="34" charset="0"/>
                <a:ea typeface="+mn-ea"/>
                <a:cs typeface="Arial" pitchFamily="34" charset="0"/>
              </a:rPr>
              <a:t>et al.</a:t>
            </a:r>
          </a:p>
          <a:p>
            <a:pPr marL="0" marR="0" lvl="0" indent="0" algn="ctr" defTabSz="914400" rtl="0" eaLnBrk="1" fontAlgn="base" latinLnBrk="0" hangingPunct="1">
              <a:lnSpc>
                <a:spcPct val="100000"/>
              </a:lnSpc>
              <a:spcBef>
                <a:spcPts val="0"/>
              </a:spcBef>
              <a:spcAft>
                <a:spcPct val="0"/>
              </a:spcAft>
              <a:buClrTx/>
              <a:buSzTx/>
              <a:buFontTx/>
              <a:buNone/>
              <a:tabLst/>
              <a:defRPr/>
            </a:pPr>
            <a:endParaRPr kumimoji="0" lang="en-US" sz="500" b="1" i="0" u="none" strike="noStrike" kern="1200" cap="none" spc="0" normalizeH="0" baseline="0" noProof="0" dirty="0">
              <a:ln>
                <a:noFill/>
              </a:ln>
              <a:solidFill>
                <a:srgbClr val="0033CC"/>
              </a:solidFill>
              <a:effectLst/>
              <a:uLnTx/>
              <a:uFillTx/>
              <a:latin typeface="Arial" pitchFamily="34" charset="0"/>
              <a:ea typeface="+mn-ea"/>
              <a:cs typeface="Arial"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1. Northwestern University; 2. NCI-Frederick National Laboratory 3. National High Magnetic Field Laboratory</a:t>
            </a:r>
            <a:endParaRPr kumimoji="0" lang="en-US" sz="600" b="1" i="0" u="none" strike="noStrike" kern="1200" cap="none" spc="0" normalizeH="0" baseline="0" noProof="0" dirty="0">
              <a:ln>
                <a:noFill/>
              </a:ln>
              <a:solidFill>
                <a:srgbClr val="0033CC"/>
              </a:solidFill>
              <a:effectLst/>
              <a:uLnTx/>
              <a:uFillTx/>
              <a:latin typeface="Arial" pitchFamily="34" charset="0"/>
              <a:ea typeface="+mn-ea"/>
              <a:cs typeface="Arial"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defRPr/>
            </a:pPr>
            <a:endParaRPr kumimoji="0" lang="en-US" sz="500" b="1"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Funding Grants:</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G.S. Boebinger (</a:t>
            </a:r>
            <a:r>
              <a:rPr lang="en-US" sz="1050" dirty="0">
                <a:latin typeface="+mn-lt"/>
              </a:rPr>
              <a:t>NSF DMR-2128556</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Neil L. Kelleher (NIH P41 GM108569); </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Leidos Biomedical Research (HHSN261200800001E); and others</a:t>
            </a:r>
            <a:endPar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endParaRPr>
          </a:p>
        </p:txBody>
      </p:sp>
      <p:sp>
        <p:nvSpPr>
          <p:cNvPr id="17" name="Text Box 28">
            <a:extLst>
              <a:ext uri="{FF2B5EF4-FFF2-40B4-BE49-F238E27FC236}">
                <a16:creationId xmlns:a16="http://schemas.microsoft.com/office/drawing/2014/main" id="{8AC8F3D4-6970-4440-9F08-ADB6FF017D9D}"/>
              </a:ext>
            </a:extLst>
          </p:cNvPr>
          <p:cNvSpPr txBox="1">
            <a:spLocks noChangeArrowheads="1"/>
          </p:cNvSpPr>
          <p:nvPr/>
        </p:nvSpPr>
        <p:spPr bwMode="auto">
          <a:xfrm>
            <a:off x="48003" y="1341313"/>
            <a:ext cx="6538858" cy="4401205"/>
          </a:xfrm>
          <a:prstGeom prst="rect">
            <a:avLst/>
          </a:prstGeom>
          <a:noFill/>
          <a:ln w="9525">
            <a:noFill/>
            <a:miter lim="800000"/>
            <a:headEnd/>
            <a:tailEnd/>
          </a:ln>
        </p:spPr>
        <p:txBody>
          <a:bodyPr wrap="square">
            <a:spAutoFit/>
          </a:bodyPr>
          <a:lstStyle/>
          <a:p>
            <a:pPr algn="just"/>
            <a:r>
              <a:rPr lang="en-US" sz="1200" b="0" i="0" dirty="0">
                <a:solidFill>
                  <a:srgbClr val="202124"/>
                </a:solidFill>
                <a:effectLst/>
                <a:latin typeface="Roboto" panose="02000000000000000000" pitchFamily="2" charset="0"/>
              </a:rPr>
              <a:t>The so-called “KRAS gene” is a gene that makes a protein (called “KRAS”) that is involved in the regulation of cell division as a result of its ability to relay external signals to the cell nucleus. </a:t>
            </a:r>
            <a:r>
              <a:rPr lang="en-US" sz="1200" i="1" u="sng" dirty="0"/>
              <a:t>Mutations in the KRAS gene are found in nearly 30% of all human tumors</a:t>
            </a:r>
            <a:r>
              <a:rPr lang="en-US" sz="1200" dirty="0"/>
              <a:t>. Post-translational modification (PTM) of KRAS is known to influence cell signaling. However, the relationship between KRAS PTMs and cancer-causing mutations remains unclear because high sequence identity (&gt;90%) within KRAS’ family of proteins greatly confounds traditional biochemical techniques. </a:t>
            </a:r>
          </a:p>
          <a:p>
            <a:pPr algn="just"/>
            <a:endParaRPr lang="en-US" sz="800" dirty="0"/>
          </a:p>
          <a:p>
            <a:pPr algn="just"/>
            <a:r>
              <a:rPr lang="en-US" sz="1200" i="1" u="sng" dirty="0"/>
              <a:t>MagLab users employed the MagLab’s 21 tesla Ion Cyclotron Resonance mass spectrometer to measure intact KRAS protein molecules. This capability enabled the production of the first clarified map of the KRAS proteoform landscape in colon cancer tumors</a:t>
            </a:r>
            <a:r>
              <a:rPr lang="en-US" sz="1200" dirty="0"/>
              <a:t>. A novel class of truncated KRAS proteoforms was identified that lack the C-terminal residue (C185*) and associated PTMs. The functional relevance of these proteoforms was further examined with live cell imaging. </a:t>
            </a:r>
            <a:r>
              <a:rPr lang="en-US" sz="1200" i="1" u="sng" dirty="0"/>
              <a:t>Truncated KRAS exhibited </a:t>
            </a:r>
            <a:r>
              <a:rPr lang="en-US" sz="1200" i="1" u="sng" dirty="0">
                <a:latin typeface="+mn-lt"/>
              </a:rPr>
              <a:t>striking differences in localization (see </a:t>
            </a:r>
            <a:r>
              <a:rPr lang="en-US" sz="1200" b="1" i="1" u="sng" dirty="0">
                <a:latin typeface="+mn-lt"/>
              </a:rPr>
              <a:t>Figure</a:t>
            </a:r>
            <a:r>
              <a:rPr lang="en-US" sz="1200" i="1" u="sng" dirty="0">
                <a:latin typeface="+mn-lt"/>
              </a:rPr>
              <a:t>), such that normal KRAS is localized in the cell membrane and truncated KRAS is distributed throughout the cell.  Striking differences between truncated KRAS and normal KRAS were also found in the activation of the MAPK pathway</a:t>
            </a:r>
            <a:r>
              <a:rPr lang="en-US" sz="1200" dirty="0">
                <a:latin typeface="+mn-lt"/>
              </a:rPr>
              <a:t>, </a:t>
            </a:r>
            <a:r>
              <a:rPr lang="en-US" sz="1200" b="0" i="0" dirty="0">
                <a:effectLst/>
                <a:latin typeface="+mn-lt"/>
              </a:rPr>
              <a:t>a chain of proteins in the cell that communicates a signal from a receptor on the surface of the cell to the DNA in the nucleus of the cell.</a:t>
            </a:r>
          </a:p>
          <a:p>
            <a:pPr algn="just"/>
            <a:endParaRPr lang="en-US" sz="800" dirty="0"/>
          </a:p>
          <a:p>
            <a:pPr algn="just"/>
            <a:r>
              <a:rPr lang="en-US" sz="1200" i="1" u="sng" dirty="0"/>
              <a:t>These findings indicate that cellular signaling pathways are far more complex and operate by mechanisms different than previously thought, information that will prove critically important for future development of anti-KRAS therapeutics that target membrane association in the battle against cancer</a:t>
            </a:r>
            <a:r>
              <a:rPr lang="en-US" sz="1200" dirty="0"/>
              <a:t>.</a:t>
            </a:r>
          </a:p>
        </p:txBody>
      </p:sp>
      <p:sp>
        <p:nvSpPr>
          <p:cNvPr id="18" name="Text Box 28">
            <a:extLst>
              <a:ext uri="{FF2B5EF4-FFF2-40B4-BE49-F238E27FC236}">
                <a16:creationId xmlns:a16="http://schemas.microsoft.com/office/drawing/2014/main" id="{2059EE3C-994E-4F4B-8477-F3E887B40733}"/>
              </a:ext>
            </a:extLst>
          </p:cNvPr>
          <p:cNvSpPr txBox="1">
            <a:spLocks noChangeArrowheads="1"/>
          </p:cNvSpPr>
          <p:nvPr/>
        </p:nvSpPr>
        <p:spPr bwMode="auto">
          <a:xfrm>
            <a:off x="48003" y="5714222"/>
            <a:ext cx="6627302" cy="1107996"/>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21 T Fourier-Transform Ion Cyclotron Resonance (21 T FT-ICR)</a:t>
            </a:r>
            <a:endParaRPr lang="en-US" sz="600" dirty="0">
              <a:solidFill>
                <a:srgbClr val="333399"/>
              </a:solidFill>
            </a:endParaRPr>
          </a:p>
          <a:p>
            <a:r>
              <a:rPr lang="en-US" sz="1100" b="1" dirty="0">
                <a:solidFill>
                  <a:srgbClr val="333399"/>
                </a:solidFill>
              </a:rPr>
              <a:t>Citation: </a:t>
            </a:r>
            <a:r>
              <a:rPr lang="en-US" sz="1100" b="0" i="0" dirty="0">
                <a:solidFill>
                  <a:srgbClr val="333399"/>
                </a:solidFill>
                <a:effectLst/>
                <a:latin typeface="arial" panose="020B0604020202020204" pitchFamily="34" charset="0"/>
              </a:rPr>
              <a:t>Adams, L.M.; DeHart, C.J.; Drown, B.S.; Anderson, L.C.; </a:t>
            </a:r>
            <a:r>
              <a:rPr lang="en-US" sz="1100" b="0" i="0" dirty="0" err="1">
                <a:solidFill>
                  <a:srgbClr val="333399"/>
                </a:solidFill>
                <a:effectLst/>
                <a:latin typeface="arial" panose="020B0604020202020204" pitchFamily="34" charset="0"/>
              </a:rPr>
              <a:t>Bocik</a:t>
            </a:r>
            <a:r>
              <a:rPr lang="en-US" sz="1100" b="0" i="0" dirty="0">
                <a:solidFill>
                  <a:srgbClr val="333399"/>
                </a:solidFill>
                <a:effectLst/>
                <a:latin typeface="arial" panose="020B0604020202020204" pitchFamily="34" charset="0"/>
              </a:rPr>
              <a:t>, W.; </a:t>
            </a:r>
            <a:r>
              <a:rPr lang="en-US" sz="1100" b="0" i="0" dirty="0" err="1">
                <a:solidFill>
                  <a:srgbClr val="333399"/>
                </a:solidFill>
                <a:effectLst/>
                <a:latin typeface="arial" panose="020B0604020202020204" pitchFamily="34" charset="0"/>
              </a:rPr>
              <a:t>Boja</a:t>
            </a:r>
            <a:r>
              <a:rPr lang="en-US" sz="1100" b="0" i="0" dirty="0">
                <a:solidFill>
                  <a:srgbClr val="333399"/>
                </a:solidFill>
                <a:effectLst/>
                <a:latin typeface="arial" panose="020B0604020202020204" pitchFamily="34" charset="0"/>
              </a:rPr>
              <a:t>, E.S.; </a:t>
            </a:r>
            <a:r>
              <a:rPr lang="en-US" sz="1100" b="0" i="0" dirty="0" err="1">
                <a:solidFill>
                  <a:srgbClr val="333399"/>
                </a:solidFill>
                <a:effectLst/>
                <a:latin typeface="arial" panose="020B0604020202020204" pitchFamily="34" charset="0"/>
              </a:rPr>
              <a:t>Hiltke</a:t>
            </a:r>
            <a:r>
              <a:rPr lang="en-US" sz="1100" b="0" i="0" dirty="0">
                <a:solidFill>
                  <a:srgbClr val="333399"/>
                </a:solidFill>
                <a:effectLst/>
                <a:latin typeface="arial" panose="020B0604020202020204" pitchFamily="34" charset="0"/>
              </a:rPr>
              <a:t>, T.M.; Hendrickson, C.L.; Rodriguez, H.; Caldwell, M.; </a:t>
            </a:r>
            <a:r>
              <a:rPr lang="en-US" sz="1100" b="0" i="0" dirty="0" err="1">
                <a:solidFill>
                  <a:srgbClr val="333399"/>
                </a:solidFill>
                <a:effectLst/>
                <a:latin typeface="arial" panose="020B0604020202020204" pitchFamily="34" charset="0"/>
              </a:rPr>
              <a:t>Vafabakhsh</a:t>
            </a:r>
            <a:r>
              <a:rPr lang="en-US" sz="1100" b="0" i="0" dirty="0">
                <a:solidFill>
                  <a:srgbClr val="333399"/>
                </a:solidFill>
                <a:effectLst/>
                <a:latin typeface="arial" panose="020B0604020202020204" pitchFamily="34" charset="0"/>
              </a:rPr>
              <a:t>, R.; Kelleher, N.L., </a:t>
            </a:r>
          </a:p>
          <a:p>
            <a:r>
              <a:rPr lang="en-US" sz="1100" b="0" i="1" dirty="0">
                <a:solidFill>
                  <a:srgbClr val="333399"/>
                </a:solidFill>
                <a:effectLst/>
                <a:latin typeface="arial" panose="020B0604020202020204" pitchFamily="34" charset="0"/>
              </a:rPr>
              <a:t>Mapping the KRAS </a:t>
            </a:r>
            <a:r>
              <a:rPr lang="en-US" sz="1100" b="0" i="1" dirty="0" err="1">
                <a:solidFill>
                  <a:srgbClr val="333399"/>
                </a:solidFill>
                <a:effectLst/>
                <a:latin typeface="arial" panose="020B0604020202020204" pitchFamily="34" charset="0"/>
              </a:rPr>
              <a:t>Proteoform</a:t>
            </a:r>
            <a:r>
              <a:rPr lang="en-US" sz="1100" b="0" i="1" dirty="0">
                <a:solidFill>
                  <a:srgbClr val="333399"/>
                </a:solidFill>
                <a:effectLst/>
                <a:latin typeface="arial" panose="020B0604020202020204" pitchFamily="34" charset="0"/>
              </a:rPr>
              <a:t> Landscape in Colorectal Cancer Identifies Truncated KRAS4B that Decreases MAPK Signaling,</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Journal of Biological Chemistry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299</a:t>
            </a:r>
            <a:r>
              <a:rPr lang="en-US" sz="1100" b="0" i="0" dirty="0">
                <a:solidFill>
                  <a:srgbClr val="333399"/>
                </a:solidFill>
                <a:effectLst/>
                <a:latin typeface="arial" panose="020B0604020202020204" pitchFamily="34" charset="0"/>
              </a:rPr>
              <a:t> (1), 102768 (2023) .    </a:t>
            </a:r>
            <a:r>
              <a:rPr lang="en-US" sz="1100" b="1" i="0" dirty="0">
                <a:solidFill>
                  <a:srgbClr val="333399"/>
                </a:solidFill>
                <a:effectLst/>
                <a:latin typeface="arial" panose="020B0604020202020204" pitchFamily="34" charset="0"/>
                <a:hlinkClick r:id="rId5">
                  <a:extLst>
                    <a:ext uri="{A12FA001-AC4F-418D-AE19-62706E023703}">
                      <ahyp:hlinkClr xmlns:ahyp="http://schemas.microsoft.com/office/drawing/2018/hyperlinkcolor" val="tx"/>
                    </a:ext>
                  </a:extLst>
                </a:hlinkClick>
              </a:rPr>
              <a:t>doi.org/10.1016/j.jbc.2022.102768</a:t>
            </a:r>
            <a:r>
              <a:rPr lang="en-US" sz="1100" b="1" i="0" dirty="0">
                <a:solidFill>
                  <a:srgbClr val="333399"/>
                </a:solidFill>
                <a:effectLst/>
                <a:latin typeface="arial" panose="020B0604020202020204" pitchFamily="34" charset="0"/>
              </a:rPr>
              <a:t>   </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6">
                  <a:extLst>
                    <a:ext uri="{A12FA001-AC4F-418D-AE19-62706E023703}">
                      <ahyp:hlinkClr xmlns:ahyp="http://schemas.microsoft.com/office/drawing/2018/hyperlinkcolor" val="tx"/>
                    </a:ext>
                  </a:extLst>
                </a:hlinkClick>
              </a:rPr>
              <a:t>Data Set</a:t>
            </a:r>
            <a:endParaRPr lang="en-US" sz="1200" dirty="0">
              <a:solidFill>
                <a:srgbClr val="333399"/>
              </a:solidFill>
            </a:endParaRPr>
          </a:p>
        </p:txBody>
      </p:sp>
      <p:sp>
        <p:nvSpPr>
          <p:cNvPr id="20" name="TextBox 19">
            <a:extLst>
              <a:ext uri="{FF2B5EF4-FFF2-40B4-BE49-F238E27FC236}">
                <a16:creationId xmlns:a16="http://schemas.microsoft.com/office/drawing/2014/main" id="{8931EF49-A954-4A2B-B5AD-0DD85D7CFF19}"/>
              </a:ext>
            </a:extLst>
          </p:cNvPr>
          <p:cNvSpPr txBox="1"/>
          <p:nvPr/>
        </p:nvSpPr>
        <p:spPr>
          <a:xfrm>
            <a:off x="6735455" y="5828547"/>
            <a:ext cx="5218927" cy="938719"/>
          </a:xfrm>
          <a:prstGeom prst="rect">
            <a:avLst/>
          </a:prstGeom>
          <a:noFill/>
        </p:spPr>
        <p:txBody>
          <a:bodyPr wrap="square" rtlCol="0">
            <a:spAutoFit/>
          </a:bodyPr>
          <a:lstStyle/>
          <a:p>
            <a:pPr algn="just"/>
            <a:r>
              <a:rPr lang="en-US" sz="1100" b="1" dirty="0"/>
              <a:t>Figure:</a:t>
            </a:r>
            <a:r>
              <a:rPr lang="en-US" sz="1100" dirty="0"/>
              <a:t> (Left) X-ray crystal structure of normal (KRAS4B) and truncated (KRAS4B</a:t>
            </a:r>
            <a:r>
              <a:rPr lang="en-US" sz="1100" baseline="30000" dirty="0"/>
              <a:t>C185*</a:t>
            </a:r>
            <a:r>
              <a:rPr lang="en-US" sz="1100" dirty="0"/>
              <a:t>) KRAS proteins. (Right) Images of  two living cells that expressed fluorescent KRAS4B proteoforms. Normal KRAS (top) is localized tightly to the plasma membrane whereas truncated KRAS (bottom) is diffuse throughout the cell. (Image Credit: PDB 5TAR)</a:t>
            </a:r>
            <a:endParaRPr lang="en-US" sz="1100" baseline="30000" dirty="0"/>
          </a:p>
        </p:txBody>
      </p:sp>
      <p:grpSp>
        <p:nvGrpSpPr>
          <p:cNvPr id="21" name="Group 20">
            <a:extLst>
              <a:ext uri="{FF2B5EF4-FFF2-40B4-BE49-F238E27FC236}">
                <a16:creationId xmlns:a16="http://schemas.microsoft.com/office/drawing/2014/main" id="{3545E681-85AD-4512-B9DF-77F619244314}"/>
              </a:ext>
            </a:extLst>
          </p:cNvPr>
          <p:cNvGrpSpPr/>
          <p:nvPr/>
        </p:nvGrpSpPr>
        <p:grpSpPr>
          <a:xfrm>
            <a:off x="6735455" y="1500863"/>
            <a:ext cx="5219966" cy="1993396"/>
            <a:chOff x="4422608" y="1413946"/>
            <a:chExt cx="4587852" cy="1608675"/>
          </a:xfrm>
        </p:grpSpPr>
        <p:grpSp>
          <p:nvGrpSpPr>
            <p:cNvPr id="22" name="Group 21">
              <a:extLst>
                <a:ext uri="{FF2B5EF4-FFF2-40B4-BE49-F238E27FC236}">
                  <a16:creationId xmlns:a16="http://schemas.microsoft.com/office/drawing/2014/main" id="{A17670AD-0973-49CA-B90E-C86D1F9628D3}"/>
                </a:ext>
              </a:extLst>
            </p:cNvPr>
            <p:cNvGrpSpPr/>
            <p:nvPr/>
          </p:nvGrpSpPr>
          <p:grpSpPr>
            <a:xfrm>
              <a:off x="4422608" y="1496203"/>
              <a:ext cx="2836038" cy="1512123"/>
              <a:chOff x="4402060" y="1437975"/>
              <a:chExt cx="2453219" cy="1308011"/>
            </a:xfrm>
          </p:grpSpPr>
          <p:pic>
            <p:nvPicPr>
              <p:cNvPr id="24" name="Picture 23" descr="Diagram&#10;&#10;Description automatically generated">
                <a:extLst>
                  <a:ext uri="{FF2B5EF4-FFF2-40B4-BE49-F238E27FC236}">
                    <a16:creationId xmlns:a16="http://schemas.microsoft.com/office/drawing/2014/main" id="{A296DD08-453A-4650-8373-1FABAC3C3141}"/>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a:off x="4402060" y="1735260"/>
                <a:ext cx="2441649" cy="839351"/>
              </a:xfrm>
              <a:prstGeom prst="rect">
                <a:avLst/>
              </a:prstGeom>
            </p:spPr>
          </p:pic>
          <p:sp>
            <p:nvSpPr>
              <p:cNvPr id="25" name="TextBox 24">
                <a:extLst>
                  <a:ext uri="{FF2B5EF4-FFF2-40B4-BE49-F238E27FC236}">
                    <a16:creationId xmlns:a16="http://schemas.microsoft.com/office/drawing/2014/main" id="{F0451236-F670-4B7D-873E-C485707DC347}"/>
                  </a:ext>
                </a:extLst>
              </p:cNvPr>
              <p:cNvSpPr txBox="1"/>
              <p:nvPr/>
            </p:nvSpPr>
            <p:spPr>
              <a:xfrm>
                <a:off x="5132575" y="1437975"/>
                <a:ext cx="725481" cy="319478"/>
              </a:xfrm>
              <a:prstGeom prst="rect">
                <a:avLst/>
              </a:prstGeom>
              <a:noFill/>
            </p:spPr>
            <p:txBody>
              <a:bodyPr wrap="none" rtlCol="0">
                <a:spAutoFit/>
              </a:bodyPr>
              <a:lstStyle/>
              <a:p>
                <a:r>
                  <a:rPr lang="en-US" b="1" dirty="0"/>
                  <a:t>KRAS</a:t>
                </a:r>
                <a:endParaRPr lang="en-US" b="1" baseline="30000" dirty="0"/>
              </a:p>
            </p:txBody>
          </p:sp>
          <p:sp>
            <p:nvSpPr>
              <p:cNvPr id="26" name="TextBox 25">
                <a:extLst>
                  <a:ext uri="{FF2B5EF4-FFF2-40B4-BE49-F238E27FC236}">
                    <a16:creationId xmlns:a16="http://schemas.microsoft.com/office/drawing/2014/main" id="{A1B86922-C3C9-44CB-8673-EFFF2DAC76DF}"/>
                  </a:ext>
                </a:extLst>
              </p:cNvPr>
              <p:cNvSpPr txBox="1"/>
              <p:nvPr/>
            </p:nvSpPr>
            <p:spPr>
              <a:xfrm>
                <a:off x="6399705" y="1860328"/>
                <a:ext cx="455574" cy="246221"/>
              </a:xfrm>
              <a:prstGeom prst="rect">
                <a:avLst/>
              </a:prstGeom>
              <a:noFill/>
            </p:spPr>
            <p:txBody>
              <a:bodyPr wrap="none" rtlCol="0">
                <a:spAutoFit/>
              </a:bodyPr>
              <a:lstStyle/>
              <a:p>
                <a:r>
                  <a:rPr lang="en-US" sz="1000" b="1" dirty="0"/>
                  <a:t>PTM</a:t>
                </a:r>
              </a:p>
            </p:txBody>
          </p:sp>
          <p:sp>
            <p:nvSpPr>
              <p:cNvPr id="27" name="TextBox 26">
                <a:extLst>
                  <a:ext uri="{FF2B5EF4-FFF2-40B4-BE49-F238E27FC236}">
                    <a16:creationId xmlns:a16="http://schemas.microsoft.com/office/drawing/2014/main" id="{28A127D4-13FB-4AAE-A679-91FC80B36D37}"/>
                  </a:ext>
                </a:extLst>
              </p:cNvPr>
              <p:cNvSpPr txBox="1"/>
              <p:nvPr/>
            </p:nvSpPr>
            <p:spPr>
              <a:xfrm>
                <a:off x="5703067" y="2499765"/>
                <a:ext cx="455574" cy="246221"/>
              </a:xfrm>
              <a:prstGeom prst="rect">
                <a:avLst/>
              </a:prstGeom>
              <a:noFill/>
            </p:spPr>
            <p:txBody>
              <a:bodyPr wrap="none" rtlCol="0">
                <a:spAutoFit/>
              </a:bodyPr>
              <a:lstStyle/>
              <a:p>
                <a:r>
                  <a:rPr lang="en-US" sz="1000" b="1" dirty="0"/>
                  <a:t>PTM</a:t>
                </a:r>
              </a:p>
            </p:txBody>
          </p:sp>
        </p:grpSp>
        <p:pic>
          <p:nvPicPr>
            <p:cNvPr id="23" name="Picture 22" descr="A picture containing polygon&#10;&#10;Description automatically generated">
              <a:extLst>
                <a:ext uri="{FF2B5EF4-FFF2-40B4-BE49-F238E27FC236}">
                  <a16:creationId xmlns:a16="http://schemas.microsoft.com/office/drawing/2014/main" id="{8FB229BD-2D92-4514-B087-D13BC1194BE8}"/>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7300675" y="1413946"/>
              <a:ext cx="1709785" cy="1608675"/>
            </a:xfrm>
            <a:prstGeom prst="rect">
              <a:avLst/>
            </a:prstGeom>
          </p:spPr>
        </p:pic>
      </p:grpSp>
      <p:grpSp>
        <p:nvGrpSpPr>
          <p:cNvPr id="28" name="Group 27">
            <a:extLst>
              <a:ext uri="{FF2B5EF4-FFF2-40B4-BE49-F238E27FC236}">
                <a16:creationId xmlns:a16="http://schemas.microsoft.com/office/drawing/2014/main" id="{BA4584D2-2EB5-4D41-867D-EFC0EF1FBB20}"/>
              </a:ext>
            </a:extLst>
          </p:cNvPr>
          <p:cNvGrpSpPr/>
          <p:nvPr/>
        </p:nvGrpSpPr>
        <p:grpSpPr>
          <a:xfrm>
            <a:off x="6790830" y="3631613"/>
            <a:ext cx="5163552" cy="1933722"/>
            <a:chOff x="4422608" y="3124694"/>
            <a:chExt cx="4589965" cy="1691613"/>
          </a:xfrm>
        </p:grpSpPr>
        <p:pic>
          <p:nvPicPr>
            <p:cNvPr id="29" name="Picture 28" descr="A picture containing polygon&#10;&#10;Description automatically generated">
              <a:extLst>
                <a:ext uri="{FF2B5EF4-FFF2-40B4-BE49-F238E27FC236}">
                  <a16:creationId xmlns:a16="http://schemas.microsoft.com/office/drawing/2014/main" id="{61165E1E-5B3A-4B6F-BD34-421CC847FDB0}"/>
                </a:ext>
              </a:extLst>
            </p:cNvPr>
            <p:cNvPicPr>
              <a:picLocks noChangeAspect="1"/>
            </p:cNvPicPr>
            <p:nvPr/>
          </p:nvPicPr>
          <p:blipFill rotWithShape="1">
            <a:blip r:embed="rId9" cstate="print">
              <a:extLst>
                <a:ext uri="{28A0092B-C50C-407E-A947-70E740481C1C}">
                  <a14:useLocalDpi xmlns:a14="http://schemas.microsoft.com/office/drawing/2010/main"/>
                </a:ext>
              </a:extLst>
            </a:blip>
            <a:srcRect/>
            <a:stretch/>
          </p:blipFill>
          <p:spPr>
            <a:xfrm>
              <a:off x="7298561" y="3124694"/>
              <a:ext cx="1714012" cy="1691613"/>
            </a:xfrm>
            <a:prstGeom prst="rect">
              <a:avLst/>
            </a:prstGeom>
          </p:spPr>
        </p:pic>
        <p:grpSp>
          <p:nvGrpSpPr>
            <p:cNvPr id="30" name="Group 29">
              <a:extLst>
                <a:ext uri="{FF2B5EF4-FFF2-40B4-BE49-F238E27FC236}">
                  <a16:creationId xmlns:a16="http://schemas.microsoft.com/office/drawing/2014/main" id="{D6AE2597-8CD1-482B-8E63-AE5A1DC0B882}"/>
                </a:ext>
              </a:extLst>
            </p:cNvPr>
            <p:cNvGrpSpPr>
              <a:grpSpLocks noChangeAspect="1"/>
            </p:cNvGrpSpPr>
            <p:nvPr/>
          </p:nvGrpSpPr>
          <p:grpSpPr>
            <a:xfrm>
              <a:off x="4422608" y="3179544"/>
              <a:ext cx="2868372" cy="1581912"/>
              <a:chOff x="4402060" y="3457801"/>
              <a:chExt cx="2167582" cy="1195425"/>
            </a:xfrm>
          </p:grpSpPr>
          <p:pic>
            <p:nvPicPr>
              <p:cNvPr id="31" name="Picture 30" descr="Diagram&#10;&#10;Description automatically generated">
                <a:extLst>
                  <a:ext uri="{FF2B5EF4-FFF2-40B4-BE49-F238E27FC236}">
                    <a16:creationId xmlns:a16="http://schemas.microsoft.com/office/drawing/2014/main" id="{630A0F68-FB6D-454D-B96E-1DD15536093D}"/>
                  </a:ext>
                </a:extLst>
              </p:cNvPr>
              <p:cNvPicPr>
                <a:picLocks noChangeAspect="1"/>
              </p:cNvPicPr>
              <p:nvPr/>
            </p:nvPicPr>
            <p:blipFill rotWithShape="1">
              <a:blip r:embed="rId10" cstate="print">
                <a:extLst>
                  <a:ext uri="{28A0092B-C50C-407E-A947-70E740481C1C}">
                    <a14:useLocalDpi xmlns:a14="http://schemas.microsoft.com/office/drawing/2010/main"/>
                  </a:ext>
                </a:extLst>
              </a:blip>
              <a:srcRect/>
              <a:stretch/>
            </p:blipFill>
            <p:spPr>
              <a:xfrm>
                <a:off x="4402060" y="3813875"/>
                <a:ext cx="2167582" cy="839351"/>
              </a:xfrm>
              <a:prstGeom prst="rect">
                <a:avLst/>
              </a:prstGeom>
            </p:spPr>
          </p:pic>
          <p:sp>
            <p:nvSpPr>
              <p:cNvPr id="32" name="TextBox 31">
                <a:extLst>
                  <a:ext uri="{FF2B5EF4-FFF2-40B4-BE49-F238E27FC236}">
                    <a16:creationId xmlns:a16="http://schemas.microsoft.com/office/drawing/2014/main" id="{D500F3EB-7CA9-4244-90EE-78AFF31B83F3}"/>
                  </a:ext>
                </a:extLst>
              </p:cNvPr>
              <p:cNvSpPr txBox="1"/>
              <p:nvPr/>
            </p:nvSpPr>
            <p:spPr>
              <a:xfrm>
                <a:off x="5008452" y="3457801"/>
                <a:ext cx="954797" cy="279098"/>
              </a:xfrm>
              <a:prstGeom prst="rect">
                <a:avLst/>
              </a:prstGeom>
              <a:noFill/>
            </p:spPr>
            <p:txBody>
              <a:bodyPr wrap="none" rtlCol="0">
                <a:spAutoFit/>
              </a:bodyPr>
              <a:lstStyle/>
              <a:p>
                <a:pPr algn="ctr"/>
                <a:r>
                  <a:rPr lang="en-US" b="1" dirty="0"/>
                  <a:t>KRAS</a:t>
                </a:r>
                <a:r>
                  <a:rPr lang="en-US" b="1" baseline="30000" dirty="0"/>
                  <a:t>C185*</a:t>
                </a:r>
              </a:p>
            </p:txBody>
          </p:sp>
        </p:grpSp>
      </p:gr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15" name="Text Box 62">
            <a:extLst>
              <a:ext uri="{FF2B5EF4-FFF2-40B4-BE49-F238E27FC236}">
                <a16:creationId xmlns:a16="http://schemas.microsoft.com/office/drawing/2014/main" id="{35DC77B2-77F1-4C49-A285-D250370A8A4A}"/>
              </a:ext>
            </a:extLst>
          </p:cNvPr>
          <p:cNvSpPr txBox="1">
            <a:spLocks noChangeArrowheads="1"/>
          </p:cNvSpPr>
          <p:nvPr/>
        </p:nvSpPr>
        <p:spPr bwMode="auto">
          <a:xfrm>
            <a:off x="1239714" y="-9402"/>
            <a:ext cx="9698519" cy="1223412"/>
          </a:xfrm>
          <a:prstGeom prst="rect">
            <a:avLst/>
          </a:prstGeom>
          <a:noFill/>
          <a:ln w="9525">
            <a:noFill/>
            <a:miter lim="800000"/>
            <a:headEnd/>
            <a:tailEnd/>
          </a:ln>
        </p:spPr>
        <p:txBody>
          <a:bodyPr wrap="square">
            <a:spAutoFit/>
          </a:body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Mapping the KRAS </a:t>
            </a:r>
            <a:r>
              <a:rPr kumimoji="0" lang="en-US" sz="1600" b="1"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Proteoform</a:t>
            </a:r>
            <a:r>
              <a:rPr kumimoji="0" lang="en-US" sz="16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 Landscape in Colorectal Cancer</a:t>
            </a:r>
            <a:endParaRPr kumimoji="0" lang="en-US" sz="6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defRPr/>
            </a:pPr>
            <a:endParaRPr kumimoji="0" lang="en-US" sz="5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Lauren M. Adams</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Caroline J. DeHart</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Byron S. Drown</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Lissa C. Anderson</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3</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William Bocik</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r>
              <a:rPr kumimoji="0" lang="en-US" sz="1100" b="0" i="1" u="none" strike="noStrike" kern="1200" cap="none" spc="0" normalizeH="0" baseline="0" noProof="0" dirty="0">
                <a:ln>
                  <a:noFill/>
                </a:ln>
                <a:solidFill>
                  <a:srgbClr val="000000"/>
                </a:solidFill>
                <a:effectLst/>
                <a:uLnTx/>
                <a:uFillTx/>
                <a:latin typeface="Arial" pitchFamily="34" charset="0"/>
                <a:ea typeface="+mn-ea"/>
                <a:cs typeface="Arial" pitchFamily="34" charset="0"/>
              </a:rPr>
              <a:t>et al.</a:t>
            </a:r>
          </a:p>
          <a:p>
            <a:pPr marL="0" marR="0" lvl="0" indent="0" algn="ctr" defTabSz="914400" rtl="0" eaLnBrk="1" fontAlgn="base" latinLnBrk="0" hangingPunct="1">
              <a:lnSpc>
                <a:spcPct val="100000"/>
              </a:lnSpc>
              <a:spcBef>
                <a:spcPts val="0"/>
              </a:spcBef>
              <a:spcAft>
                <a:spcPct val="0"/>
              </a:spcAft>
              <a:buClrTx/>
              <a:buSzTx/>
              <a:buFontTx/>
              <a:buNone/>
              <a:tabLst/>
              <a:defRPr/>
            </a:pPr>
            <a:endParaRPr kumimoji="0" lang="en-US" sz="500" b="1" i="0" u="none" strike="noStrike" kern="1200" cap="none" spc="0" normalizeH="0" baseline="0" noProof="0" dirty="0">
              <a:ln>
                <a:noFill/>
              </a:ln>
              <a:solidFill>
                <a:srgbClr val="0033CC"/>
              </a:solidFill>
              <a:effectLst/>
              <a:uLnTx/>
              <a:uFillTx/>
              <a:latin typeface="Arial" pitchFamily="34" charset="0"/>
              <a:ea typeface="+mn-ea"/>
              <a:cs typeface="Arial"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1. Northwestern University; 2. NCI-Frederick National Laboratory 3. National High Magnetic Field Laboratory</a:t>
            </a:r>
            <a:endParaRPr kumimoji="0" lang="en-US" sz="600" b="1" i="0" u="none" strike="noStrike" kern="1200" cap="none" spc="0" normalizeH="0" baseline="0" noProof="0" dirty="0">
              <a:ln>
                <a:noFill/>
              </a:ln>
              <a:solidFill>
                <a:srgbClr val="0033CC"/>
              </a:solidFill>
              <a:effectLst/>
              <a:uLnTx/>
              <a:uFillTx/>
              <a:latin typeface="Arial" pitchFamily="34" charset="0"/>
              <a:ea typeface="+mn-ea"/>
              <a:cs typeface="Arial"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defRPr/>
            </a:pPr>
            <a:endParaRPr kumimoji="0" lang="en-US" sz="500" b="1"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Funding Grants:</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G.S. Boebinger (</a:t>
            </a:r>
            <a:r>
              <a:rPr lang="en-US" sz="1050" dirty="0">
                <a:latin typeface="+mn-lt"/>
              </a:rPr>
              <a:t>NSF DMR-2128556</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Neil L. Kelleher (NIH P41 GM108569); </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Leidos Biomedical Research (HHSN261200800001E); and others</a:t>
            </a:r>
            <a:endPar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endParaRPr>
          </a:p>
        </p:txBody>
      </p:sp>
      <p:sp>
        <p:nvSpPr>
          <p:cNvPr id="33" name="Text Box 28">
            <a:extLst>
              <a:ext uri="{FF2B5EF4-FFF2-40B4-BE49-F238E27FC236}">
                <a16:creationId xmlns:a16="http://schemas.microsoft.com/office/drawing/2014/main" id="{E38103CB-53FB-4040-B1E9-1DD42DABA3FF}"/>
              </a:ext>
            </a:extLst>
          </p:cNvPr>
          <p:cNvSpPr txBox="1">
            <a:spLocks noChangeArrowheads="1"/>
          </p:cNvSpPr>
          <p:nvPr/>
        </p:nvSpPr>
        <p:spPr bwMode="auto">
          <a:xfrm>
            <a:off x="172727" y="1426712"/>
            <a:ext cx="6207043" cy="4154984"/>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b="0" i="1" u="sng" dirty="0">
                <a:solidFill>
                  <a:srgbClr val="202124"/>
                </a:solidFill>
                <a:effectLst/>
                <a:latin typeface="Roboto" panose="02000000000000000000" pitchFamily="2" charset="0"/>
              </a:rPr>
              <a:t>The so-called “KRAS gene” is a gene that makes a protein (called “KRAS”) that is involved in the regulation of cell division as a result of its ability to relay external signals to the cell nucleus. </a:t>
            </a:r>
            <a:r>
              <a:rPr lang="en-US" sz="1200" i="1" u="sng" dirty="0"/>
              <a:t>Mutations in the KRAS gene are found in nearly 30% of all human tumors.</a:t>
            </a:r>
            <a:r>
              <a:rPr lang="en-US" sz="1200" dirty="0"/>
              <a:t> Users have employed the MagLab’s 21 tesla FT-ICR mass spectrometer to measure intact KRAS protein molecules, which produced the first clarified map of KRAS proteins in colon cancer tumors, including 28 previously unknown protein forms. </a:t>
            </a:r>
            <a:endParaRPr lang="en-US" sz="1200" dirty="0">
              <a:solidFill>
                <a:srgbClr val="000000"/>
              </a:solidFill>
            </a:endParaRPr>
          </a:p>
          <a:p>
            <a:pPr algn="just"/>
            <a:endParaRPr lang="en-US" sz="600" dirty="0">
              <a:solidFill>
                <a:srgbClr val="000000"/>
              </a:solidFill>
            </a:endParaRPr>
          </a:p>
          <a:p>
            <a:pPr algn="just"/>
            <a:endParaRPr lang="en-US" sz="600" dirty="0">
              <a:solidFill>
                <a:srgbClr val="000000"/>
              </a:solidFill>
            </a:endParaRPr>
          </a:p>
          <a:p>
            <a:pPr algn="just"/>
            <a:r>
              <a:rPr lang="en-US" sz="1200" b="1" dirty="0">
                <a:solidFill>
                  <a:srgbClr val="000000"/>
                </a:solidFill>
              </a:rPr>
              <a:t>Why is this important?  </a:t>
            </a:r>
            <a:r>
              <a:rPr lang="en-US" sz="1200" dirty="0"/>
              <a:t>KRAS</a:t>
            </a:r>
            <a:r>
              <a:rPr lang="en-US" sz="1200" b="1" dirty="0"/>
              <a:t> </a:t>
            </a:r>
            <a:r>
              <a:rPr lang="en-US" sz="1200" dirty="0"/>
              <a:t>post</a:t>
            </a:r>
            <a:r>
              <a:rPr lang="en-US" sz="1200" dirty="0">
                <a:solidFill>
                  <a:srgbClr val="000000"/>
                </a:solidFill>
              </a:rPr>
              <a:t>-translational modification (PTM), which </a:t>
            </a:r>
            <a:r>
              <a:rPr lang="en-US" sz="1200" dirty="0"/>
              <a:t>chemically changes the protein’s structure, </a:t>
            </a:r>
            <a:r>
              <a:rPr lang="en-US" sz="1200" dirty="0">
                <a:solidFill>
                  <a:srgbClr val="000000"/>
                </a:solidFill>
              </a:rPr>
              <a:t>plays a crucial role in regulating the location of KRAS within the cell. By measuring intact protein molecules, a new class of KRAS </a:t>
            </a:r>
            <a:r>
              <a:rPr lang="en-US" sz="1200" dirty="0"/>
              <a:t>proteins were discovered that lack the terminal residue (C185*). </a:t>
            </a:r>
            <a:r>
              <a:rPr lang="en-US" sz="1200" i="1" u="sng" dirty="0"/>
              <a:t>With live cell imaging, the researchers found that the clipped KRAS did not bind to the cell membrane, where it serves as an on-off switch that regulates cell growth (</a:t>
            </a:r>
            <a:r>
              <a:rPr lang="en-US" sz="1200" b="1" i="1" u="sng" dirty="0"/>
              <a:t>Figure 1</a:t>
            </a:r>
            <a:r>
              <a:rPr lang="en-US" sz="1200" i="1" u="sng" dirty="0"/>
              <a:t>). This may prove critically important for future development of anti-KRAS drugs that target membrane association in the battle against cancer</a:t>
            </a:r>
            <a:r>
              <a:rPr lang="en-US" sz="1200" dirty="0"/>
              <a:t>.</a:t>
            </a:r>
            <a:endParaRPr lang="en-US" sz="1200" dirty="0">
              <a:solidFill>
                <a:srgbClr val="000000"/>
              </a:solidFill>
            </a:endParaRPr>
          </a:p>
          <a:p>
            <a:pPr algn="just"/>
            <a:endParaRPr lang="en-US" sz="600" dirty="0">
              <a:solidFill>
                <a:srgbClr val="000000"/>
              </a:solidFill>
            </a:endParaRPr>
          </a:p>
          <a:p>
            <a:pPr algn="just"/>
            <a:endParaRPr lang="en-US" sz="600" dirty="0">
              <a:solidFill>
                <a:srgbClr val="000000"/>
              </a:solidFill>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The MagLab’s 21 T Ion Cyclotron Resonance magnet system provides exceptional mass resolving power and sensitivity, which dramatically improves detection of</a:t>
            </a:r>
            <a:r>
              <a:rPr lang="en-US" sz="1200" dirty="0">
                <a:solidFill>
                  <a:srgbClr val="FF0000"/>
                </a:solidFill>
                <a:latin typeface="Arial" charset="0"/>
              </a:rPr>
              <a:t> </a:t>
            </a:r>
            <a:r>
              <a:rPr lang="en-US" sz="1200" dirty="0">
                <a:latin typeface="Arial" charset="0"/>
              </a:rPr>
              <a:t>intact proteins. Before this work, 11 forms of KRAS were known. </a:t>
            </a:r>
            <a:r>
              <a:rPr lang="en-US" sz="1200" i="1" u="sng" dirty="0">
                <a:latin typeface="Arial" charset="0"/>
              </a:rPr>
              <a:t>Twenty-eight additional forms were discovered here, revealing that that the KRAS protein landscape is far more complicated than previously thought</a:t>
            </a:r>
            <a:r>
              <a:rPr lang="en-US" sz="1200" dirty="0">
                <a:latin typeface="Arial" charset="0"/>
              </a:rPr>
              <a:t>. </a:t>
            </a:r>
          </a:p>
        </p:txBody>
      </p:sp>
      <p:sp>
        <p:nvSpPr>
          <p:cNvPr id="3" name="Rectangle 49">
            <a:extLst>
              <a:ext uri="{FF2B5EF4-FFF2-40B4-BE49-F238E27FC236}">
                <a16:creationId xmlns:a16="http://schemas.microsoft.com/office/drawing/2014/main" id="{043B85A6-B64E-F078-2C32-2895F57E68FA}"/>
              </a:ext>
            </a:extLst>
          </p:cNvPr>
          <p:cNvSpPr>
            <a:spLocks noChangeArrowheads="1"/>
          </p:cNvSpPr>
          <p:nvPr/>
        </p:nvSpPr>
        <p:spPr bwMode="auto">
          <a:xfrm>
            <a:off x="6627302" y="1396247"/>
            <a:ext cx="5476713" cy="5396682"/>
          </a:xfrm>
          <a:prstGeom prst="rect">
            <a:avLst/>
          </a:prstGeom>
          <a:noFill/>
          <a:ln w="19050">
            <a:solidFill>
              <a:srgbClr val="0033CC"/>
            </a:solidFill>
            <a:miter lim="800000"/>
            <a:headEnd/>
            <a:tailEnd/>
          </a:ln>
        </p:spPr>
        <p:txBody>
          <a:bodyPr wrap="none" anchor="ctr"/>
          <a:lstStyle/>
          <a:p>
            <a:endParaRPr lang="en-US"/>
          </a:p>
        </p:txBody>
      </p:sp>
      <p:sp>
        <p:nvSpPr>
          <p:cNvPr id="4" name="TextBox 3">
            <a:extLst>
              <a:ext uri="{FF2B5EF4-FFF2-40B4-BE49-F238E27FC236}">
                <a16:creationId xmlns:a16="http://schemas.microsoft.com/office/drawing/2014/main" id="{8020BE6C-43C3-F6E1-4EC9-9EC4B583FEA9}"/>
              </a:ext>
            </a:extLst>
          </p:cNvPr>
          <p:cNvSpPr txBox="1"/>
          <p:nvPr/>
        </p:nvSpPr>
        <p:spPr>
          <a:xfrm>
            <a:off x="6735455" y="5828547"/>
            <a:ext cx="5218927" cy="938719"/>
          </a:xfrm>
          <a:prstGeom prst="rect">
            <a:avLst/>
          </a:prstGeom>
          <a:noFill/>
        </p:spPr>
        <p:txBody>
          <a:bodyPr wrap="square" rtlCol="0">
            <a:spAutoFit/>
          </a:bodyPr>
          <a:lstStyle/>
          <a:p>
            <a:pPr algn="just"/>
            <a:r>
              <a:rPr lang="en-US" sz="1100" b="1" dirty="0"/>
              <a:t>Figure:</a:t>
            </a:r>
            <a:r>
              <a:rPr lang="en-US" sz="1100" dirty="0"/>
              <a:t> (Left) X-ray crystal structure of normal KRAS (KRAS4B) and truncated KRAS (KRAS4B</a:t>
            </a:r>
            <a:r>
              <a:rPr lang="en-US" sz="1100" baseline="30000" dirty="0"/>
              <a:t>C185*</a:t>
            </a:r>
            <a:r>
              <a:rPr lang="en-US" sz="1100" dirty="0"/>
              <a:t>) proteins. (Right) Images of  two living cells that expressed fluorescent KRAS4B proteoforms. Normal KRAS (top) is localized tightly to the cell membrane whereas truncated KRAS (bottom) is diffuse throughout the cell. (Image Credit: PDB 5TAR)</a:t>
            </a:r>
            <a:endParaRPr lang="en-US" sz="1100" baseline="30000" dirty="0"/>
          </a:p>
        </p:txBody>
      </p:sp>
      <p:grpSp>
        <p:nvGrpSpPr>
          <p:cNvPr id="5" name="Group 4">
            <a:extLst>
              <a:ext uri="{FF2B5EF4-FFF2-40B4-BE49-F238E27FC236}">
                <a16:creationId xmlns:a16="http://schemas.microsoft.com/office/drawing/2014/main" id="{2798596C-97DF-27A9-9243-E7D71BEC773E}"/>
              </a:ext>
            </a:extLst>
          </p:cNvPr>
          <p:cNvGrpSpPr/>
          <p:nvPr/>
        </p:nvGrpSpPr>
        <p:grpSpPr>
          <a:xfrm>
            <a:off x="6735455" y="1500863"/>
            <a:ext cx="5219966" cy="1993396"/>
            <a:chOff x="4422608" y="1413946"/>
            <a:chExt cx="4587852" cy="1608675"/>
          </a:xfrm>
        </p:grpSpPr>
        <p:grpSp>
          <p:nvGrpSpPr>
            <p:cNvPr id="6" name="Group 5">
              <a:extLst>
                <a:ext uri="{FF2B5EF4-FFF2-40B4-BE49-F238E27FC236}">
                  <a16:creationId xmlns:a16="http://schemas.microsoft.com/office/drawing/2014/main" id="{93A1CC69-4C73-CF73-97AE-4681726F3D2D}"/>
                </a:ext>
              </a:extLst>
            </p:cNvPr>
            <p:cNvGrpSpPr/>
            <p:nvPr/>
          </p:nvGrpSpPr>
          <p:grpSpPr>
            <a:xfrm>
              <a:off x="4422608" y="1496203"/>
              <a:ext cx="2836038" cy="1512123"/>
              <a:chOff x="4402060" y="1437975"/>
              <a:chExt cx="2453219" cy="1308011"/>
            </a:xfrm>
          </p:grpSpPr>
          <p:pic>
            <p:nvPicPr>
              <p:cNvPr id="8" name="Picture 7" descr="Diagram&#10;&#10;Description automatically generated">
                <a:extLst>
                  <a:ext uri="{FF2B5EF4-FFF2-40B4-BE49-F238E27FC236}">
                    <a16:creationId xmlns:a16="http://schemas.microsoft.com/office/drawing/2014/main" id="{F8E2578C-D505-7EFD-9F94-AA27405C5B1C}"/>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4402060" y="1735260"/>
                <a:ext cx="2441649" cy="839351"/>
              </a:xfrm>
              <a:prstGeom prst="rect">
                <a:avLst/>
              </a:prstGeom>
            </p:spPr>
          </p:pic>
          <p:sp>
            <p:nvSpPr>
              <p:cNvPr id="9" name="TextBox 8">
                <a:extLst>
                  <a:ext uri="{FF2B5EF4-FFF2-40B4-BE49-F238E27FC236}">
                    <a16:creationId xmlns:a16="http://schemas.microsoft.com/office/drawing/2014/main" id="{72441AD0-068F-18B7-0398-705004C33AE6}"/>
                  </a:ext>
                </a:extLst>
              </p:cNvPr>
              <p:cNvSpPr txBox="1"/>
              <p:nvPr/>
            </p:nvSpPr>
            <p:spPr>
              <a:xfrm>
                <a:off x="5132575" y="1437975"/>
                <a:ext cx="725481" cy="319478"/>
              </a:xfrm>
              <a:prstGeom prst="rect">
                <a:avLst/>
              </a:prstGeom>
              <a:noFill/>
            </p:spPr>
            <p:txBody>
              <a:bodyPr wrap="none" rtlCol="0">
                <a:spAutoFit/>
              </a:bodyPr>
              <a:lstStyle/>
              <a:p>
                <a:r>
                  <a:rPr lang="en-US" b="1" dirty="0"/>
                  <a:t>KRAS</a:t>
                </a:r>
                <a:endParaRPr lang="en-US" b="1" baseline="30000" dirty="0"/>
              </a:p>
            </p:txBody>
          </p:sp>
          <p:sp>
            <p:nvSpPr>
              <p:cNvPr id="10" name="TextBox 9">
                <a:extLst>
                  <a:ext uri="{FF2B5EF4-FFF2-40B4-BE49-F238E27FC236}">
                    <a16:creationId xmlns:a16="http://schemas.microsoft.com/office/drawing/2014/main" id="{24BA0D0F-0522-885C-8FC2-40D0773FFB1D}"/>
                  </a:ext>
                </a:extLst>
              </p:cNvPr>
              <p:cNvSpPr txBox="1"/>
              <p:nvPr/>
            </p:nvSpPr>
            <p:spPr>
              <a:xfrm>
                <a:off x="6399705" y="1860328"/>
                <a:ext cx="455574" cy="246221"/>
              </a:xfrm>
              <a:prstGeom prst="rect">
                <a:avLst/>
              </a:prstGeom>
              <a:noFill/>
            </p:spPr>
            <p:txBody>
              <a:bodyPr wrap="none" rtlCol="0">
                <a:spAutoFit/>
              </a:bodyPr>
              <a:lstStyle/>
              <a:p>
                <a:r>
                  <a:rPr lang="en-US" sz="1000" b="1" dirty="0"/>
                  <a:t>PTM</a:t>
                </a:r>
              </a:p>
            </p:txBody>
          </p:sp>
          <p:sp>
            <p:nvSpPr>
              <p:cNvPr id="11" name="TextBox 10">
                <a:extLst>
                  <a:ext uri="{FF2B5EF4-FFF2-40B4-BE49-F238E27FC236}">
                    <a16:creationId xmlns:a16="http://schemas.microsoft.com/office/drawing/2014/main" id="{3C026D95-9F6B-F67B-42BF-9817867C5060}"/>
                  </a:ext>
                </a:extLst>
              </p:cNvPr>
              <p:cNvSpPr txBox="1"/>
              <p:nvPr/>
            </p:nvSpPr>
            <p:spPr>
              <a:xfrm>
                <a:off x="5703067" y="2499765"/>
                <a:ext cx="455574" cy="246221"/>
              </a:xfrm>
              <a:prstGeom prst="rect">
                <a:avLst/>
              </a:prstGeom>
              <a:noFill/>
            </p:spPr>
            <p:txBody>
              <a:bodyPr wrap="none" rtlCol="0">
                <a:spAutoFit/>
              </a:bodyPr>
              <a:lstStyle/>
              <a:p>
                <a:r>
                  <a:rPr lang="en-US" sz="1000" b="1" dirty="0"/>
                  <a:t>PTM</a:t>
                </a:r>
              </a:p>
            </p:txBody>
          </p:sp>
        </p:grpSp>
        <p:pic>
          <p:nvPicPr>
            <p:cNvPr id="7" name="Picture 6" descr="A picture containing polygon&#10;&#10;Description automatically generated">
              <a:extLst>
                <a:ext uri="{FF2B5EF4-FFF2-40B4-BE49-F238E27FC236}">
                  <a16:creationId xmlns:a16="http://schemas.microsoft.com/office/drawing/2014/main" id="{55B48DDC-6217-88E4-1699-8C37F7C33347}"/>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7300675" y="1413946"/>
              <a:ext cx="1709785" cy="1608675"/>
            </a:xfrm>
            <a:prstGeom prst="rect">
              <a:avLst/>
            </a:prstGeom>
          </p:spPr>
        </p:pic>
      </p:grpSp>
      <p:grpSp>
        <p:nvGrpSpPr>
          <p:cNvPr id="13" name="Group 12">
            <a:extLst>
              <a:ext uri="{FF2B5EF4-FFF2-40B4-BE49-F238E27FC236}">
                <a16:creationId xmlns:a16="http://schemas.microsoft.com/office/drawing/2014/main" id="{C3CC5CE9-DF17-8DEE-798A-8A41455AD399}"/>
              </a:ext>
            </a:extLst>
          </p:cNvPr>
          <p:cNvGrpSpPr/>
          <p:nvPr/>
        </p:nvGrpSpPr>
        <p:grpSpPr>
          <a:xfrm>
            <a:off x="6790830" y="3631613"/>
            <a:ext cx="5163552" cy="1933722"/>
            <a:chOff x="4422608" y="3124694"/>
            <a:chExt cx="4589965" cy="1691613"/>
          </a:xfrm>
        </p:grpSpPr>
        <p:pic>
          <p:nvPicPr>
            <p:cNvPr id="16" name="Picture 15" descr="A picture containing polygon&#10;&#10;Description automatically generated">
              <a:extLst>
                <a:ext uri="{FF2B5EF4-FFF2-40B4-BE49-F238E27FC236}">
                  <a16:creationId xmlns:a16="http://schemas.microsoft.com/office/drawing/2014/main" id="{8B980477-C72A-6F7E-5E71-4BC6AB8E8663}"/>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a:off x="7298561" y="3124694"/>
              <a:ext cx="1714012" cy="1691613"/>
            </a:xfrm>
            <a:prstGeom prst="rect">
              <a:avLst/>
            </a:prstGeom>
          </p:spPr>
        </p:pic>
        <p:grpSp>
          <p:nvGrpSpPr>
            <p:cNvPr id="17" name="Group 16">
              <a:extLst>
                <a:ext uri="{FF2B5EF4-FFF2-40B4-BE49-F238E27FC236}">
                  <a16:creationId xmlns:a16="http://schemas.microsoft.com/office/drawing/2014/main" id="{68A5F079-E8E9-EF6A-2691-D28EF02B5777}"/>
                </a:ext>
              </a:extLst>
            </p:cNvPr>
            <p:cNvGrpSpPr>
              <a:grpSpLocks noChangeAspect="1"/>
            </p:cNvGrpSpPr>
            <p:nvPr/>
          </p:nvGrpSpPr>
          <p:grpSpPr>
            <a:xfrm>
              <a:off x="4422608" y="3179544"/>
              <a:ext cx="2868372" cy="1581912"/>
              <a:chOff x="4402060" y="3457801"/>
              <a:chExt cx="2167582" cy="1195425"/>
            </a:xfrm>
          </p:grpSpPr>
          <p:pic>
            <p:nvPicPr>
              <p:cNvPr id="18" name="Picture 17" descr="Diagram&#10;&#10;Description automatically generated">
                <a:extLst>
                  <a:ext uri="{FF2B5EF4-FFF2-40B4-BE49-F238E27FC236}">
                    <a16:creationId xmlns:a16="http://schemas.microsoft.com/office/drawing/2014/main" id="{B860C049-21CD-986F-9D5F-97E5D2F01099}"/>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4402060" y="3813875"/>
                <a:ext cx="2167582" cy="839351"/>
              </a:xfrm>
              <a:prstGeom prst="rect">
                <a:avLst/>
              </a:prstGeom>
            </p:spPr>
          </p:pic>
          <p:sp>
            <p:nvSpPr>
              <p:cNvPr id="19" name="TextBox 18">
                <a:extLst>
                  <a:ext uri="{FF2B5EF4-FFF2-40B4-BE49-F238E27FC236}">
                    <a16:creationId xmlns:a16="http://schemas.microsoft.com/office/drawing/2014/main" id="{2F9854D3-3CA3-12C5-7D6D-96F4A2C0DD9C}"/>
                  </a:ext>
                </a:extLst>
              </p:cNvPr>
              <p:cNvSpPr txBox="1"/>
              <p:nvPr/>
            </p:nvSpPr>
            <p:spPr>
              <a:xfrm>
                <a:off x="5008452" y="3457801"/>
                <a:ext cx="954797" cy="279098"/>
              </a:xfrm>
              <a:prstGeom prst="rect">
                <a:avLst/>
              </a:prstGeom>
              <a:noFill/>
            </p:spPr>
            <p:txBody>
              <a:bodyPr wrap="none" rtlCol="0">
                <a:spAutoFit/>
              </a:bodyPr>
              <a:lstStyle/>
              <a:p>
                <a:pPr algn="ctr"/>
                <a:r>
                  <a:rPr lang="en-US" b="1" dirty="0"/>
                  <a:t>KRAS</a:t>
                </a:r>
                <a:r>
                  <a:rPr lang="en-US" b="1" baseline="30000" dirty="0"/>
                  <a:t>C185*</a:t>
                </a:r>
              </a:p>
            </p:txBody>
          </p:sp>
        </p:grpSp>
      </p:grpSp>
      <p:sp>
        <p:nvSpPr>
          <p:cNvPr id="35" name="Text Box 28">
            <a:extLst>
              <a:ext uri="{FF2B5EF4-FFF2-40B4-BE49-F238E27FC236}">
                <a16:creationId xmlns:a16="http://schemas.microsoft.com/office/drawing/2014/main" id="{6546CE44-B7F7-0B15-D59E-69D3EE8EF041}"/>
              </a:ext>
            </a:extLst>
          </p:cNvPr>
          <p:cNvSpPr txBox="1">
            <a:spLocks noChangeArrowheads="1"/>
          </p:cNvSpPr>
          <p:nvPr/>
        </p:nvSpPr>
        <p:spPr bwMode="auto">
          <a:xfrm>
            <a:off x="45688" y="5612161"/>
            <a:ext cx="6627302" cy="1215717"/>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21 T Fourier-Transform Ion Cyclotron Resonance (21 T FT-ICR)</a:t>
            </a:r>
          </a:p>
          <a:p>
            <a:r>
              <a:rPr lang="en-US" sz="600" dirty="0">
                <a:solidFill>
                  <a:srgbClr val="333399"/>
                </a:solidFill>
              </a:rPr>
              <a:t>   </a:t>
            </a:r>
          </a:p>
          <a:p>
            <a:r>
              <a:rPr lang="en-US" sz="1100" b="1" dirty="0">
                <a:solidFill>
                  <a:srgbClr val="333399"/>
                </a:solidFill>
              </a:rPr>
              <a:t>Citation: </a:t>
            </a:r>
            <a:r>
              <a:rPr lang="en-US" sz="1100" b="0" i="0" dirty="0">
                <a:solidFill>
                  <a:srgbClr val="333399"/>
                </a:solidFill>
                <a:effectLst/>
                <a:latin typeface="arial" panose="020B0604020202020204" pitchFamily="34" charset="0"/>
              </a:rPr>
              <a:t>Adams, L.M.; DeHart, C.J.; Drown, B.S.; Anderson, L.C.; </a:t>
            </a:r>
            <a:r>
              <a:rPr lang="en-US" sz="1100" b="0" i="0" dirty="0" err="1">
                <a:solidFill>
                  <a:srgbClr val="333399"/>
                </a:solidFill>
                <a:effectLst/>
                <a:latin typeface="arial" panose="020B0604020202020204" pitchFamily="34" charset="0"/>
              </a:rPr>
              <a:t>Bocik</a:t>
            </a:r>
            <a:r>
              <a:rPr lang="en-US" sz="1100" b="0" i="0" dirty="0">
                <a:solidFill>
                  <a:srgbClr val="333399"/>
                </a:solidFill>
                <a:effectLst/>
                <a:latin typeface="arial" panose="020B0604020202020204" pitchFamily="34" charset="0"/>
              </a:rPr>
              <a:t>, W.; </a:t>
            </a:r>
            <a:r>
              <a:rPr lang="en-US" sz="1100" b="0" i="0" dirty="0" err="1">
                <a:solidFill>
                  <a:srgbClr val="333399"/>
                </a:solidFill>
                <a:effectLst/>
                <a:latin typeface="arial" panose="020B0604020202020204" pitchFamily="34" charset="0"/>
              </a:rPr>
              <a:t>Boja</a:t>
            </a:r>
            <a:r>
              <a:rPr lang="en-US" sz="1100" b="0" i="0" dirty="0">
                <a:solidFill>
                  <a:srgbClr val="333399"/>
                </a:solidFill>
                <a:effectLst/>
                <a:latin typeface="arial" panose="020B0604020202020204" pitchFamily="34" charset="0"/>
              </a:rPr>
              <a:t>, E.S.; </a:t>
            </a:r>
            <a:r>
              <a:rPr lang="en-US" sz="1100" b="0" i="0" dirty="0" err="1">
                <a:solidFill>
                  <a:srgbClr val="333399"/>
                </a:solidFill>
                <a:effectLst/>
                <a:latin typeface="arial" panose="020B0604020202020204" pitchFamily="34" charset="0"/>
              </a:rPr>
              <a:t>Hiltke</a:t>
            </a:r>
            <a:r>
              <a:rPr lang="en-US" sz="1100" b="0" i="0" dirty="0">
                <a:solidFill>
                  <a:srgbClr val="333399"/>
                </a:solidFill>
                <a:effectLst/>
                <a:latin typeface="arial" panose="020B0604020202020204" pitchFamily="34" charset="0"/>
              </a:rPr>
              <a:t>, T.M.; Hendrickson, C.L.; Rodriguez, H.; Caldwell, M.; </a:t>
            </a:r>
            <a:r>
              <a:rPr lang="en-US" sz="1100" b="0" i="0" dirty="0" err="1">
                <a:solidFill>
                  <a:srgbClr val="333399"/>
                </a:solidFill>
                <a:effectLst/>
                <a:latin typeface="arial" panose="020B0604020202020204" pitchFamily="34" charset="0"/>
              </a:rPr>
              <a:t>Vafabakhsh</a:t>
            </a:r>
            <a:r>
              <a:rPr lang="en-US" sz="1100" b="0" i="0" dirty="0">
                <a:solidFill>
                  <a:srgbClr val="333399"/>
                </a:solidFill>
                <a:effectLst/>
                <a:latin typeface="arial" panose="020B0604020202020204" pitchFamily="34" charset="0"/>
              </a:rPr>
              <a:t>, R.; Kelleher, N.L., </a:t>
            </a:r>
          </a:p>
          <a:p>
            <a:r>
              <a:rPr lang="en-US" sz="1100" b="0" i="1" dirty="0">
                <a:solidFill>
                  <a:srgbClr val="333399"/>
                </a:solidFill>
                <a:effectLst/>
                <a:latin typeface="arial" panose="020B0604020202020204" pitchFamily="34" charset="0"/>
              </a:rPr>
              <a:t>Mapping the KRAS </a:t>
            </a:r>
            <a:r>
              <a:rPr lang="en-US" sz="1100" b="0" i="1" dirty="0" err="1">
                <a:solidFill>
                  <a:srgbClr val="333399"/>
                </a:solidFill>
                <a:effectLst/>
                <a:latin typeface="arial" panose="020B0604020202020204" pitchFamily="34" charset="0"/>
              </a:rPr>
              <a:t>Proteoform</a:t>
            </a:r>
            <a:r>
              <a:rPr lang="en-US" sz="1100" b="0" i="1" dirty="0">
                <a:solidFill>
                  <a:srgbClr val="333399"/>
                </a:solidFill>
                <a:effectLst/>
                <a:latin typeface="arial" panose="020B0604020202020204" pitchFamily="34" charset="0"/>
              </a:rPr>
              <a:t> Landscape in Colorectal Cancer Identifies Truncated KRAS4B that Decreases MAPK Signaling,</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Journal of Biological Chemistry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299</a:t>
            </a:r>
            <a:r>
              <a:rPr lang="en-US" sz="1100" b="0" i="0" dirty="0">
                <a:solidFill>
                  <a:srgbClr val="333399"/>
                </a:solidFill>
                <a:effectLst/>
                <a:latin typeface="arial" panose="020B0604020202020204" pitchFamily="34" charset="0"/>
              </a:rPr>
              <a:t> (1), 102768 (2023) .    </a:t>
            </a:r>
            <a:r>
              <a:rPr lang="en-US" sz="1100" b="1" i="0" dirty="0">
                <a:solidFill>
                  <a:srgbClr val="333399"/>
                </a:solidFill>
                <a:effectLst/>
                <a:latin typeface="arial" panose="020B0604020202020204" pitchFamily="34" charset="0"/>
                <a:hlinkClick r:id="rId9">
                  <a:extLst>
                    <a:ext uri="{A12FA001-AC4F-418D-AE19-62706E023703}">
                      <ahyp:hlinkClr xmlns:ahyp="http://schemas.microsoft.com/office/drawing/2018/hyperlinkcolor" val="tx"/>
                    </a:ext>
                  </a:extLst>
                </a:hlinkClick>
              </a:rPr>
              <a:t>doi.org/10.1016/j.jbc.2022.102768</a:t>
            </a:r>
            <a:r>
              <a:rPr lang="en-US" sz="1100" b="1" i="0" dirty="0">
                <a:solidFill>
                  <a:srgbClr val="333399"/>
                </a:solidFill>
                <a:effectLst/>
                <a:latin typeface="arial" panose="020B0604020202020204" pitchFamily="34" charset="0"/>
              </a:rPr>
              <a:t>   </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10">
                  <a:extLst>
                    <a:ext uri="{A12FA001-AC4F-418D-AE19-62706E023703}">
                      <ahyp:hlinkClr xmlns:ahyp="http://schemas.microsoft.com/office/drawing/2018/hyperlinkcolor" val="tx"/>
                    </a:ext>
                  </a:extLst>
                </a:hlinkClick>
              </a:rPr>
              <a:t>Data Set</a:t>
            </a:r>
            <a:endParaRPr lang="en-US" sz="1200" dirty="0">
              <a:solidFill>
                <a:srgbClr val="333399"/>
              </a:solidFill>
            </a:endParaRPr>
          </a:p>
        </p:txBody>
      </p:sp>
    </p:spTree>
    <p:extLst>
      <p:ext uri="{BB962C8B-B14F-4D97-AF65-F5344CB8AC3E}">
        <p14:creationId xmlns:p14="http://schemas.microsoft.com/office/powerpoint/2010/main" val="331046901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D0147DB-24F5-4111-A902-CB53D6DB608A}"/>
</file>

<file path=customXml/itemProps2.xml><?xml version="1.0" encoding="utf-8"?>
<ds:datastoreItem xmlns:ds="http://schemas.openxmlformats.org/officeDocument/2006/customXml" ds:itemID="{395983EF-91C9-4CE3-B970-933C226C8D0F}"/>
</file>

<file path=customXml/itemProps3.xml><?xml version="1.0" encoding="utf-8"?>
<ds:datastoreItem xmlns:ds="http://schemas.openxmlformats.org/officeDocument/2006/customXml" ds:itemID="{4D7B8842-E40E-4BE3-BD8D-1150EA132844}"/>
</file>

<file path=docProps/app.xml><?xml version="1.0" encoding="utf-8"?>
<Properties xmlns="http://schemas.openxmlformats.org/officeDocument/2006/extended-properties" xmlns:vt="http://schemas.openxmlformats.org/officeDocument/2006/docPropsVTypes">
  <TotalTime>6032</TotalTime>
  <Words>1323</Words>
  <Application>Microsoft Office PowerPoint</Application>
  <PresentationFormat>Widescreen</PresentationFormat>
  <Paragraphs>53</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vt:lpstr>
      <vt:lpstr>Calibri</vt:lpstr>
      <vt:lpstr>Roboto</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138</cp:revision>
  <cp:lastPrinted>2019-07-16T13:07:28Z</cp:lastPrinted>
  <dcterms:created xsi:type="dcterms:W3CDTF">2004-08-07T03:10:56Z</dcterms:created>
  <dcterms:modified xsi:type="dcterms:W3CDTF">2023-02-10T21:17:33Z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