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3" r:id="rId2"/>
    <p:sldId id="262" r:id="rId3"/>
  </p:sldIdLst>
  <p:sldSz cx="12192000" cy="6858000"/>
  <p:notesSz cx="6950075" cy="9236075"/>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12" autoAdjust="0"/>
    <p:restoredTop sz="93792" autoAdjust="0"/>
  </p:normalViewPr>
  <p:slideViewPr>
    <p:cSldViewPr snapToGrid="0">
      <p:cViewPr varScale="1">
        <p:scale>
          <a:sx n="84" d="100"/>
          <a:sy n="84" d="100"/>
        </p:scale>
        <p:origin x="540" y="4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73" d="100"/>
          <a:sy n="73" d="100"/>
        </p:scale>
        <p:origin x="-1986" y="-108"/>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12329" cy="462120"/>
          </a:xfrm>
          <a:prstGeom prst="rect">
            <a:avLst/>
          </a:prstGeom>
          <a:noFill/>
          <a:ln w="9525">
            <a:noFill/>
            <a:miter lim="800000"/>
            <a:headEnd/>
            <a:tailEnd/>
          </a:ln>
          <a:effectLst/>
        </p:spPr>
        <p:txBody>
          <a:bodyPr vert="horz" wrap="square" lIns="92487" tIns="46244" rIns="92487" bIns="46244" numCol="1" anchor="t" anchorCtr="0" compatLnSpc="1">
            <a:prstTxWarp prst="textNoShape">
              <a:avLst/>
            </a:prstTxWarp>
          </a:bodyPr>
          <a:lstStyle>
            <a:lvl1pPr defTabSz="924967">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36173" y="0"/>
            <a:ext cx="3012329" cy="462120"/>
          </a:xfrm>
          <a:prstGeom prst="rect">
            <a:avLst/>
          </a:prstGeom>
          <a:noFill/>
          <a:ln w="9525">
            <a:noFill/>
            <a:miter lim="800000"/>
            <a:headEnd/>
            <a:tailEnd/>
          </a:ln>
          <a:effectLst/>
        </p:spPr>
        <p:txBody>
          <a:bodyPr vert="horz" wrap="square" lIns="92487" tIns="46244" rIns="92487" bIns="46244" numCol="1" anchor="t" anchorCtr="0" compatLnSpc="1">
            <a:prstTxWarp prst="textNoShape">
              <a:avLst/>
            </a:prstTxWarp>
          </a:bodyPr>
          <a:lstStyle>
            <a:lvl1pPr algn="r" defTabSz="924967">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772378"/>
            <a:ext cx="3012329" cy="462120"/>
          </a:xfrm>
          <a:prstGeom prst="rect">
            <a:avLst/>
          </a:prstGeom>
          <a:noFill/>
          <a:ln w="9525">
            <a:noFill/>
            <a:miter lim="800000"/>
            <a:headEnd/>
            <a:tailEnd/>
          </a:ln>
          <a:effectLst/>
        </p:spPr>
        <p:txBody>
          <a:bodyPr vert="horz" wrap="square" lIns="92487" tIns="46244" rIns="92487" bIns="46244" numCol="1" anchor="b" anchorCtr="0" compatLnSpc="1">
            <a:prstTxWarp prst="textNoShape">
              <a:avLst/>
            </a:prstTxWarp>
          </a:bodyPr>
          <a:lstStyle>
            <a:lvl1pPr defTabSz="924967">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36173" y="8772378"/>
            <a:ext cx="3012329" cy="462120"/>
          </a:xfrm>
          <a:prstGeom prst="rect">
            <a:avLst/>
          </a:prstGeom>
          <a:noFill/>
          <a:ln w="9525">
            <a:noFill/>
            <a:miter lim="800000"/>
            <a:headEnd/>
            <a:tailEnd/>
          </a:ln>
          <a:effectLst/>
        </p:spPr>
        <p:txBody>
          <a:bodyPr vert="horz" wrap="square" lIns="92487" tIns="46244" rIns="92487" bIns="46244" numCol="1" anchor="b" anchorCtr="0" compatLnSpc="1">
            <a:prstTxWarp prst="textNoShape">
              <a:avLst/>
            </a:prstTxWarp>
          </a:bodyPr>
          <a:lstStyle>
            <a:lvl1pPr algn="r" defTabSz="924967">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12329" cy="462120"/>
          </a:xfrm>
          <a:prstGeom prst="rect">
            <a:avLst/>
          </a:prstGeom>
          <a:noFill/>
          <a:ln w="9525">
            <a:noFill/>
            <a:miter lim="800000"/>
            <a:headEnd/>
            <a:tailEnd/>
          </a:ln>
          <a:effectLst/>
        </p:spPr>
        <p:txBody>
          <a:bodyPr vert="horz" wrap="square" lIns="92487" tIns="46244" rIns="92487" bIns="46244" numCol="1" anchor="t" anchorCtr="0" compatLnSpc="1">
            <a:prstTxWarp prst="textNoShape">
              <a:avLst/>
            </a:prstTxWarp>
          </a:bodyPr>
          <a:lstStyle>
            <a:lvl1pPr defTabSz="924967">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37747" y="0"/>
            <a:ext cx="3012329" cy="462120"/>
          </a:xfrm>
          <a:prstGeom prst="rect">
            <a:avLst/>
          </a:prstGeom>
          <a:noFill/>
          <a:ln w="9525">
            <a:noFill/>
            <a:miter lim="800000"/>
            <a:headEnd/>
            <a:tailEnd/>
          </a:ln>
          <a:effectLst/>
        </p:spPr>
        <p:txBody>
          <a:bodyPr vert="horz" wrap="square" lIns="92487" tIns="46244" rIns="92487" bIns="46244" numCol="1" anchor="t" anchorCtr="0" compatLnSpc="1">
            <a:prstTxWarp prst="textNoShape">
              <a:avLst/>
            </a:prstTxWarp>
          </a:bodyPr>
          <a:lstStyle>
            <a:lvl1pPr algn="r" defTabSz="924967">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396875" y="692150"/>
            <a:ext cx="6156325" cy="3463925"/>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26992" y="4387767"/>
            <a:ext cx="5096092" cy="4155919"/>
          </a:xfrm>
          <a:prstGeom prst="rect">
            <a:avLst/>
          </a:prstGeom>
          <a:noFill/>
          <a:ln w="9525">
            <a:noFill/>
            <a:miter lim="800000"/>
            <a:headEnd/>
            <a:tailEnd/>
          </a:ln>
          <a:effectLst/>
        </p:spPr>
        <p:txBody>
          <a:bodyPr vert="horz" wrap="square" lIns="92487" tIns="46244" rIns="92487" bIns="4624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773957"/>
            <a:ext cx="3012329" cy="462119"/>
          </a:xfrm>
          <a:prstGeom prst="rect">
            <a:avLst/>
          </a:prstGeom>
          <a:noFill/>
          <a:ln w="9525">
            <a:noFill/>
            <a:miter lim="800000"/>
            <a:headEnd/>
            <a:tailEnd/>
          </a:ln>
          <a:effectLst/>
        </p:spPr>
        <p:txBody>
          <a:bodyPr vert="horz" wrap="square" lIns="92487" tIns="46244" rIns="92487" bIns="46244" numCol="1" anchor="b" anchorCtr="0" compatLnSpc="1">
            <a:prstTxWarp prst="textNoShape">
              <a:avLst/>
            </a:prstTxWarp>
          </a:bodyPr>
          <a:lstStyle>
            <a:lvl1pPr defTabSz="924967">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37747" y="8773957"/>
            <a:ext cx="3012329" cy="462119"/>
          </a:xfrm>
          <a:prstGeom prst="rect">
            <a:avLst/>
          </a:prstGeom>
          <a:noFill/>
          <a:ln w="9525">
            <a:noFill/>
            <a:miter lim="800000"/>
            <a:headEnd/>
            <a:tailEnd/>
          </a:ln>
          <a:effectLst/>
        </p:spPr>
        <p:txBody>
          <a:bodyPr vert="horz" wrap="square" lIns="92487" tIns="46244" rIns="92487" bIns="46244" numCol="1" anchor="b" anchorCtr="0" compatLnSpc="1">
            <a:prstTxWarp prst="textNoShape">
              <a:avLst/>
            </a:prstTxWarp>
          </a:bodyPr>
          <a:lstStyle>
            <a:lvl1pPr algn="r" defTabSz="924967">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396875" y="692150"/>
            <a:ext cx="6156325" cy="3463925"/>
          </a:xfrm>
          <a:ln/>
        </p:spPr>
      </p:sp>
      <p:sp>
        <p:nvSpPr>
          <p:cNvPr id="4100" name="Rectangle 3"/>
          <p:cNvSpPr>
            <a:spLocks noGrp="1" noChangeArrowheads="1"/>
          </p:cNvSpPr>
          <p:nvPr>
            <p:ph type="body" idx="1"/>
          </p:nvPr>
        </p:nvSpPr>
        <p:spPr>
          <a:noFill/>
          <a:ln/>
        </p:spPr>
        <p:txBody>
          <a:bodyPr/>
          <a:lstStyle/>
          <a:p>
            <a:r>
              <a:rPr lang="en-US" dirty="0"/>
              <a:t>How to compress files size:</a:t>
            </a:r>
          </a:p>
          <a:p>
            <a:pPr>
              <a:spcBef>
                <a:spcPts val="0"/>
              </a:spcBef>
              <a:spcAft>
                <a:spcPts val="0"/>
              </a:spcAft>
            </a:pPr>
            <a:r>
              <a:rPr lang="en-US" sz="1800" dirty="0">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a:spcBef>
                <a:spcPts val="0"/>
              </a:spcBef>
              <a:spcAft>
                <a:spcPts val="0"/>
              </a:spcAft>
            </a:pPr>
            <a:r>
              <a:rPr lang="en-US" sz="1800" dirty="0">
                <a:latin typeface="Calibri" panose="020F0502020204030204" pitchFamily="34" charset="0"/>
                <a:ea typeface="Calibri" panose="020F0502020204030204" pitchFamily="34" charset="0"/>
              </a:rPr>
              <a:t>One thing to be careful about is that you should enlarge your image a bit on PowerPoint before saving </a:t>
            </a:r>
            <a:r>
              <a:rPr lang="en-US" sz="1800">
                <a:latin typeface="Calibri" panose="020F0502020204030204" pitchFamily="34" charset="0"/>
                <a:ea typeface="Calibri" panose="020F0502020204030204" pitchFamily="34" charset="0"/>
              </a:rPr>
              <a:t>so is to </a:t>
            </a:r>
            <a:r>
              <a:rPr lang="en-US" sz="1800" dirty="0">
                <a:latin typeface="Calibri" panose="020F0502020204030204" pitchFamily="34" charset="0"/>
                <a:ea typeface="Calibri" panose="020F0502020204030204" pitchFamily="34" charset="0"/>
              </a:rPr>
              <a:t>avoid losing much </a:t>
            </a:r>
            <a:r>
              <a:rPr lang="en-US" sz="1800">
                <a:latin typeface="Calibri" panose="020F0502020204030204" pitchFamily="34" charset="0"/>
                <a:ea typeface="Calibri" panose="020F0502020204030204" pitchFamily="34" charset="0"/>
              </a:rPr>
              <a:t>resolution.</a:t>
            </a:r>
            <a:endParaRPr lang="en-US" dirty="0"/>
          </a:p>
        </p:txBody>
      </p:sp>
    </p:spTree>
    <p:extLst>
      <p:ext uri="{BB962C8B-B14F-4D97-AF65-F5344CB8AC3E}">
        <p14:creationId xmlns:p14="http://schemas.microsoft.com/office/powerpoint/2010/main" val="4250271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396875" y="692150"/>
            <a:ext cx="6156325" cy="3463925"/>
          </a:xfrm>
          <a:ln/>
        </p:spPr>
      </p:sp>
      <p:sp>
        <p:nvSpPr>
          <p:cNvPr id="4100" name="Rectangle 3"/>
          <p:cNvSpPr>
            <a:spLocks noGrp="1" noChangeArrowheads="1"/>
          </p:cNvSpPr>
          <p:nvPr>
            <p:ph type="body" idx="1"/>
          </p:nvPr>
        </p:nvSpPr>
        <p:spPr>
          <a:noFill/>
          <a:ln/>
        </p:spPr>
        <p:txBody>
          <a:bodyPr/>
          <a:lstStyle/>
          <a:p>
            <a:r>
              <a:rPr lang="en-US" dirty="0"/>
              <a:t>How to compress files size:</a:t>
            </a:r>
          </a:p>
          <a:p>
            <a:pPr>
              <a:spcBef>
                <a:spcPts val="0"/>
              </a:spcBef>
              <a:spcAft>
                <a:spcPts val="0"/>
              </a:spcAft>
            </a:pPr>
            <a:r>
              <a:rPr lang="en-US" sz="1800" dirty="0">
                <a:latin typeface="Calibri" panose="020F0502020204030204" pitchFamily="34" charset="0"/>
                <a:ea typeface="Calibri" panose="020F0502020204030204" pitchFamily="34" charset="0"/>
              </a:rPr>
              <a:t>On PowerPoint, you can save the attached image (Right click on an image -&gt; Select “Save as picture” -&gt; Then you save the image as PNG). PNG is the image compression without losing the image quality. You replace the original image with the PNG one on PowerPoint. This should reduce the PowerPoint file size.</a:t>
            </a:r>
          </a:p>
          <a:p>
            <a:pPr>
              <a:spcBef>
                <a:spcPts val="0"/>
              </a:spcBef>
              <a:spcAft>
                <a:spcPts val="0"/>
              </a:spcAft>
            </a:pPr>
            <a:r>
              <a:rPr lang="en-US" sz="1800" dirty="0">
                <a:latin typeface="Calibri" panose="020F0502020204030204" pitchFamily="34" charset="0"/>
                <a:ea typeface="Calibri" panose="020F0502020204030204" pitchFamily="34" charset="0"/>
              </a:rPr>
              <a:t>One thing to be careful about is that you should enlarge your image a bit on PowerPoint before saving </a:t>
            </a:r>
            <a:r>
              <a:rPr lang="en-US" sz="1800">
                <a:latin typeface="Calibri" panose="020F0502020204030204" pitchFamily="34" charset="0"/>
                <a:ea typeface="Calibri" panose="020F0502020204030204" pitchFamily="34" charset="0"/>
              </a:rPr>
              <a:t>so is to </a:t>
            </a:r>
            <a:r>
              <a:rPr lang="en-US" sz="1800" dirty="0">
                <a:latin typeface="Calibri" panose="020F0502020204030204" pitchFamily="34" charset="0"/>
                <a:ea typeface="Calibri" panose="020F0502020204030204" pitchFamily="34" charset="0"/>
              </a:rPr>
              <a:t>avoid losing much </a:t>
            </a:r>
            <a:r>
              <a:rPr lang="en-US" sz="1800">
                <a:latin typeface="Calibri" panose="020F0502020204030204" pitchFamily="34" charset="0"/>
                <a:ea typeface="Calibri" panose="020F0502020204030204" pitchFamily="34" charset="0"/>
              </a:rPr>
              <a:t>resolution.</a:t>
            </a:r>
            <a:endParaRPr lang="en-US" dirty="0"/>
          </a:p>
        </p:txBody>
      </p:sp>
    </p:spTree>
    <p:extLst>
      <p:ext uri="{BB962C8B-B14F-4D97-AF65-F5344CB8AC3E}">
        <p14:creationId xmlns:p14="http://schemas.microsoft.com/office/powerpoint/2010/main" val="330808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doi.org/10.1103/PhysRevB.103.134515" TargetMode="External"/><Relationship Id="rId5" Type="http://schemas.openxmlformats.org/officeDocument/2006/relationships/hyperlink" Target="https://doi.org/10.1103/PhysRevB.106.195110" TargetMode="Externa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hyperlink" Target="https://doi.org/10.1103/PhysRevB.103.134515"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doi.org/10.1103/PhysRevB.106.195110" TargetMode="External"/><Relationship Id="rId5" Type="http://schemas.openxmlformats.org/officeDocument/2006/relationships/image" Target="../media/image2.jpeg"/><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1" y="1291810"/>
            <a:ext cx="5870448" cy="3939540"/>
          </a:xfrm>
          <a:prstGeom prst="rect">
            <a:avLst/>
          </a:prstGeom>
          <a:noFill/>
          <a:ln w="9525">
            <a:noFill/>
            <a:miter lim="800000"/>
            <a:headEnd/>
            <a:tailEnd/>
          </a:ln>
        </p:spPr>
        <p:txBody>
          <a:bodyPr wrap="square">
            <a:spAutoFit/>
          </a:bodyPr>
          <a:lstStyle/>
          <a:p>
            <a:pPr algn="just"/>
            <a:r>
              <a:rPr lang="en-US" sz="1200" i="1" u="sng" dirty="0"/>
              <a:t>The renormalization of effective electronic masses in materials is a well-established consequence of electron-electron (e-e) and electron-lattice interactions</a:t>
            </a:r>
            <a:r>
              <a:rPr lang="en-US" sz="1200" dirty="0"/>
              <a:t>. However, precisely </a:t>
            </a:r>
            <a:r>
              <a:rPr lang="en-US" sz="1200" i="1" dirty="0"/>
              <a:t>how</a:t>
            </a:r>
            <a:r>
              <a:rPr lang="en-US" sz="1200" dirty="0"/>
              <a:t> this renormalization manifests depends on the measurement. Angle-resolved photoemission, quantum oscillations (e.g., </a:t>
            </a:r>
            <a:r>
              <a:rPr lang="en-US" sz="1200" dirty="0" err="1"/>
              <a:t>Shubnikov</a:t>
            </a:r>
            <a:r>
              <a:rPr lang="en-US" sz="1200" dirty="0"/>
              <a:t>-de Haas) in high magnetic fields (</a:t>
            </a:r>
            <a:r>
              <a:rPr lang="en-US" sz="1200" i="1" dirty="0"/>
              <a:t>B</a:t>
            </a:r>
            <a:r>
              <a:rPr lang="en-US" sz="1200" dirty="0"/>
              <a:t>), and heat capacity all measure masses that reflect the underlying renormalized quasiparticle dispersion. </a:t>
            </a:r>
            <a:r>
              <a:rPr lang="en-US" sz="1200" i="1" u="sng" dirty="0"/>
              <a:t>In this regard, cyclotron resonance (CR) merits special consideration, as it provides an especially direct measure of carrier mass via m</a:t>
            </a:r>
            <a:r>
              <a:rPr lang="en-US" sz="1200" i="1" u="sng" baseline="-25000" dirty="0"/>
              <a:t>c</a:t>
            </a:r>
            <a:r>
              <a:rPr lang="en-US" sz="1200" i="1" u="sng" dirty="0"/>
              <a:t> = </a:t>
            </a:r>
            <a:r>
              <a:rPr lang="en-US" sz="1200" i="1" u="sng" dirty="0" err="1"/>
              <a:t>eB</a:t>
            </a:r>
            <a:r>
              <a:rPr lang="en-US" sz="1200" i="1" u="sng" dirty="0"/>
              <a:t>/</a:t>
            </a:r>
            <a:r>
              <a:rPr lang="en-US" sz="1200" i="1" u="sng" dirty="0" err="1">
                <a:latin typeface="Symbol" panose="05050102010706020507" pitchFamily="18" charset="2"/>
              </a:rPr>
              <a:t>w</a:t>
            </a:r>
            <a:r>
              <a:rPr lang="en-US" sz="1200" i="1" u="sng" baseline="-25000" dirty="0" err="1"/>
              <a:t>c</a:t>
            </a:r>
            <a:r>
              <a:rPr lang="en-US" sz="1200" i="1" u="sng" dirty="0"/>
              <a:t>, where </a:t>
            </a:r>
            <a:r>
              <a:rPr lang="en-US" sz="1200" i="1" u="sng" dirty="0" err="1">
                <a:latin typeface="Symbol" panose="05050102010706020507" pitchFamily="18" charset="2"/>
              </a:rPr>
              <a:t>w</a:t>
            </a:r>
            <a:r>
              <a:rPr lang="en-US" sz="1200" i="1" u="sng" baseline="-25000" dirty="0" err="1"/>
              <a:t>c</a:t>
            </a:r>
            <a:r>
              <a:rPr lang="en-US" sz="1200" i="1" u="sng" dirty="0"/>
              <a:t> is the cyclotron frequency of the charge carriers</a:t>
            </a:r>
            <a:r>
              <a:rPr lang="en-US" sz="1200" dirty="0"/>
              <a:t>.</a:t>
            </a:r>
          </a:p>
          <a:p>
            <a:pPr algn="just"/>
            <a:endParaRPr lang="en-US" sz="500" dirty="0"/>
          </a:p>
          <a:p>
            <a:pPr algn="just"/>
            <a:r>
              <a:rPr lang="en-US" sz="1200" dirty="0"/>
              <a:t>In high-Tc superconducting cuprate (HTSC) materials, CR studies complement other methods; however, due to large masses and scattering rates, very high </a:t>
            </a:r>
            <a:r>
              <a:rPr lang="en-US" sz="1200" i="1" dirty="0"/>
              <a:t>B</a:t>
            </a:r>
            <a:r>
              <a:rPr lang="en-US" sz="1200" dirty="0"/>
              <a:t> and broad (THz) bandwidth is needed. MagLab users coupled a time-domain THz spectrometer to a purpose-built 31T pulsed magnet to measure the broadband THz optical conductivity of La</a:t>
            </a:r>
            <a:r>
              <a:rPr lang="en-US" sz="1200" baseline="-25000" dirty="0"/>
              <a:t>2-x</a:t>
            </a:r>
            <a:r>
              <a:rPr lang="en-US" sz="1200" dirty="0"/>
              <a:t>Sr</a:t>
            </a:r>
            <a:r>
              <a:rPr lang="en-US" sz="1200" baseline="-25000" dirty="0"/>
              <a:t>x</a:t>
            </a:r>
            <a:r>
              <a:rPr lang="en-US" sz="1200" dirty="0"/>
              <a:t>CuO</a:t>
            </a:r>
            <a:r>
              <a:rPr lang="en-US" sz="1200" baseline="-25000" dirty="0"/>
              <a:t>4</a:t>
            </a:r>
            <a:r>
              <a:rPr lang="en-US" sz="1200" dirty="0"/>
              <a:t> (LSCO) thin films that ranged from slightly underdoped to highly </a:t>
            </a:r>
            <a:r>
              <a:rPr lang="en-US" sz="1200" dirty="0" err="1"/>
              <a:t>overdoped</a:t>
            </a:r>
            <a:r>
              <a:rPr lang="en-US" sz="1200" dirty="0"/>
              <a:t> (</a:t>
            </a:r>
            <a:r>
              <a:rPr lang="en-US" sz="1200" i="1" dirty="0"/>
              <a:t>p</a:t>
            </a:r>
            <a:r>
              <a:rPr lang="en-US" sz="1200" dirty="0"/>
              <a:t>=0.13-0.26).  Systematic changes in the circularly-polarized complex conductivity reveal CR of </a:t>
            </a:r>
            <a:r>
              <a:rPr lang="en-US" sz="1200" i="1" dirty="0"/>
              <a:t>p</a:t>
            </a:r>
            <a:r>
              <a:rPr lang="en-US" sz="1200" dirty="0"/>
              <a:t>-type charge carriers (holes) with masses ranging from </a:t>
            </a:r>
            <a:r>
              <a:rPr lang="en-US" sz="1200" i="1" dirty="0"/>
              <a:t>m</a:t>
            </a:r>
            <a:r>
              <a:rPr lang="en-US" sz="1200" i="1" baseline="-25000" dirty="0"/>
              <a:t>c </a:t>
            </a:r>
            <a:r>
              <a:rPr lang="en-US" sz="1200" dirty="0"/>
              <a:t>≈ 4</a:t>
            </a:r>
            <a:r>
              <a:rPr lang="en-US" sz="1200" i="1" dirty="0"/>
              <a:t> -</a:t>
            </a:r>
            <a:r>
              <a:rPr lang="en-US" sz="1200" dirty="0"/>
              <a:t> 14</a:t>
            </a:r>
            <a:r>
              <a:rPr lang="en-US" sz="1200" i="1" dirty="0"/>
              <a:t>m</a:t>
            </a:r>
            <a:r>
              <a:rPr lang="en-US" sz="1200" i="1" baseline="-25000" dirty="0"/>
              <a:t>0</a:t>
            </a:r>
            <a:r>
              <a:rPr lang="en-US" sz="1200" dirty="0"/>
              <a:t>. </a:t>
            </a:r>
          </a:p>
          <a:p>
            <a:pPr algn="just"/>
            <a:endParaRPr lang="en-US" sz="500" dirty="0"/>
          </a:p>
          <a:p>
            <a:pPr algn="just"/>
            <a:r>
              <a:rPr lang="en-US" sz="1200" i="1" u="sng" dirty="0"/>
              <a:t>Besides providing the first direct measurement of cyclotron mass in a HTSC, these data reveal an unexpected monotonic increase of m</a:t>
            </a:r>
            <a:r>
              <a:rPr lang="en-US" sz="1200" i="1" u="sng" baseline="-25000" dirty="0"/>
              <a:t>c </a:t>
            </a:r>
            <a:r>
              <a:rPr lang="en-US" sz="1200" i="1" u="sng" dirty="0"/>
              <a:t>with doping and a scattering rate that increases with B. These results open the door to characterizing the influence of e-e interactions in </a:t>
            </a:r>
            <a:r>
              <a:rPr lang="en-US" sz="1200" i="1" u="sng" dirty="0" err="1"/>
              <a:t>cuprate</a:t>
            </a:r>
            <a:r>
              <a:rPr lang="en-US" sz="1200" i="1" u="sng" dirty="0"/>
              <a:t> superconductors.</a:t>
            </a:r>
          </a:p>
        </p:txBody>
      </p:sp>
      <p:sp>
        <p:nvSpPr>
          <p:cNvPr id="1034" name="Rectangle 49"/>
          <p:cNvSpPr>
            <a:spLocks noChangeArrowheads="1"/>
          </p:cNvSpPr>
          <p:nvPr/>
        </p:nvSpPr>
        <p:spPr bwMode="auto">
          <a:xfrm>
            <a:off x="6043390" y="1378013"/>
            <a:ext cx="6060625" cy="5394416"/>
          </a:xfrm>
          <a:prstGeom prst="rect">
            <a:avLst/>
          </a:prstGeom>
          <a:noFill/>
          <a:ln w="19050">
            <a:solidFill>
              <a:srgbClr val="0033CC"/>
            </a:solidFill>
            <a:miter lim="800000"/>
            <a:headEnd/>
            <a:tailEnd/>
          </a:ln>
        </p:spPr>
        <p:txBody>
          <a:bodyPr wrap="none" anchor="ctr"/>
          <a:lstStyle/>
          <a:p>
            <a:endParaRPr lang="en-US"/>
          </a:p>
        </p:txBody>
      </p:sp>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Text Box 28">
            <a:extLst>
              <a:ext uri="{FF2B5EF4-FFF2-40B4-BE49-F238E27FC236}">
                <a16:creationId xmlns:a16="http://schemas.microsoft.com/office/drawing/2014/main" id="{A924FA10-D95B-41D4-A4A4-D824AEA24BF2}"/>
              </a:ext>
            </a:extLst>
          </p:cNvPr>
          <p:cNvSpPr txBox="1">
            <a:spLocks noChangeArrowheads="1"/>
          </p:cNvSpPr>
          <p:nvPr/>
        </p:nvSpPr>
        <p:spPr bwMode="auto">
          <a:xfrm>
            <a:off x="6094386" y="5314195"/>
            <a:ext cx="5996573" cy="1446550"/>
          </a:xfrm>
          <a:prstGeom prst="rect">
            <a:avLst/>
          </a:prstGeom>
          <a:noFill/>
          <a:ln w="9525">
            <a:noFill/>
            <a:miter lim="800000"/>
            <a:headEnd/>
            <a:tailEnd/>
          </a:ln>
        </p:spPr>
        <p:txBody>
          <a:bodyPr wrap="square">
            <a:spAutoFit/>
          </a:bodyPr>
          <a:lstStyle/>
          <a:p>
            <a:pPr algn="just"/>
            <a:r>
              <a:rPr lang="en-US" sz="1100" b="1" dirty="0"/>
              <a:t>(A) </a:t>
            </a:r>
            <a:r>
              <a:rPr lang="en-US" sz="1100" dirty="0"/>
              <a:t>Time-domain transmission signals through the high-Tc superconducting sample of LSCO at zero field and 31T, resulting from electronically-controlled terahertz optical sampling, coupled to a tabletop 31T pulsed magnet with free-space optical access. </a:t>
            </a:r>
            <a:r>
              <a:rPr lang="en-US" sz="1100" b="1" dirty="0"/>
              <a:t>(B)</a:t>
            </a:r>
            <a:r>
              <a:rPr lang="en-US" sz="1100" dirty="0"/>
              <a:t> Optical conductivity </a:t>
            </a:r>
            <a:r>
              <a:rPr lang="en-US" sz="1100" i="1" dirty="0">
                <a:latin typeface="Symbol" panose="05050102010706020507" pitchFamily="18" charset="2"/>
              </a:rPr>
              <a:t>s(w)</a:t>
            </a:r>
            <a:r>
              <a:rPr lang="en-US" sz="1100" dirty="0"/>
              <a:t> of LSCO for right and left circularly polarized THz light. The very broad </a:t>
            </a:r>
            <a:r>
              <a:rPr lang="en-US" sz="1100" dirty="0" err="1"/>
              <a:t>Drude</a:t>
            </a:r>
            <a:r>
              <a:rPr lang="en-US" sz="1100" dirty="0"/>
              <a:t> conductivity peak from the charge carriers shifts by the magnetic-field-dependent cyclotron frequency </a:t>
            </a:r>
            <a:r>
              <a:rPr lang="en-US" sz="1100" i="1" dirty="0" err="1">
                <a:latin typeface="Symbol" panose="05050102010706020507" pitchFamily="18" charset="2"/>
              </a:rPr>
              <a:t>w</a:t>
            </a:r>
            <a:r>
              <a:rPr lang="en-US" sz="1100" i="1" baseline="-25000" dirty="0" err="1"/>
              <a:t>c</a:t>
            </a:r>
            <a:r>
              <a:rPr lang="en-US" sz="1100" dirty="0"/>
              <a:t>.  Dashed lines are fits to the data. </a:t>
            </a:r>
            <a:r>
              <a:rPr lang="en-US" sz="1100" b="1" dirty="0"/>
              <a:t>(C)</a:t>
            </a:r>
            <a:r>
              <a:rPr lang="en-US" sz="1100" dirty="0"/>
              <a:t> Carrier cyclotron mass (</a:t>
            </a:r>
            <a:r>
              <a:rPr lang="en-US" sz="1100" i="1" dirty="0"/>
              <a:t>m</a:t>
            </a:r>
            <a:r>
              <a:rPr lang="en-US" sz="1100" i="1" baseline="-25000" dirty="0"/>
              <a:t>c</a:t>
            </a:r>
            <a:r>
              <a:rPr lang="en-US" sz="1100" i="1" dirty="0"/>
              <a:t>=Be/</a:t>
            </a:r>
            <a:r>
              <a:rPr lang="en-US" sz="1100" i="1" dirty="0" err="1">
                <a:latin typeface="Symbol" panose="05050102010706020507" pitchFamily="18" charset="2"/>
              </a:rPr>
              <a:t>w</a:t>
            </a:r>
            <a:r>
              <a:rPr lang="en-US" sz="1100" i="1" baseline="-25000" dirty="0" err="1"/>
              <a:t>c</a:t>
            </a:r>
            <a:r>
              <a:rPr lang="en-US" sz="1100" dirty="0"/>
              <a:t>) determined from the cyclotron frequency, plotted versus hole doping for a series of LSCO thin films.  </a:t>
            </a:r>
            <a:r>
              <a:rPr lang="en-US" sz="1100" i="1" dirty="0"/>
              <a:t>m</a:t>
            </a:r>
            <a:r>
              <a:rPr lang="en-US" sz="1100" i="1" baseline="-25000" dirty="0"/>
              <a:t>c  </a:t>
            </a:r>
            <a:r>
              <a:rPr lang="en-US" sz="1100" dirty="0"/>
              <a:t>increases monotonically with </a:t>
            </a:r>
            <a:r>
              <a:rPr lang="en-US" sz="1100" i="1" dirty="0"/>
              <a:t>p,</a:t>
            </a:r>
            <a:r>
              <a:rPr lang="en-US" sz="1100" dirty="0"/>
              <a:t> right through the critical doping </a:t>
            </a:r>
            <a:r>
              <a:rPr lang="en-US" sz="1100" i="1" dirty="0"/>
              <a:t>p*~0.19</a:t>
            </a:r>
            <a:r>
              <a:rPr lang="en-US" sz="1100" dirty="0"/>
              <a:t>.</a:t>
            </a:r>
          </a:p>
        </p:txBody>
      </p:sp>
      <p:sp>
        <p:nvSpPr>
          <p:cNvPr id="3" name="Line 42">
            <a:extLst>
              <a:ext uri="{FF2B5EF4-FFF2-40B4-BE49-F238E27FC236}">
                <a16:creationId xmlns:a16="http://schemas.microsoft.com/office/drawing/2014/main" id="{A278CCC6-1D59-390F-9F00-FE025574B1CC}"/>
              </a:ext>
            </a:extLst>
          </p:cNvPr>
          <p:cNvSpPr>
            <a:spLocks noChangeShapeType="1"/>
          </p:cNvSpPr>
          <p:nvPr/>
        </p:nvSpPr>
        <p:spPr bwMode="auto">
          <a:xfrm>
            <a:off x="0" y="1242983"/>
            <a:ext cx="12192000" cy="28082"/>
          </a:xfrm>
          <a:prstGeom prst="line">
            <a:avLst/>
          </a:prstGeom>
          <a:noFill/>
          <a:ln w="82550" cmpd="thickThin">
            <a:solidFill>
              <a:schemeClr val="tx1"/>
            </a:solidFill>
            <a:round/>
            <a:headEnd/>
            <a:tailEnd/>
          </a:ln>
        </p:spPr>
        <p:txBody>
          <a:bodyPr/>
          <a:lstStyle/>
          <a:p>
            <a:endParaRPr lang="en-US"/>
          </a:p>
        </p:txBody>
      </p:sp>
      <p:pic>
        <p:nvPicPr>
          <p:cNvPr id="6" name="Picture 5" descr="NSF logo.jpg">
            <a:extLst>
              <a:ext uri="{FF2B5EF4-FFF2-40B4-BE49-F238E27FC236}">
                <a16:creationId xmlns:a16="http://schemas.microsoft.com/office/drawing/2014/main" id="{595AED30-88A7-1821-DA23-7982AC7BCC0E}"/>
              </a:ext>
            </a:extLst>
          </p:cNvPr>
          <p:cNvPicPr>
            <a:picLocks noChangeAspect="1"/>
          </p:cNvPicPr>
          <p:nvPr/>
        </p:nvPicPr>
        <p:blipFill>
          <a:blip r:embed="rId3" cstate="print"/>
          <a:stretch>
            <a:fillRect/>
          </a:stretch>
        </p:blipFill>
        <p:spPr>
          <a:xfrm>
            <a:off x="11093673" y="64109"/>
            <a:ext cx="1017188" cy="1023315"/>
          </a:xfrm>
          <a:prstGeom prst="rect">
            <a:avLst/>
          </a:prstGeom>
        </p:spPr>
      </p:pic>
      <p:pic>
        <p:nvPicPr>
          <p:cNvPr id="7" name="Picture 6" descr="JustM_purple.jpg">
            <a:extLst>
              <a:ext uri="{FF2B5EF4-FFF2-40B4-BE49-F238E27FC236}">
                <a16:creationId xmlns:a16="http://schemas.microsoft.com/office/drawing/2014/main" id="{70BCE8ED-6981-6524-B25D-7C0667BBEAA5}"/>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52189" y="80166"/>
            <a:ext cx="792698" cy="944759"/>
          </a:xfrm>
          <a:prstGeom prst="rect">
            <a:avLst/>
          </a:prstGeom>
        </p:spPr>
      </p:pic>
      <p:sp>
        <p:nvSpPr>
          <p:cNvPr id="8" name="Text Box 62">
            <a:extLst>
              <a:ext uri="{FF2B5EF4-FFF2-40B4-BE49-F238E27FC236}">
                <a16:creationId xmlns:a16="http://schemas.microsoft.com/office/drawing/2014/main" id="{36BA4896-EF5F-DF2E-B60F-5EAFD573724E}"/>
              </a:ext>
            </a:extLst>
          </p:cNvPr>
          <p:cNvSpPr txBox="1">
            <a:spLocks noChangeArrowheads="1"/>
          </p:cNvSpPr>
          <p:nvPr/>
        </p:nvSpPr>
        <p:spPr bwMode="auto">
          <a:xfrm>
            <a:off x="978090" y="42336"/>
            <a:ext cx="10199425" cy="1192634"/>
          </a:xfrm>
          <a:prstGeom prst="rect">
            <a:avLst/>
          </a:prstGeom>
          <a:noFill/>
          <a:ln w="9525">
            <a:noFill/>
            <a:miter lim="800000"/>
            <a:headEnd/>
            <a:tailEnd/>
          </a:ln>
        </p:spPr>
        <p:txBody>
          <a:bodyPr wrap="square">
            <a:spAutoFit/>
          </a:bodyPr>
          <a:lstStyle/>
          <a:p>
            <a:pPr algn="ctr">
              <a:spcBef>
                <a:spcPts val="0"/>
              </a:spcBef>
            </a:pPr>
            <a:r>
              <a:rPr lang="en-US" sz="1600" b="1" dirty="0"/>
              <a:t>Direct measurement of cyclotron resonance in a high-temperature superconductor: </a:t>
            </a:r>
          </a:p>
          <a:p>
            <a:pPr algn="ctr">
              <a:spcBef>
                <a:spcPts val="0"/>
              </a:spcBef>
            </a:pPr>
            <a:r>
              <a:rPr lang="en-US" sz="1600" b="1" dirty="0"/>
              <a:t>Ultrafast THz spectroscopy in pulsed magnetic fields </a:t>
            </a:r>
          </a:p>
          <a:p>
            <a:pPr algn="ctr">
              <a:spcBef>
                <a:spcPts val="0"/>
              </a:spcBef>
            </a:pPr>
            <a:endParaRPr lang="en-US" sz="600" dirty="0"/>
          </a:p>
          <a:p>
            <a:pPr algn="ctr">
              <a:spcBef>
                <a:spcPts val="0"/>
              </a:spcBef>
            </a:pPr>
            <a:r>
              <a:rPr lang="en-US" sz="1200" dirty="0"/>
              <a:t>Kirk Post</a:t>
            </a:r>
            <a:r>
              <a:rPr lang="en-US" sz="1200" baseline="30000" dirty="0"/>
              <a:t>1</a:t>
            </a:r>
            <a:r>
              <a:rPr lang="en-US" sz="1200" dirty="0"/>
              <a:t>, </a:t>
            </a:r>
            <a:r>
              <a:rPr lang="en-US" sz="1200" dirty="0" err="1"/>
              <a:t>Anaëlle</a:t>
            </a:r>
            <a:r>
              <a:rPr lang="en-US" sz="1200" dirty="0"/>
              <a:t> Legros</a:t>
            </a:r>
            <a:r>
              <a:rPr lang="en-US" sz="1200" baseline="30000" dirty="0"/>
              <a:t>2</a:t>
            </a:r>
            <a:r>
              <a:rPr lang="en-US" sz="1200" dirty="0"/>
              <a:t>, Prashant Chauhan</a:t>
            </a:r>
            <a:r>
              <a:rPr lang="en-US" sz="1200" baseline="30000" dirty="0"/>
              <a:t>2</a:t>
            </a:r>
            <a:r>
              <a:rPr lang="en-US" sz="1200" dirty="0"/>
              <a:t>, Dwight Rickel</a:t>
            </a:r>
            <a:r>
              <a:rPr lang="en-US" sz="1200" baseline="30000" dirty="0"/>
              <a:t>1</a:t>
            </a:r>
            <a:r>
              <a:rPr lang="en-US" sz="1200" dirty="0"/>
              <a:t>, Xi He</a:t>
            </a:r>
            <a:r>
              <a:rPr lang="en-US" sz="1200" baseline="30000" dirty="0"/>
              <a:t>3</a:t>
            </a:r>
            <a:r>
              <a:rPr lang="en-US" sz="1200" dirty="0"/>
              <a:t>, </a:t>
            </a:r>
            <a:r>
              <a:rPr lang="en-US" sz="1200" dirty="0" err="1"/>
              <a:t>Xiaotao</a:t>
            </a:r>
            <a:r>
              <a:rPr lang="en-US" sz="1200" dirty="0"/>
              <a:t> Xu</a:t>
            </a:r>
            <a:r>
              <a:rPr lang="en-US" sz="1200" baseline="30000" dirty="0"/>
              <a:t>3</a:t>
            </a:r>
            <a:r>
              <a:rPr lang="en-US" sz="1200" dirty="0"/>
              <a:t>, X. Shi</a:t>
            </a:r>
            <a:r>
              <a:rPr lang="en-US" sz="1200" baseline="30000" dirty="0"/>
              <a:t>4</a:t>
            </a:r>
            <a:r>
              <a:rPr lang="en-US" sz="1200" dirty="0"/>
              <a:t>, Ivan Božović</a:t>
            </a:r>
            <a:r>
              <a:rPr lang="en-US" sz="1200" baseline="30000" dirty="0"/>
              <a:t>3</a:t>
            </a:r>
            <a:r>
              <a:rPr lang="en-US" sz="1200" dirty="0"/>
              <a:t>, Scott A. Crooker</a:t>
            </a:r>
            <a:r>
              <a:rPr lang="en-US" sz="1200" baseline="30000" dirty="0"/>
              <a:t>1</a:t>
            </a:r>
            <a:r>
              <a:rPr lang="en-US" sz="1200" dirty="0"/>
              <a:t>, N. Peter Armitage</a:t>
            </a:r>
            <a:r>
              <a:rPr lang="en-US" sz="1200" baseline="30000" dirty="0"/>
              <a:t>2</a:t>
            </a:r>
          </a:p>
          <a:p>
            <a:pPr algn="ctr">
              <a:spcBef>
                <a:spcPts val="0"/>
              </a:spcBef>
            </a:pPr>
            <a:r>
              <a:rPr lang="en-US" sz="1100" b="1" dirty="0">
                <a:solidFill>
                  <a:srgbClr val="0033CC"/>
                </a:solidFill>
              </a:rPr>
              <a:t>1. MagLab Pulsed Field Facility, Los Alamos National Lab; 2. Johns Hopkins University; 3. Brookhaven National Lab; 4. Univ of Texas at Dallas</a:t>
            </a:r>
          </a:p>
          <a:p>
            <a:pPr algn="ctr">
              <a:spcBef>
                <a:spcPts val="0"/>
              </a:spcBef>
            </a:pPr>
            <a:r>
              <a:rPr lang="en-US" sz="600" b="1" dirty="0">
                <a:solidFill>
                  <a:srgbClr val="0033CC"/>
                </a:solidFill>
              </a:rPr>
              <a:t> </a:t>
            </a:r>
            <a:r>
              <a:rPr lang="en-US" sz="1050" b="1" dirty="0"/>
              <a:t>Funding Grants:</a:t>
            </a:r>
            <a:r>
              <a:rPr lang="en-US" sz="1050" dirty="0"/>
              <a:t>  </a:t>
            </a:r>
            <a:r>
              <a:rPr lang="en-US" sz="1050" dirty="0">
                <a:latin typeface="+mn-lt"/>
              </a:rPr>
              <a:t>G.S. Boebinger (NSF DMR-2128556</a:t>
            </a:r>
            <a:r>
              <a:rPr lang="en-US" sz="1050" dirty="0"/>
              <a:t>); S.A. Crooker (DOE “Science of 100T”); I. </a:t>
            </a:r>
            <a:r>
              <a:rPr lang="en-US" sz="1050" dirty="0" err="1"/>
              <a:t>Božović</a:t>
            </a:r>
            <a:r>
              <a:rPr lang="en-US" sz="1050" dirty="0"/>
              <a:t> (DOE BES); N.P. Armitage (NSF DMR-1905519)</a:t>
            </a:r>
            <a:endParaRPr lang="en-US" sz="1050" b="1" dirty="0">
              <a:solidFill>
                <a:srgbClr val="0033CC"/>
              </a:solidFill>
            </a:endParaRPr>
          </a:p>
        </p:txBody>
      </p:sp>
      <p:sp>
        <p:nvSpPr>
          <p:cNvPr id="10" name="Text Box 28">
            <a:extLst>
              <a:ext uri="{FF2B5EF4-FFF2-40B4-BE49-F238E27FC236}">
                <a16:creationId xmlns:a16="http://schemas.microsoft.com/office/drawing/2014/main" id="{B524D1DF-9676-CBF1-E7D1-9D3C5E388C38}"/>
              </a:ext>
            </a:extLst>
          </p:cNvPr>
          <p:cNvSpPr txBox="1">
            <a:spLocks noChangeArrowheads="1"/>
          </p:cNvSpPr>
          <p:nvPr/>
        </p:nvSpPr>
        <p:spPr bwMode="auto">
          <a:xfrm>
            <a:off x="20706" y="5218909"/>
            <a:ext cx="6060624" cy="1615827"/>
          </a:xfrm>
          <a:prstGeom prst="rect">
            <a:avLst/>
          </a:prstGeom>
          <a:noFill/>
          <a:ln w="9525">
            <a:noFill/>
            <a:miter lim="800000"/>
            <a:headEnd/>
            <a:tailEnd/>
          </a:ln>
        </p:spPr>
        <p:txBody>
          <a:bodyPr wrap="square">
            <a:spAutoFit/>
          </a:bodyPr>
          <a:lstStyle/>
          <a:p>
            <a:r>
              <a:rPr lang="en-US" sz="1100" b="1" dirty="0">
                <a:solidFill>
                  <a:srgbClr val="333399"/>
                </a:solidFill>
                <a:latin typeface="+mn-lt"/>
              </a:rPr>
              <a:t>Facilities and instrumentation used:</a:t>
            </a:r>
            <a:r>
              <a:rPr lang="en-US" sz="1100" dirty="0">
                <a:solidFill>
                  <a:srgbClr val="333399"/>
                </a:solidFill>
                <a:latin typeface="+mn-lt"/>
              </a:rPr>
              <a:t>  Pulsed 31T free-space optics magnet and time-domain THz spectrometer at the MagLab’s Pulsed Field Facility.  </a:t>
            </a:r>
          </a:p>
          <a:p>
            <a:r>
              <a:rPr lang="en-US" sz="1100" b="1" dirty="0">
                <a:solidFill>
                  <a:srgbClr val="333399"/>
                </a:solidFill>
                <a:latin typeface="+mn-lt"/>
              </a:rPr>
              <a:t>Citation</a:t>
            </a:r>
            <a:r>
              <a:rPr lang="en-US" sz="1100" dirty="0">
                <a:solidFill>
                  <a:srgbClr val="333399"/>
                </a:solidFill>
                <a:latin typeface="+mn-lt"/>
              </a:rPr>
              <a:t>:</a:t>
            </a:r>
            <a:r>
              <a:rPr lang="en-US" sz="1100" b="1" dirty="0">
                <a:solidFill>
                  <a:srgbClr val="333399"/>
                </a:solidFill>
                <a:latin typeface="+mn-lt"/>
              </a:rPr>
              <a:t> [1] </a:t>
            </a:r>
            <a:r>
              <a:rPr lang="en-US" sz="1100" i="0" dirty="0" err="1">
                <a:solidFill>
                  <a:srgbClr val="333399"/>
                </a:solidFill>
                <a:effectLst/>
                <a:latin typeface="+mn-lt"/>
              </a:rPr>
              <a:t>Legros</a:t>
            </a:r>
            <a:r>
              <a:rPr lang="en-US" sz="1100" i="0" dirty="0">
                <a:solidFill>
                  <a:srgbClr val="333399"/>
                </a:solidFill>
                <a:effectLst/>
                <a:latin typeface="+mn-lt"/>
              </a:rPr>
              <a:t>, A.; Post, K.W.; Chauhan, P.; </a:t>
            </a:r>
            <a:r>
              <a:rPr lang="en-US" sz="1100" i="0" dirty="0" err="1">
                <a:solidFill>
                  <a:srgbClr val="333399"/>
                </a:solidFill>
                <a:effectLst/>
                <a:latin typeface="+mn-lt"/>
              </a:rPr>
              <a:t>Rickel</a:t>
            </a:r>
            <a:r>
              <a:rPr lang="en-US" sz="1100" i="0" dirty="0">
                <a:solidFill>
                  <a:srgbClr val="333399"/>
                </a:solidFill>
                <a:effectLst/>
                <a:latin typeface="+mn-lt"/>
              </a:rPr>
              <a:t>, D.G.; He, X.; Xu, X.; Shi, X.; </a:t>
            </a:r>
            <a:r>
              <a:rPr lang="en-US" sz="1100" i="0" dirty="0" err="1">
                <a:solidFill>
                  <a:srgbClr val="333399"/>
                </a:solidFill>
                <a:effectLst/>
                <a:latin typeface="+mn-lt"/>
              </a:rPr>
              <a:t>Bozovic</a:t>
            </a:r>
            <a:r>
              <a:rPr lang="en-US" sz="1100" i="0" dirty="0">
                <a:solidFill>
                  <a:srgbClr val="333399"/>
                </a:solidFill>
                <a:effectLst/>
                <a:latin typeface="+mn-lt"/>
              </a:rPr>
              <a:t>, I.; Crooker, S.; Armitage, N.P., </a:t>
            </a:r>
            <a:r>
              <a:rPr lang="en-US" sz="1100" i="1" dirty="0">
                <a:solidFill>
                  <a:srgbClr val="333399"/>
                </a:solidFill>
                <a:effectLst/>
                <a:latin typeface="+mn-lt"/>
              </a:rPr>
              <a:t>Evolution of the cyclotron mass with doping </a:t>
            </a:r>
            <a:r>
              <a:rPr lang="en-US" sz="1100" i="1" dirty="0">
                <a:solidFill>
                  <a:srgbClr val="333399"/>
                </a:solidFill>
                <a:latin typeface="+mn-lt"/>
              </a:rPr>
              <a:t>i</a:t>
            </a:r>
            <a:r>
              <a:rPr lang="en-US" sz="1100" i="1" dirty="0">
                <a:solidFill>
                  <a:srgbClr val="333399"/>
                </a:solidFill>
                <a:effectLst/>
                <a:latin typeface="+mn-lt"/>
              </a:rPr>
              <a:t>n </a:t>
            </a:r>
            <a:r>
              <a:rPr lang="en-US" sz="1100" i="0" dirty="0" err="1">
                <a:solidFill>
                  <a:srgbClr val="333399"/>
                </a:solidFill>
                <a:effectLst/>
                <a:latin typeface="+mn-lt"/>
              </a:rPr>
              <a:t>LaSrCuO</a:t>
            </a:r>
            <a:r>
              <a:rPr lang="en-US" sz="1100" i="0" dirty="0">
                <a:solidFill>
                  <a:srgbClr val="333399"/>
                </a:solidFill>
                <a:effectLst/>
                <a:latin typeface="+mn-lt"/>
              </a:rPr>
              <a:t>, </a:t>
            </a:r>
            <a:r>
              <a:rPr lang="en-US" sz="1100" b="1" i="0" dirty="0">
                <a:solidFill>
                  <a:srgbClr val="333399"/>
                </a:solidFill>
                <a:effectLst/>
                <a:latin typeface="+mn-lt"/>
              </a:rPr>
              <a:t>Physical Review B106</a:t>
            </a:r>
            <a:r>
              <a:rPr lang="en-US" sz="1100" i="0" dirty="0">
                <a:solidFill>
                  <a:srgbClr val="333399"/>
                </a:solidFill>
                <a:effectLst/>
                <a:latin typeface="+mn-lt"/>
              </a:rPr>
              <a:t>, 195110 (2022) </a:t>
            </a:r>
            <a:r>
              <a:rPr lang="en-US" sz="1100" b="1" i="0" dirty="0">
                <a:solidFill>
                  <a:srgbClr val="333399"/>
                </a:solidFill>
                <a:effectLst/>
                <a:latin typeface="+mn-lt"/>
                <a:hlinkClick r:id="rId5">
                  <a:extLst>
                    <a:ext uri="{A12FA001-AC4F-418D-AE19-62706E023703}">
                      <ahyp:hlinkClr xmlns:ahyp="http://schemas.microsoft.com/office/drawing/2018/hyperlinkcolor" val="tx"/>
                    </a:ext>
                  </a:extLst>
                </a:hlinkClick>
              </a:rPr>
              <a:t>doi.org/10.1103/PhysRevB.106.195110</a:t>
            </a:r>
            <a:r>
              <a:rPr lang="en-US" sz="1100" b="1" dirty="0">
                <a:solidFill>
                  <a:srgbClr val="333399"/>
                </a:solidFill>
                <a:latin typeface="+mn-lt"/>
              </a:rPr>
              <a:t>   </a:t>
            </a:r>
          </a:p>
          <a:p>
            <a:r>
              <a:rPr lang="en-US" sz="1100" b="1" dirty="0">
                <a:solidFill>
                  <a:srgbClr val="333399"/>
                </a:solidFill>
                <a:latin typeface="+mn-lt"/>
              </a:rPr>
              <a:t>[2] </a:t>
            </a:r>
            <a:r>
              <a:rPr lang="en-US" sz="1100" i="0" dirty="0">
                <a:solidFill>
                  <a:srgbClr val="333399"/>
                </a:solidFill>
                <a:effectLst/>
                <a:latin typeface="+mn-lt"/>
              </a:rPr>
              <a:t>Post, K.W.; </a:t>
            </a:r>
            <a:r>
              <a:rPr lang="en-US" sz="1100" i="0" dirty="0" err="1">
                <a:solidFill>
                  <a:srgbClr val="333399"/>
                </a:solidFill>
                <a:effectLst/>
                <a:latin typeface="+mn-lt"/>
              </a:rPr>
              <a:t>Legros</a:t>
            </a:r>
            <a:r>
              <a:rPr lang="en-US" sz="1100" i="0" dirty="0">
                <a:solidFill>
                  <a:srgbClr val="333399"/>
                </a:solidFill>
                <a:effectLst/>
                <a:latin typeface="+mn-lt"/>
              </a:rPr>
              <a:t>, A.; </a:t>
            </a:r>
            <a:r>
              <a:rPr lang="en-US" sz="1100" i="0" dirty="0" err="1">
                <a:solidFill>
                  <a:srgbClr val="333399"/>
                </a:solidFill>
                <a:effectLst/>
                <a:latin typeface="+mn-lt"/>
              </a:rPr>
              <a:t>Rickel</a:t>
            </a:r>
            <a:r>
              <a:rPr lang="en-US" sz="1100" i="0" dirty="0">
                <a:solidFill>
                  <a:srgbClr val="333399"/>
                </a:solidFill>
                <a:effectLst/>
                <a:latin typeface="+mn-lt"/>
              </a:rPr>
              <a:t>, D.G.; Singleton, J.; McDonald, R.; He, X.; </a:t>
            </a:r>
            <a:r>
              <a:rPr lang="en-US" sz="1100" i="0" dirty="0" err="1">
                <a:solidFill>
                  <a:srgbClr val="333399"/>
                </a:solidFill>
                <a:effectLst/>
                <a:latin typeface="+mn-lt"/>
              </a:rPr>
              <a:t>Bozovic</a:t>
            </a:r>
            <a:r>
              <a:rPr lang="en-US" sz="1100" i="0" dirty="0">
                <a:solidFill>
                  <a:srgbClr val="333399"/>
                </a:solidFill>
                <a:effectLst/>
                <a:latin typeface="+mn-lt"/>
              </a:rPr>
              <a:t>, I.; Xu, X.; Shi, X.; Armitage, N. P.; Crooker, S., </a:t>
            </a:r>
            <a:r>
              <a:rPr lang="en-US" sz="1100" i="1" dirty="0">
                <a:solidFill>
                  <a:srgbClr val="333399"/>
                </a:solidFill>
                <a:effectLst/>
                <a:latin typeface="+mn-lt"/>
              </a:rPr>
              <a:t>Observation of cyclotron resonance and measurement of the hole mass in optimally doped </a:t>
            </a:r>
            <a:r>
              <a:rPr lang="en-US" sz="1100" i="1" dirty="0" err="1">
                <a:solidFill>
                  <a:srgbClr val="333399"/>
                </a:solidFill>
                <a:effectLst/>
                <a:latin typeface="+mn-lt"/>
              </a:rPr>
              <a:t>LaSrCuO</a:t>
            </a:r>
            <a:r>
              <a:rPr lang="en-US" sz="1100" i="1" dirty="0">
                <a:solidFill>
                  <a:srgbClr val="333399"/>
                </a:solidFill>
                <a:effectLst/>
                <a:latin typeface="+mn-lt"/>
              </a:rPr>
              <a:t>,</a:t>
            </a:r>
            <a:r>
              <a:rPr lang="en-US" sz="1100" i="0" dirty="0">
                <a:solidFill>
                  <a:srgbClr val="333399"/>
                </a:solidFill>
                <a:effectLst/>
                <a:latin typeface="+mn-lt"/>
              </a:rPr>
              <a:t> </a:t>
            </a:r>
            <a:r>
              <a:rPr lang="en-US" sz="1100" b="1" i="0" dirty="0">
                <a:solidFill>
                  <a:srgbClr val="333399"/>
                </a:solidFill>
                <a:effectLst/>
                <a:latin typeface="+mn-lt"/>
              </a:rPr>
              <a:t>Physical Review B103</a:t>
            </a:r>
            <a:r>
              <a:rPr lang="en-US" sz="1100" i="0" dirty="0">
                <a:solidFill>
                  <a:srgbClr val="333399"/>
                </a:solidFill>
                <a:effectLst/>
                <a:latin typeface="+mn-lt"/>
              </a:rPr>
              <a:t>, 134515 (2021) </a:t>
            </a:r>
            <a:r>
              <a:rPr lang="en-US" sz="1100" b="1" i="0" dirty="0">
                <a:solidFill>
                  <a:srgbClr val="333399"/>
                </a:solidFill>
                <a:effectLst/>
                <a:latin typeface="+mn-lt"/>
                <a:hlinkClick r:id="rId6">
                  <a:extLst>
                    <a:ext uri="{A12FA001-AC4F-418D-AE19-62706E023703}">
                      <ahyp:hlinkClr xmlns:ahyp="http://schemas.microsoft.com/office/drawing/2018/hyperlinkcolor" val="tx"/>
                    </a:ext>
                  </a:extLst>
                </a:hlinkClick>
              </a:rPr>
              <a:t>doi.org/10.1103/PhysRevB.103.134515</a:t>
            </a:r>
            <a:endParaRPr lang="en-US" sz="1100" b="1" i="1" dirty="0">
              <a:solidFill>
                <a:srgbClr val="333399"/>
              </a:solidFill>
              <a:latin typeface="+mn-lt"/>
            </a:endParaRPr>
          </a:p>
        </p:txBody>
      </p:sp>
      <p:pic>
        <p:nvPicPr>
          <p:cNvPr id="4" name="Picture 3" descr="Chart, diagram&#10;&#10;Description automatically generated">
            <a:extLst>
              <a:ext uri="{FF2B5EF4-FFF2-40B4-BE49-F238E27FC236}">
                <a16:creationId xmlns:a16="http://schemas.microsoft.com/office/drawing/2014/main" id="{06BF6931-EFC8-4D8C-07C1-AC8C9BF98A85}"/>
              </a:ext>
            </a:extLst>
          </p:cNvPr>
          <p:cNvPicPr>
            <a:picLocks noChangeAspect="1"/>
          </p:cNvPicPr>
          <p:nvPr/>
        </p:nvPicPr>
        <p:blipFill rotWithShape="1">
          <a:blip r:embed="rId7">
            <a:extLst>
              <a:ext uri="{28A0092B-C50C-407E-A947-70E740481C1C}">
                <a14:useLocalDpi xmlns:a14="http://schemas.microsoft.com/office/drawing/2010/main" val="0"/>
              </a:ext>
            </a:extLst>
          </a:blip>
          <a:srcRect l="38365" t="44609" r="24023" b="21032"/>
          <a:stretch/>
        </p:blipFill>
        <p:spPr>
          <a:xfrm>
            <a:off x="6974091" y="2985081"/>
            <a:ext cx="4628176" cy="2378119"/>
          </a:xfrm>
          <a:prstGeom prst="rect">
            <a:avLst/>
          </a:prstGeom>
        </p:spPr>
      </p:pic>
      <p:pic>
        <p:nvPicPr>
          <p:cNvPr id="5" name="Picture 4" descr="Chart, diagram&#10;&#10;Description automatically generated">
            <a:extLst>
              <a:ext uri="{FF2B5EF4-FFF2-40B4-BE49-F238E27FC236}">
                <a16:creationId xmlns:a16="http://schemas.microsoft.com/office/drawing/2014/main" id="{D117B442-D4D0-8631-56B5-893E54960828}"/>
              </a:ext>
            </a:extLst>
          </p:cNvPr>
          <p:cNvPicPr>
            <a:picLocks noChangeAspect="1"/>
          </p:cNvPicPr>
          <p:nvPr/>
        </p:nvPicPr>
        <p:blipFill rotWithShape="1">
          <a:blip r:embed="rId7">
            <a:extLst>
              <a:ext uri="{28A0092B-C50C-407E-A947-70E740481C1C}">
                <a14:useLocalDpi xmlns:a14="http://schemas.microsoft.com/office/drawing/2010/main" val="0"/>
              </a:ext>
            </a:extLst>
          </a:blip>
          <a:srcRect l="39920" t="10452" r="24023" b="57878"/>
          <a:stretch/>
        </p:blipFill>
        <p:spPr>
          <a:xfrm>
            <a:off x="8836749" y="1445842"/>
            <a:ext cx="3153849" cy="1558196"/>
          </a:xfrm>
          <a:prstGeom prst="rect">
            <a:avLst/>
          </a:prstGeom>
        </p:spPr>
      </p:pic>
      <p:pic>
        <p:nvPicPr>
          <p:cNvPr id="11" name="Picture 10" descr="Chart, diagram&#10;&#10;Description automatically generated">
            <a:extLst>
              <a:ext uri="{FF2B5EF4-FFF2-40B4-BE49-F238E27FC236}">
                <a16:creationId xmlns:a16="http://schemas.microsoft.com/office/drawing/2014/main" id="{DA692173-4F36-E866-0F00-BD6ABF6D724A}"/>
              </a:ext>
            </a:extLst>
          </p:cNvPr>
          <p:cNvPicPr>
            <a:picLocks noChangeAspect="1"/>
          </p:cNvPicPr>
          <p:nvPr/>
        </p:nvPicPr>
        <p:blipFill rotWithShape="1">
          <a:blip r:embed="rId7">
            <a:extLst>
              <a:ext uri="{28A0092B-C50C-407E-A947-70E740481C1C}">
                <a14:useLocalDpi xmlns:a14="http://schemas.microsoft.com/office/drawing/2010/main" val="0"/>
              </a:ext>
            </a:extLst>
          </a:blip>
          <a:srcRect l="6300" t="48466" r="61822" b="21032"/>
          <a:stretch/>
        </p:blipFill>
        <p:spPr>
          <a:xfrm>
            <a:off x="6048375" y="1390529"/>
            <a:ext cx="2788374" cy="1500757"/>
          </a:xfrm>
          <a:prstGeom prst="rect">
            <a:avLst/>
          </a:prstGeom>
        </p:spPr>
      </p:pic>
      <p:sp>
        <p:nvSpPr>
          <p:cNvPr id="12" name="TextBox 11">
            <a:extLst>
              <a:ext uri="{FF2B5EF4-FFF2-40B4-BE49-F238E27FC236}">
                <a16:creationId xmlns:a16="http://schemas.microsoft.com/office/drawing/2014/main" id="{3FC0C9AB-C84E-3607-935D-8BF71307CFD0}"/>
              </a:ext>
            </a:extLst>
          </p:cNvPr>
          <p:cNvSpPr txBox="1"/>
          <p:nvPr/>
        </p:nvSpPr>
        <p:spPr>
          <a:xfrm>
            <a:off x="6507705" y="1487541"/>
            <a:ext cx="332142" cy="338554"/>
          </a:xfrm>
          <a:prstGeom prst="rect">
            <a:avLst/>
          </a:prstGeom>
          <a:solidFill>
            <a:schemeClr val="bg1"/>
          </a:solidFill>
        </p:spPr>
        <p:txBody>
          <a:bodyPr wrap="none" rtlCol="0">
            <a:spAutoFit/>
          </a:bodyPr>
          <a:lstStyle/>
          <a:p>
            <a:r>
              <a:rPr lang="en-US" sz="1600" b="1" dirty="0"/>
              <a:t>A</a:t>
            </a:r>
            <a:endParaRPr lang="en-US" sz="1600" dirty="0"/>
          </a:p>
        </p:txBody>
      </p:sp>
      <p:sp>
        <p:nvSpPr>
          <p:cNvPr id="13" name="TextBox 12">
            <a:extLst>
              <a:ext uri="{FF2B5EF4-FFF2-40B4-BE49-F238E27FC236}">
                <a16:creationId xmlns:a16="http://schemas.microsoft.com/office/drawing/2014/main" id="{420A94E5-17E2-4F6E-9D18-C931081C4ED4}"/>
              </a:ext>
            </a:extLst>
          </p:cNvPr>
          <p:cNvSpPr txBox="1"/>
          <p:nvPr/>
        </p:nvSpPr>
        <p:spPr>
          <a:xfrm>
            <a:off x="9396441" y="1500293"/>
            <a:ext cx="332142" cy="338554"/>
          </a:xfrm>
          <a:prstGeom prst="rect">
            <a:avLst/>
          </a:prstGeom>
          <a:solidFill>
            <a:schemeClr val="bg1"/>
          </a:solidFill>
        </p:spPr>
        <p:txBody>
          <a:bodyPr wrap="none" rtlCol="0">
            <a:spAutoFit/>
          </a:bodyPr>
          <a:lstStyle/>
          <a:p>
            <a:r>
              <a:rPr lang="en-US" sz="1600" b="1" dirty="0"/>
              <a:t>B</a:t>
            </a:r>
            <a:endParaRPr lang="en-US" sz="1600" dirty="0"/>
          </a:p>
        </p:txBody>
      </p:sp>
      <p:sp>
        <p:nvSpPr>
          <p:cNvPr id="14" name="TextBox 13">
            <a:extLst>
              <a:ext uri="{FF2B5EF4-FFF2-40B4-BE49-F238E27FC236}">
                <a16:creationId xmlns:a16="http://schemas.microsoft.com/office/drawing/2014/main" id="{9D5C2D39-2771-DF27-E175-25C5ED6A375A}"/>
              </a:ext>
            </a:extLst>
          </p:cNvPr>
          <p:cNvSpPr txBox="1"/>
          <p:nvPr/>
        </p:nvSpPr>
        <p:spPr>
          <a:xfrm>
            <a:off x="7606351" y="3106001"/>
            <a:ext cx="332142" cy="338554"/>
          </a:xfrm>
          <a:prstGeom prst="rect">
            <a:avLst/>
          </a:prstGeom>
          <a:solidFill>
            <a:schemeClr val="bg1"/>
          </a:solidFill>
        </p:spPr>
        <p:txBody>
          <a:bodyPr wrap="none" rtlCol="0">
            <a:spAutoFit/>
          </a:bodyPr>
          <a:lstStyle/>
          <a:p>
            <a:r>
              <a:rPr lang="en-US" sz="1600" b="1" dirty="0"/>
              <a:t>C</a:t>
            </a:r>
            <a:endParaRPr lang="en-US" sz="1600" dirty="0"/>
          </a:p>
        </p:txBody>
      </p:sp>
    </p:spTree>
    <p:extLst>
      <p:ext uri="{BB962C8B-B14F-4D97-AF65-F5344CB8AC3E}">
        <p14:creationId xmlns:p14="http://schemas.microsoft.com/office/powerpoint/2010/main" val="31972830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Rectangle: Rounded Corners 54">
            <a:extLst>
              <a:ext uri="{FF2B5EF4-FFF2-40B4-BE49-F238E27FC236}">
                <a16:creationId xmlns:a16="http://schemas.microsoft.com/office/drawing/2014/main" id="{913F181C-9984-905F-554E-0477349BA4A8}"/>
              </a:ext>
            </a:extLst>
          </p:cNvPr>
          <p:cNvSpPr/>
          <p:nvPr/>
        </p:nvSpPr>
        <p:spPr>
          <a:xfrm>
            <a:off x="6573672" y="4319631"/>
            <a:ext cx="5058770" cy="724712"/>
          </a:xfrm>
          <a:prstGeom prst="roundRect">
            <a:avLst/>
          </a:prstGeom>
          <a:solidFill>
            <a:schemeClr val="accent2">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9" name="Picture 2" descr="http://cdn.phys.org/newman/gfx/news/hires/2014/4-laserpulsetu.jpg">
            <a:extLst>
              <a:ext uri="{FF2B5EF4-FFF2-40B4-BE49-F238E27FC236}">
                <a16:creationId xmlns:a16="http://schemas.microsoft.com/office/drawing/2014/main" id="{BF79F39B-B80C-73C8-2819-2B0F7329813A}"/>
              </a:ext>
            </a:extLst>
          </p:cNvPr>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rot="4932639">
            <a:off x="6086878" y="1854599"/>
            <a:ext cx="1509713" cy="10447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ube 4">
            <a:extLst>
              <a:ext uri="{FF2B5EF4-FFF2-40B4-BE49-F238E27FC236}">
                <a16:creationId xmlns:a16="http://schemas.microsoft.com/office/drawing/2014/main" id="{9EDC40ED-9DE8-E38C-529C-6213066ADC6E}"/>
              </a:ext>
            </a:extLst>
          </p:cNvPr>
          <p:cNvSpPr/>
          <p:nvPr/>
        </p:nvSpPr>
        <p:spPr>
          <a:xfrm>
            <a:off x="6309360" y="2461260"/>
            <a:ext cx="5257800" cy="1653540"/>
          </a:xfrm>
          <a:prstGeom prst="cube">
            <a:avLst>
              <a:gd name="adj" fmla="val 91822"/>
            </a:avLst>
          </a:prstGeom>
          <a:solidFill>
            <a:schemeClr val="bg1">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8" name="Text Box 28"/>
          <p:cNvSpPr txBox="1">
            <a:spLocks noChangeArrowheads="1"/>
          </p:cNvSpPr>
          <p:nvPr/>
        </p:nvSpPr>
        <p:spPr bwMode="auto">
          <a:xfrm>
            <a:off x="76997" y="1423649"/>
            <a:ext cx="6000610" cy="4524315"/>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a:t>
            </a:r>
            <a:r>
              <a:rPr lang="en-US" sz="1200" dirty="0">
                <a:solidFill>
                  <a:srgbClr val="000000"/>
                </a:solidFill>
              </a:rPr>
              <a:t> Electrons and other charged particles undergo </a:t>
            </a:r>
            <a:r>
              <a:rPr lang="en-US" sz="1200" i="1" u="sng" dirty="0">
                <a:solidFill>
                  <a:srgbClr val="000000"/>
                </a:solidFill>
              </a:rPr>
              <a:t>cyclotron</a:t>
            </a:r>
            <a:r>
              <a:rPr lang="en-US" sz="1200" i="1" dirty="0">
                <a:solidFill>
                  <a:srgbClr val="000000"/>
                </a:solidFill>
              </a:rPr>
              <a:t> </a:t>
            </a:r>
            <a:r>
              <a:rPr lang="en-US" sz="1200" i="1" u="sng" dirty="0">
                <a:solidFill>
                  <a:srgbClr val="000000"/>
                </a:solidFill>
              </a:rPr>
              <a:t>resonance</a:t>
            </a:r>
            <a:r>
              <a:rPr lang="en-US" sz="1200" i="1" dirty="0">
                <a:solidFill>
                  <a:srgbClr val="000000"/>
                </a:solidFill>
              </a:rPr>
              <a:t> </a:t>
            </a:r>
            <a:r>
              <a:rPr lang="en-US" sz="1200" dirty="0">
                <a:solidFill>
                  <a:srgbClr val="000000"/>
                </a:solidFill>
              </a:rPr>
              <a:t>in a magnetic field, that is, they respond to the magnetic field by following circular orbits as depicted in the figure. The frequency at which they orbit depends on their </a:t>
            </a:r>
            <a:r>
              <a:rPr lang="en-US" sz="1200" b="1" dirty="0">
                <a:solidFill>
                  <a:srgbClr val="000000"/>
                </a:solidFill>
              </a:rPr>
              <a:t>effective</a:t>
            </a:r>
            <a:r>
              <a:rPr lang="en-US" sz="1200" dirty="0">
                <a:solidFill>
                  <a:srgbClr val="000000"/>
                </a:solidFill>
              </a:rPr>
              <a:t> </a:t>
            </a:r>
            <a:r>
              <a:rPr lang="en-US" sz="1200" b="1" dirty="0">
                <a:solidFill>
                  <a:srgbClr val="000000"/>
                </a:solidFill>
              </a:rPr>
              <a:t>mass, </a:t>
            </a:r>
            <a:r>
              <a:rPr lang="en-US" sz="1200" dirty="0">
                <a:solidFill>
                  <a:srgbClr val="000000"/>
                </a:solidFill>
              </a:rPr>
              <a:t>a key material parameter on which electron motion and energy levels depend. </a:t>
            </a:r>
            <a:r>
              <a:rPr lang="en-US" sz="1200" i="1" u="sng" dirty="0">
                <a:solidFill>
                  <a:srgbClr val="000000"/>
                </a:solidFill>
              </a:rPr>
              <a:t>Using pulses of far-infrared (“terahertz”) light and pulsed magnetic fields, MagLab users directly measured the cyclotron resonance of charge carriers in a high-temperature (high-Tc) superconductor for the first time, providing a new and direct measure of their effective mass</a:t>
            </a:r>
            <a:r>
              <a:rPr lang="en-US" sz="1200" dirty="0">
                <a:solidFill>
                  <a:srgbClr val="000000"/>
                </a:solidFill>
              </a:rPr>
              <a:t>.</a:t>
            </a:r>
          </a:p>
          <a:p>
            <a:pPr algn="just"/>
            <a:r>
              <a:rPr lang="en-US" sz="800" dirty="0">
                <a:solidFill>
                  <a:srgbClr val="000000"/>
                </a:solidFill>
              </a:rPr>
              <a:t> </a:t>
            </a:r>
          </a:p>
          <a:p>
            <a:pPr algn="just"/>
            <a:r>
              <a:rPr lang="en-US" sz="1200" b="1" dirty="0">
                <a:solidFill>
                  <a:srgbClr val="000000"/>
                </a:solidFill>
              </a:rPr>
              <a:t>Why is this important? </a:t>
            </a:r>
            <a:r>
              <a:rPr lang="en-US" sz="1200" dirty="0">
                <a:latin typeface="Arial" charset="0"/>
              </a:rPr>
              <a:t>The physical mechanism underpinning high-Tc super-conductivity is still widely debated. Research over the past three decades has shown that electron interactions and correlations play an essential role in high-Tc superconductivity. </a:t>
            </a:r>
            <a:r>
              <a:rPr lang="en-US" sz="1200" i="1" u="sng" dirty="0">
                <a:latin typeface="Arial" charset="0"/>
              </a:rPr>
              <a:t>The correlations cause the charge carriers to behave as if they are very heavy – that is, many times the mass of ordinary electrons.  Measurements of this “effective mass” are essential, as knowledge of the mass -- and how it varies with temperature and with material composition – can shed light on the physical mechanisms that are responsible for high-temperature superconductivity</a:t>
            </a:r>
            <a:r>
              <a:rPr lang="en-US" sz="1200" dirty="0">
                <a:latin typeface="Arial" charset="0"/>
              </a:rPr>
              <a:t>. This work provides a direct method (cyclotron resonance) for measuring the effective mass that complements other techniques from which effective masses can be inferred.</a:t>
            </a:r>
          </a:p>
          <a:p>
            <a:pPr algn="just"/>
            <a:r>
              <a:rPr lang="en-US" sz="800" dirty="0">
                <a:latin typeface="Arial" charset="0"/>
              </a:rPr>
              <a:t> </a:t>
            </a:r>
          </a:p>
          <a:p>
            <a:pPr algn="just"/>
            <a:r>
              <a:rPr lang="en-US" sz="1200" b="1" dirty="0">
                <a:solidFill>
                  <a:srgbClr val="000000"/>
                </a:solidFill>
              </a:rPr>
              <a:t>Why did this research need the </a:t>
            </a:r>
            <a:r>
              <a:rPr lang="en-US" sz="1200" b="1" dirty="0" err="1">
                <a:solidFill>
                  <a:srgbClr val="000000"/>
                </a:solidFill>
              </a:rPr>
              <a:t>MagLab</a:t>
            </a:r>
            <a:r>
              <a:rPr lang="en-US" sz="1200" b="1" dirty="0">
                <a:solidFill>
                  <a:srgbClr val="000000"/>
                </a:solidFill>
              </a:rPr>
              <a:t>?</a:t>
            </a:r>
            <a:r>
              <a:rPr lang="en-US" sz="1200" dirty="0">
                <a:solidFill>
                  <a:srgbClr val="000000"/>
                </a:solidFill>
                <a:latin typeface="Arial" charset="0"/>
              </a:rPr>
              <a:t> Because masses are heavy in high-Tc superconductors, cyclotron frequencies are small. Therefore, t</a:t>
            </a:r>
            <a:r>
              <a:rPr lang="en-US" sz="1200" dirty="0">
                <a:latin typeface="Arial" charset="0"/>
              </a:rPr>
              <a:t>he key to this study was using sufficiently large magnetic fields such that the cyclotron frequency was large enough to resolve experimentally using the MagLab’s terahertz optical techniques.  </a:t>
            </a:r>
            <a:endParaRPr lang="en-US" sz="1200" dirty="0">
              <a:latin typeface="+mn-lt"/>
            </a:endParaRPr>
          </a:p>
        </p:txBody>
      </p:sp>
      <p:sp>
        <p:nvSpPr>
          <p:cNvPr id="1029" name="Line 42"/>
          <p:cNvSpPr>
            <a:spLocks noChangeShapeType="1"/>
          </p:cNvSpPr>
          <p:nvPr/>
        </p:nvSpPr>
        <p:spPr bwMode="auto">
          <a:xfrm>
            <a:off x="0" y="1242983"/>
            <a:ext cx="12192000" cy="28082"/>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6116610" y="1334506"/>
            <a:ext cx="5957756" cy="4533845"/>
          </a:xfrm>
          <a:prstGeom prst="rect">
            <a:avLst/>
          </a:prstGeom>
          <a:noFill/>
          <a:ln w="19050">
            <a:solidFill>
              <a:srgbClr val="0033CC"/>
            </a:solidFill>
            <a:miter lim="800000"/>
            <a:headEnd/>
            <a:tailEnd/>
          </a:ln>
        </p:spPr>
        <p:txBody>
          <a:bodyPr wrap="none" anchor="ctr"/>
          <a:lstStyle/>
          <a:p>
            <a:endParaRPr lang="en-US"/>
          </a:p>
        </p:txBody>
      </p:sp>
      <p:pic>
        <p:nvPicPr>
          <p:cNvPr id="12" name="Picture 11" descr="NSF logo.jpg"/>
          <p:cNvPicPr>
            <a:picLocks noChangeAspect="1"/>
          </p:cNvPicPr>
          <p:nvPr/>
        </p:nvPicPr>
        <p:blipFill>
          <a:blip r:embed="rId4" cstate="print"/>
          <a:stretch>
            <a:fillRect/>
          </a:stretch>
        </p:blipFill>
        <p:spPr>
          <a:xfrm>
            <a:off x="11093673" y="64109"/>
            <a:ext cx="1017188" cy="1023315"/>
          </a:xfrm>
          <a:prstGeom prst="rect">
            <a:avLst/>
          </a:prstGeom>
        </p:spPr>
      </p:pic>
      <p:pic>
        <p:nvPicPr>
          <p:cNvPr id="14" name="Picture 13" descr="JustM_purple.jpg"/>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a:off x="152189" y="80166"/>
            <a:ext cx="792698" cy="944759"/>
          </a:xfrm>
          <a:prstGeom prst="rect">
            <a:avLst/>
          </a:prstGeom>
        </p:spPr>
      </p:pic>
      <p:sp>
        <p:nvSpPr>
          <p:cNvPr id="2" name="AutoShape 2">
            <a:extLst>
              <a:ext uri="{FF2B5EF4-FFF2-40B4-BE49-F238E27FC236}">
                <a16:creationId xmlns:a16="http://schemas.microsoft.com/office/drawing/2014/main" id="{E4D5DAA7-ACA5-4300-AB3C-9A2A1C32E8E2}"/>
              </a:ext>
            </a:extLst>
          </p:cNvPr>
          <p:cNvSpPr>
            <a:spLocks noChangeAspect="1" noChangeArrowheads="1"/>
          </p:cNvSpPr>
          <p:nvPr/>
        </p:nvSpPr>
        <p:spPr bwMode="auto">
          <a:xfrm>
            <a:off x="5743575" y="3278317"/>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37" name="Group 36">
            <a:extLst>
              <a:ext uri="{FF2B5EF4-FFF2-40B4-BE49-F238E27FC236}">
                <a16:creationId xmlns:a16="http://schemas.microsoft.com/office/drawing/2014/main" id="{6808C69E-8C98-6008-8E17-A0BF9DDEAFF0}"/>
              </a:ext>
            </a:extLst>
          </p:cNvPr>
          <p:cNvGrpSpPr/>
          <p:nvPr/>
        </p:nvGrpSpPr>
        <p:grpSpPr>
          <a:xfrm>
            <a:off x="8206740" y="3276600"/>
            <a:ext cx="1242060" cy="608848"/>
            <a:chOff x="8382000" y="3291840"/>
            <a:chExt cx="1242060" cy="608848"/>
          </a:xfrm>
        </p:grpSpPr>
        <p:sp>
          <p:nvSpPr>
            <p:cNvPr id="35" name="Oval 34">
              <a:extLst>
                <a:ext uri="{FF2B5EF4-FFF2-40B4-BE49-F238E27FC236}">
                  <a16:creationId xmlns:a16="http://schemas.microsoft.com/office/drawing/2014/main" id="{A80639B9-A9C9-5034-77DE-8374FE3EDDF9}"/>
                </a:ext>
              </a:extLst>
            </p:cNvPr>
            <p:cNvSpPr/>
            <p:nvPr/>
          </p:nvSpPr>
          <p:spPr>
            <a:xfrm>
              <a:off x="8382000" y="3291840"/>
              <a:ext cx="1219200" cy="464820"/>
            </a:xfrm>
            <a:prstGeom prst="ellipse">
              <a:avLst/>
            </a:prstGeom>
            <a:no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Arc 32">
              <a:extLst>
                <a:ext uri="{FF2B5EF4-FFF2-40B4-BE49-F238E27FC236}">
                  <a16:creationId xmlns:a16="http://schemas.microsoft.com/office/drawing/2014/main" id="{8A677754-4863-80BF-485E-96A8071411F1}"/>
                </a:ext>
              </a:extLst>
            </p:cNvPr>
            <p:cNvSpPr/>
            <p:nvPr/>
          </p:nvSpPr>
          <p:spPr>
            <a:xfrm>
              <a:off x="8382000" y="3299460"/>
              <a:ext cx="1242060" cy="457200"/>
            </a:xfrm>
            <a:prstGeom prst="arc">
              <a:avLst>
                <a:gd name="adj1" fmla="val 6063637"/>
                <a:gd name="adj2" fmla="val 20973131"/>
              </a:avLst>
            </a:prstGeom>
            <a:ln w="28575">
              <a:solidFill>
                <a:srgbClr val="0033CC"/>
              </a:solidFill>
              <a:headEnd type="none" w="med" len="med"/>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6" name="Group 14">
              <a:extLst>
                <a:ext uri="{FF2B5EF4-FFF2-40B4-BE49-F238E27FC236}">
                  <a16:creationId xmlns:a16="http://schemas.microsoft.com/office/drawing/2014/main" id="{B43F9068-E091-6E59-F467-0DD54171A1EB}"/>
                </a:ext>
              </a:extLst>
            </p:cNvPr>
            <p:cNvGrpSpPr>
              <a:grpSpLocks/>
            </p:cNvGrpSpPr>
            <p:nvPr/>
          </p:nvGrpSpPr>
          <p:grpSpPr bwMode="auto">
            <a:xfrm>
              <a:off x="8824793" y="3628007"/>
              <a:ext cx="265585" cy="272681"/>
              <a:chOff x="4571999" y="624451"/>
              <a:chExt cx="479451" cy="479451"/>
            </a:xfrm>
          </p:grpSpPr>
          <p:sp>
            <p:nvSpPr>
              <p:cNvPr id="22" name="Oval 21">
                <a:extLst>
                  <a:ext uri="{FF2B5EF4-FFF2-40B4-BE49-F238E27FC236}">
                    <a16:creationId xmlns:a16="http://schemas.microsoft.com/office/drawing/2014/main" id="{F729ED2F-75CF-2B9B-07A5-F8AD4CF39986}"/>
                  </a:ext>
                </a:extLst>
              </p:cNvPr>
              <p:cNvSpPr/>
              <p:nvPr/>
            </p:nvSpPr>
            <p:spPr>
              <a:xfrm>
                <a:off x="4571488" y="625364"/>
                <a:ext cx="480738" cy="478559"/>
              </a:xfrm>
              <a:prstGeom prst="ellipse">
                <a:avLst/>
              </a:prstGeom>
              <a:solidFill>
                <a:schemeClr val="bg1"/>
              </a:solidFill>
              <a:ln w="28575">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3" name="Straight Connector 22">
                <a:extLst>
                  <a:ext uri="{FF2B5EF4-FFF2-40B4-BE49-F238E27FC236}">
                    <a16:creationId xmlns:a16="http://schemas.microsoft.com/office/drawing/2014/main" id="{D30B52C5-75CF-AA96-4772-12BD5ED1687E}"/>
                  </a:ext>
                </a:extLst>
              </p:cNvPr>
              <p:cNvCxnSpPr/>
              <p:nvPr/>
            </p:nvCxnSpPr>
            <p:spPr>
              <a:xfrm>
                <a:off x="4644785" y="864642"/>
                <a:ext cx="334146" cy="0"/>
              </a:xfrm>
              <a:prstGeom prst="line">
                <a:avLst/>
              </a:prstGeom>
              <a:ln w="38100">
                <a:solidFill>
                  <a:srgbClr val="0000FF"/>
                </a:solidFill>
              </a:ln>
            </p:spPr>
            <p:style>
              <a:lnRef idx="1">
                <a:schemeClr val="accent1"/>
              </a:lnRef>
              <a:fillRef idx="0">
                <a:schemeClr val="accent1"/>
              </a:fillRef>
              <a:effectRef idx="0">
                <a:schemeClr val="accent1"/>
              </a:effectRef>
              <a:fontRef idx="minor">
                <a:schemeClr val="tx1"/>
              </a:fontRef>
            </p:style>
          </p:cxnSp>
        </p:grpSp>
      </p:grpSp>
      <p:grpSp>
        <p:nvGrpSpPr>
          <p:cNvPr id="38" name="Group 37">
            <a:extLst>
              <a:ext uri="{FF2B5EF4-FFF2-40B4-BE49-F238E27FC236}">
                <a16:creationId xmlns:a16="http://schemas.microsoft.com/office/drawing/2014/main" id="{361D5E6C-5321-F71D-5EAD-466B5C2869EB}"/>
              </a:ext>
            </a:extLst>
          </p:cNvPr>
          <p:cNvGrpSpPr/>
          <p:nvPr/>
        </p:nvGrpSpPr>
        <p:grpSpPr>
          <a:xfrm>
            <a:off x="9243060" y="2575560"/>
            <a:ext cx="1242060" cy="591289"/>
            <a:chOff x="9296400" y="2560320"/>
            <a:chExt cx="1242060" cy="591289"/>
          </a:xfrm>
        </p:grpSpPr>
        <p:sp>
          <p:nvSpPr>
            <p:cNvPr id="36" name="Oval 35">
              <a:extLst>
                <a:ext uri="{FF2B5EF4-FFF2-40B4-BE49-F238E27FC236}">
                  <a16:creationId xmlns:a16="http://schemas.microsoft.com/office/drawing/2014/main" id="{5D72D621-A8A6-1F6B-1466-15DCD9C62BF8}"/>
                </a:ext>
              </a:extLst>
            </p:cNvPr>
            <p:cNvSpPr/>
            <p:nvPr/>
          </p:nvSpPr>
          <p:spPr>
            <a:xfrm>
              <a:off x="9319260" y="2560320"/>
              <a:ext cx="1219200" cy="464820"/>
            </a:xfrm>
            <a:prstGeom prst="ellipse">
              <a:avLst/>
            </a:prstGeom>
            <a:noFill/>
            <a:ln w="19050">
              <a:solidFill>
                <a:schemeClr val="tx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Arc 33">
              <a:extLst>
                <a:ext uri="{FF2B5EF4-FFF2-40B4-BE49-F238E27FC236}">
                  <a16:creationId xmlns:a16="http://schemas.microsoft.com/office/drawing/2014/main" id="{A0A420A8-BDB1-5EFB-9912-660A0F055C9C}"/>
                </a:ext>
              </a:extLst>
            </p:cNvPr>
            <p:cNvSpPr/>
            <p:nvPr/>
          </p:nvSpPr>
          <p:spPr>
            <a:xfrm flipH="1">
              <a:off x="9296400" y="2567940"/>
              <a:ext cx="1242060" cy="457200"/>
            </a:xfrm>
            <a:prstGeom prst="arc">
              <a:avLst>
                <a:gd name="adj1" fmla="val 4514494"/>
                <a:gd name="adj2" fmla="val 20964314"/>
              </a:avLst>
            </a:prstGeom>
            <a:ln w="28575">
              <a:solidFill>
                <a:srgbClr val="FF0000"/>
              </a:solidFill>
              <a:headEnd type="none" w="med" len="med"/>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7" name="Group 21">
              <a:extLst>
                <a:ext uri="{FF2B5EF4-FFF2-40B4-BE49-F238E27FC236}">
                  <a16:creationId xmlns:a16="http://schemas.microsoft.com/office/drawing/2014/main" id="{B17E02AE-8DC0-A73A-EC3F-53E00A74F22F}"/>
                </a:ext>
              </a:extLst>
            </p:cNvPr>
            <p:cNvGrpSpPr>
              <a:grpSpLocks/>
            </p:cNvGrpSpPr>
            <p:nvPr/>
          </p:nvGrpSpPr>
          <p:grpSpPr bwMode="auto">
            <a:xfrm>
              <a:off x="9772470" y="2878928"/>
              <a:ext cx="270414" cy="272681"/>
              <a:chOff x="7164572" y="4306798"/>
              <a:chExt cx="585239" cy="585239"/>
            </a:xfrm>
          </p:grpSpPr>
          <p:sp>
            <p:nvSpPr>
              <p:cNvPr id="18" name="Oval 17">
                <a:extLst>
                  <a:ext uri="{FF2B5EF4-FFF2-40B4-BE49-F238E27FC236}">
                    <a16:creationId xmlns:a16="http://schemas.microsoft.com/office/drawing/2014/main" id="{883E1155-3713-5918-5FDF-BE7B295C7F3D}"/>
                  </a:ext>
                </a:extLst>
              </p:cNvPr>
              <p:cNvSpPr/>
              <p:nvPr/>
            </p:nvSpPr>
            <p:spPr>
              <a:xfrm>
                <a:off x="7165065" y="4307912"/>
                <a:ext cx="584085" cy="584150"/>
              </a:xfrm>
              <a:prstGeom prst="ellipse">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19" name="Group 18">
                <a:extLst>
                  <a:ext uri="{FF2B5EF4-FFF2-40B4-BE49-F238E27FC236}">
                    <a16:creationId xmlns:a16="http://schemas.microsoft.com/office/drawing/2014/main" id="{45E30E25-CEC7-2270-4803-5A3F81022D30}"/>
                  </a:ext>
                </a:extLst>
              </p:cNvPr>
              <p:cNvGrpSpPr>
                <a:grpSpLocks/>
              </p:cNvGrpSpPr>
              <p:nvPr/>
            </p:nvGrpSpPr>
            <p:grpSpPr bwMode="auto">
              <a:xfrm>
                <a:off x="7254701" y="4396927"/>
                <a:ext cx="404980" cy="404980"/>
                <a:chOff x="5549112" y="533400"/>
                <a:chExt cx="331776" cy="331776"/>
              </a:xfrm>
            </p:grpSpPr>
            <p:cxnSp>
              <p:nvCxnSpPr>
                <p:cNvPr id="20" name="Straight Connector 19">
                  <a:extLst>
                    <a:ext uri="{FF2B5EF4-FFF2-40B4-BE49-F238E27FC236}">
                      <a16:creationId xmlns:a16="http://schemas.microsoft.com/office/drawing/2014/main" id="{55E7681B-54F4-DCA4-C6B4-6944450BF91B}"/>
                    </a:ext>
                  </a:extLst>
                </p:cNvPr>
                <p:cNvCxnSpPr/>
                <p:nvPr/>
              </p:nvCxnSpPr>
              <p:spPr>
                <a:xfrm>
                  <a:off x="5549784" y="699754"/>
                  <a:ext cx="330296"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7913BF0D-DBA5-FA21-FBAF-606231610860}"/>
                    </a:ext>
                  </a:extLst>
                </p:cNvPr>
                <p:cNvCxnSpPr/>
                <p:nvPr/>
              </p:nvCxnSpPr>
              <p:spPr>
                <a:xfrm rot="5400000">
                  <a:off x="5548944" y="699756"/>
                  <a:ext cx="331974"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grpSp>
        </p:grpSp>
      </p:grpSp>
      <p:sp>
        <p:nvSpPr>
          <p:cNvPr id="42" name="Arrow: Up 41">
            <a:extLst>
              <a:ext uri="{FF2B5EF4-FFF2-40B4-BE49-F238E27FC236}">
                <a16:creationId xmlns:a16="http://schemas.microsoft.com/office/drawing/2014/main" id="{D117272A-C7B5-C46A-2397-A4D642BDCEC9}"/>
              </a:ext>
            </a:extLst>
          </p:cNvPr>
          <p:cNvSpPr/>
          <p:nvPr/>
        </p:nvSpPr>
        <p:spPr>
          <a:xfrm>
            <a:off x="8496300" y="1798320"/>
            <a:ext cx="624840" cy="1714500"/>
          </a:xfrm>
          <a:prstGeom prst="upArrow">
            <a:avLst/>
          </a:prstGeom>
          <a:solidFill>
            <a:schemeClr val="accent5"/>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0" name="Straight Arrow Connector 29">
            <a:extLst>
              <a:ext uri="{FF2B5EF4-FFF2-40B4-BE49-F238E27FC236}">
                <a16:creationId xmlns:a16="http://schemas.microsoft.com/office/drawing/2014/main" id="{AA024A1B-AB2E-D059-7CEA-E24295003995}"/>
              </a:ext>
            </a:extLst>
          </p:cNvPr>
          <p:cNvCxnSpPr/>
          <p:nvPr/>
        </p:nvCxnSpPr>
        <p:spPr bwMode="auto">
          <a:xfrm>
            <a:off x="7355619" y="2553179"/>
            <a:ext cx="1064481" cy="482758"/>
          </a:xfrm>
          <a:prstGeom prst="straightConnector1">
            <a:avLst/>
          </a:prstGeom>
          <a:ln w="34925">
            <a:solidFill>
              <a:srgbClr val="C00000"/>
            </a:solidFill>
            <a:tailEnd type="triangle"/>
          </a:ln>
          <a:effectLst>
            <a:glow rad="228600">
              <a:srgbClr val="C00000">
                <a:alpha val="40000"/>
              </a:srgbClr>
            </a:glow>
          </a:effectLst>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DEDA23A1-4440-31E4-BB16-DD48C4063837}"/>
              </a:ext>
            </a:extLst>
          </p:cNvPr>
          <p:cNvCxnSpPr>
            <a:cxnSpLocks/>
          </p:cNvCxnSpPr>
          <p:nvPr/>
        </p:nvCxnSpPr>
        <p:spPr bwMode="auto">
          <a:xfrm>
            <a:off x="10304559" y="3879059"/>
            <a:ext cx="622748" cy="272174"/>
          </a:xfrm>
          <a:prstGeom prst="straightConnector1">
            <a:avLst/>
          </a:prstGeom>
          <a:ln w="34925">
            <a:solidFill>
              <a:srgbClr val="C00000"/>
            </a:solidFill>
            <a:tailEnd type="triangle"/>
          </a:ln>
          <a:effectLst>
            <a:glow rad="228600">
              <a:srgbClr val="C00000">
                <a:alpha val="40000"/>
              </a:srgbClr>
            </a:glow>
          </a:effectLst>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B746534C-AAD9-873B-41C1-C6A554C6F73D}"/>
              </a:ext>
            </a:extLst>
          </p:cNvPr>
          <p:cNvSpPr txBox="1"/>
          <p:nvPr/>
        </p:nvSpPr>
        <p:spPr>
          <a:xfrm rot="16200000">
            <a:off x="7993382" y="2484120"/>
            <a:ext cx="1608133" cy="369332"/>
          </a:xfrm>
          <a:prstGeom prst="rect">
            <a:avLst/>
          </a:prstGeom>
          <a:noFill/>
        </p:spPr>
        <p:txBody>
          <a:bodyPr wrap="none" rtlCol="0">
            <a:spAutoFit/>
          </a:bodyPr>
          <a:lstStyle/>
          <a:p>
            <a:r>
              <a:rPr lang="en-US" dirty="0"/>
              <a:t>magnetic field</a:t>
            </a:r>
          </a:p>
        </p:txBody>
      </p:sp>
      <p:sp>
        <p:nvSpPr>
          <p:cNvPr id="48" name="Arrow: Up 47">
            <a:extLst>
              <a:ext uri="{FF2B5EF4-FFF2-40B4-BE49-F238E27FC236}">
                <a16:creationId xmlns:a16="http://schemas.microsoft.com/office/drawing/2014/main" id="{DE9133AB-F691-B8A6-30CC-1113BE24317D}"/>
              </a:ext>
            </a:extLst>
          </p:cNvPr>
          <p:cNvSpPr/>
          <p:nvPr/>
        </p:nvSpPr>
        <p:spPr>
          <a:xfrm>
            <a:off x="9563100" y="1432560"/>
            <a:ext cx="624840" cy="1341120"/>
          </a:xfrm>
          <a:prstGeom prst="upArrow">
            <a:avLst/>
          </a:prstGeom>
          <a:solidFill>
            <a:schemeClr val="accent5"/>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7A91CF85-8671-3DC8-8198-76E73BBA8DAB}"/>
              </a:ext>
            </a:extLst>
          </p:cNvPr>
          <p:cNvSpPr txBox="1"/>
          <p:nvPr/>
        </p:nvSpPr>
        <p:spPr>
          <a:xfrm rot="1670659">
            <a:off x="6255807" y="1665030"/>
            <a:ext cx="1930009" cy="307777"/>
          </a:xfrm>
          <a:prstGeom prst="rect">
            <a:avLst/>
          </a:prstGeom>
          <a:noFill/>
        </p:spPr>
        <p:txBody>
          <a:bodyPr wrap="square" rtlCol="0">
            <a:spAutoFit/>
          </a:bodyPr>
          <a:lstStyle/>
          <a:p>
            <a:r>
              <a:rPr lang="en-US" sz="1400" dirty="0">
                <a:solidFill>
                  <a:srgbClr val="FF0000"/>
                </a:solidFill>
              </a:rPr>
              <a:t>Pulses of far-IR light </a:t>
            </a:r>
          </a:p>
        </p:txBody>
      </p:sp>
      <p:sp>
        <p:nvSpPr>
          <p:cNvPr id="51" name="TextBox 50">
            <a:extLst>
              <a:ext uri="{FF2B5EF4-FFF2-40B4-BE49-F238E27FC236}">
                <a16:creationId xmlns:a16="http://schemas.microsoft.com/office/drawing/2014/main" id="{0EB71B9A-F0A4-6BCB-9F7F-EAD529E1B065}"/>
              </a:ext>
            </a:extLst>
          </p:cNvPr>
          <p:cNvSpPr txBox="1"/>
          <p:nvPr/>
        </p:nvSpPr>
        <p:spPr>
          <a:xfrm>
            <a:off x="6659684" y="4281531"/>
            <a:ext cx="4937570" cy="523220"/>
          </a:xfrm>
          <a:prstGeom prst="rect">
            <a:avLst/>
          </a:prstGeom>
          <a:noFill/>
        </p:spPr>
        <p:txBody>
          <a:bodyPr wrap="none" rtlCol="0">
            <a:spAutoFit/>
          </a:bodyPr>
          <a:lstStyle/>
          <a:p>
            <a:r>
              <a:rPr lang="en-US" sz="1400" b="1" dirty="0"/>
              <a:t>   Cyclotron Resonance:</a:t>
            </a:r>
            <a:endParaRPr lang="en-US" sz="700" b="1" dirty="0"/>
          </a:p>
          <a:p>
            <a:pPr algn="ctr"/>
            <a:r>
              <a:rPr lang="en-US" sz="1400" i="1" dirty="0"/>
              <a:t>                                    (electrical charge) X (magnetic field)</a:t>
            </a:r>
          </a:p>
        </p:txBody>
      </p:sp>
      <p:cxnSp>
        <p:nvCxnSpPr>
          <p:cNvPr id="53" name="Straight Connector 52">
            <a:extLst>
              <a:ext uri="{FF2B5EF4-FFF2-40B4-BE49-F238E27FC236}">
                <a16:creationId xmlns:a16="http://schemas.microsoft.com/office/drawing/2014/main" id="{FB5A629A-BBC6-00C8-A7A5-AAA2EF00E0CB}"/>
              </a:ext>
            </a:extLst>
          </p:cNvPr>
          <p:cNvCxnSpPr>
            <a:cxnSpLocks/>
          </p:cNvCxnSpPr>
          <p:nvPr/>
        </p:nvCxnSpPr>
        <p:spPr>
          <a:xfrm>
            <a:off x="8572386" y="4796050"/>
            <a:ext cx="29053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TextBox 53">
            <a:extLst>
              <a:ext uri="{FF2B5EF4-FFF2-40B4-BE49-F238E27FC236}">
                <a16:creationId xmlns:a16="http://schemas.microsoft.com/office/drawing/2014/main" id="{3E5CE4AC-1FED-6A23-3D71-F2910BEF126C}"/>
              </a:ext>
            </a:extLst>
          </p:cNvPr>
          <p:cNvSpPr txBox="1"/>
          <p:nvPr/>
        </p:nvSpPr>
        <p:spPr>
          <a:xfrm>
            <a:off x="9263840" y="4744634"/>
            <a:ext cx="1447832" cy="307777"/>
          </a:xfrm>
          <a:prstGeom prst="rect">
            <a:avLst/>
          </a:prstGeom>
          <a:noFill/>
        </p:spPr>
        <p:txBody>
          <a:bodyPr wrap="none" rtlCol="0">
            <a:spAutoFit/>
          </a:bodyPr>
          <a:lstStyle/>
          <a:p>
            <a:pPr algn="ctr"/>
            <a:r>
              <a:rPr lang="en-US" sz="1400" i="1" dirty="0"/>
              <a:t>(effective mass)</a:t>
            </a:r>
          </a:p>
        </p:txBody>
      </p:sp>
      <p:sp>
        <p:nvSpPr>
          <p:cNvPr id="56" name="TextBox 55">
            <a:extLst>
              <a:ext uri="{FF2B5EF4-FFF2-40B4-BE49-F238E27FC236}">
                <a16:creationId xmlns:a16="http://schemas.microsoft.com/office/drawing/2014/main" id="{DB4E50F4-F00B-216D-BC4F-631CCB19CD42}"/>
              </a:ext>
            </a:extLst>
          </p:cNvPr>
          <p:cNvSpPr txBox="1"/>
          <p:nvPr/>
        </p:nvSpPr>
        <p:spPr>
          <a:xfrm>
            <a:off x="6124179" y="5051001"/>
            <a:ext cx="5957756" cy="830997"/>
          </a:xfrm>
          <a:prstGeom prst="rect">
            <a:avLst/>
          </a:prstGeom>
          <a:noFill/>
        </p:spPr>
        <p:txBody>
          <a:bodyPr wrap="square" rtlCol="0">
            <a:spAutoFit/>
          </a:bodyPr>
          <a:lstStyle/>
          <a:p>
            <a:r>
              <a:rPr lang="en-US" sz="1200" dirty="0"/>
              <a:t>Figure: Charged particles in a material undergo cyclotron (orbital) motion in an applied magnetic field. The </a:t>
            </a:r>
            <a:r>
              <a:rPr lang="en-US" sz="1200" b="1" dirty="0"/>
              <a:t>frequency</a:t>
            </a:r>
            <a:r>
              <a:rPr lang="en-US" sz="1200" dirty="0"/>
              <a:t> of this motion can be measured via absorption of far-infrared (“terahertz”) light, thereby revealing the particles’ </a:t>
            </a:r>
            <a:r>
              <a:rPr lang="en-US" sz="1200" b="1" dirty="0"/>
              <a:t>effective mass</a:t>
            </a:r>
            <a:r>
              <a:rPr lang="en-US" sz="1200" dirty="0"/>
              <a:t> – an important material parameter on which electron motion and energy levels depend. </a:t>
            </a:r>
          </a:p>
        </p:txBody>
      </p:sp>
      <p:sp>
        <p:nvSpPr>
          <p:cNvPr id="6" name="Text Box 62">
            <a:extLst>
              <a:ext uri="{FF2B5EF4-FFF2-40B4-BE49-F238E27FC236}">
                <a16:creationId xmlns:a16="http://schemas.microsoft.com/office/drawing/2014/main" id="{6DE50D74-448F-6B56-FECF-9B424963CC8A}"/>
              </a:ext>
            </a:extLst>
          </p:cNvPr>
          <p:cNvSpPr txBox="1">
            <a:spLocks noChangeArrowheads="1"/>
          </p:cNvSpPr>
          <p:nvPr/>
        </p:nvSpPr>
        <p:spPr bwMode="auto">
          <a:xfrm>
            <a:off x="978090" y="42336"/>
            <a:ext cx="10199425" cy="1192634"/>
          </a:xfrm>
          <a:prstGeom prst="rect">
            <a:avLst/>
          </a:prstGeom>
          <a:noFill/>
          <a:ln w="9525">
            <a:noFill/>
            <a:miter lim="800000"/>
            <a:headEnd/>
            <a:tailEnd/>
          </a:ln>
        </p:spPr>
        <p:txBody>
          <a:bodyPr wrap="square">
            <a:spAutoFit/>
          </a:bodyPr>
          <a:lstStyle/>
          <a:p>
            <a:pPr algn="ctr">
              <a:spcBef>
                <a:spcPts val="0"/>
              </a:spcBef>
            </a:pPr>
            <a:r>
              <a:rPr lang="en-US" sz="1600" b="1" dirty="0"/>
              <a:t>Direct measurement of cyclotron resonance in a high-temperature superconductor: </a:t>
            </a:r>
          </a:p>
          <a:p>
            <a:pPr algn="ctr">
              <a:spcBef>
                <a:spcPts val="0"/>
              </a:spcBef>
            </a:pPr>
            <a:r>
              <a:rPr lang="en-US" sz="1600" b="1" dirty="0"/>
              <a:t>Ultrafast THz spectroscopy in pulsed magnetic fields </a:t>
            </a:r>
          </a:p>
          <a:p>
            <a:pPr algn="ctr">
              <a:spcBef>
                <a:spcPts val="0"/>
              </a:spcBef>
            </a:pPr>
            <a:endParaRPr lang="en-US" sz="600" dirty="0"/>
          </a:p>
          <a:p>
            <a:pPr algn="ctr">
              <a:spcBef>
                <a:spcPts val="0"/>
              </a:spcBef>
            </a:pPr>
            <a:r>
              <a:rPr lang="en-US" sz="1200" dirty="0"/>
              <a:t>Kirk Post</a:t>
            </a:r>
            <a:r>
              <a:rPr lang="en-US" sz="1200" baseline="30000" dirty="0"/>
              <a:t>1</a:t>
            </a:r>
            <a:r>
              <a:rPr lang="en-US" sz="1200" dirty="0"/>
              <a:t>, </a:t>
            </a:r>
            <a:r>
              <a:rPr lang="en-US" sz="1200" dirty="0" err="1"/>
              <a:t>Anaëlle</a:t>
            </a:r>
            <a:r>
              <a:rPr lang="en-US" sz="1200" dirty="0"/>
              <a:t> Legros</a:t>
            </a:r>
            <a:r>
              <a:rPr lang="en-US" sz="1200" baseline="30000" dirty="0"/>
              <a:t>2</a:t>
            </a:r>
            <a:r>
              <a:rPr lang="en-US" sz="1200" dirty="0"/>
              <a:t>, Prashant Chauhan</a:t>
            </a:r>
            <a:r>
              <a:rPr lang="en-US" sz="1200" baseline="30000" dirty="0"/>
              <a:t>2</a:t>
            </a:r>
            <a:r>
              <a:rPr lang="en-US" sz="1200" dirty="0"/>
              <a:t>, Dwight Rickel</a:t>
            </a:r>
            <a:r>
              <a:rPr lang="en-US" sz="1200" baseline="30000" dirty="0"/>
              <a:t>1</a:t>
            </a:r>
            <a:r>
              <a:rPr lang="en-US" sz="1200" dirty="0"/>
              <a:t>, Xi He</a:t>
            </a:r>
            <a:r>
              <a:rPr lang="en-US" sz="1200" baseline="30000" dirty="0"/>
              <a:t>3</a:t>
            </a:r>
            <a:r>
              <a:rPr lang="en-US" sz="1200" dirty="0"/>
              <a:t>, </a:t>
            </a:r>
            <a:r>
              <a:rPr lang="en-US" sz="1200" dirty="0" err="1"/>
              <a:t>Xiaotao</a:t>
            </a:r>
            <a:r>
              <a:rPr lang="en-US" sz="1200" dirty="0"/>
              <a:t> Xu</a:t>
            </a:r>
            <a:r>
              <a:rPr lang="en-US" sz="1200" baseline="30000" dirty="0"/>
              <a:t>3</a:t>
            </a:r>
            <a:r>
              <a:rPr lang="en-US" sz="1200" dirty="0"/>
              <a:t>, X. Shi</a:t>
            </a:r>
            <a:r>
              <a:rPr lang="en-US" sz="1200" baseline="30000" dirty="0"/>
              <a:t>4</a:t>
            </a:r>
            <a:r>
              <a:rPr lang="en-US" sz="1200" dirty="0"/>
              <a:t>, Ivan Božović</a:t>
            </a:r>
            <a:r>
              <a:rPr lang="en-US" sz="1200" baseline="30000" dirty="0"/>
              <a:t>3</a:t>
            </a:r>
            <a:r>
              <a:rPr lang="en-US" sz="1200" dirty="0"/>
              <a:t>, Scott A. Crooker</a:t>
            </a:r>
            <a:r>
              <a:rPr lang="en-US" sz="1200" baseline="30000" dirty="0"/>
              <a:t>1</a:t>
            </a:r>
            <a:r>
              <a:rPr lang="en-US" sz="1200" dirty="0"/>
              <a:t>, N. Peter Armitage</a:t>
            </a:r>
            <a:r>
              <a:rPr lang="en-US" sz="1200" baseline="30000" dirty="0"/>
              <a:t>2</a:t>
            </a:r>
          </a:p>
          <a:p>
            <a:pPr algn="ctr">
              <a:spcBef>
                <a:spcPts val="0"/>
              </a:spcBef>
            </a:pPr>
            <a:r>
              <a:rPr lang="en-US" sz="1100" b="1" dirty="0">
                <a:solidFill>
                  <a:srgbClr val="0033CC"/>
                </a:solidFill>
              </a:rPr>
              <a:t>1. MagLab Pulsed Field Facility, Los Alamos National Lab; 2. Johns Hopkins University; 3. Brookhaven National Lab; 4. Univ of Texas at Dallas</a:t>
            </a:r>
          </a:p>
          <a:p>
            <a:pPr algn="ctr">
              <a:spcBef>
                <a:spcPts val="0"/>
              </a:spcBef>
            </a:pPr>
            <a:r>
              <a:rPr lang="en-US" sz="600" b="1" dirty="0">
                <a:solidFill>
                  <a:srgbClr val="0033CC"/>
                </a:solidFill>
              </a:rPr>
              <a:t> </a:t>
            </a:r>
            <a:r>
              <a:rPr lang="en-US" sz="1050" b="1" dirty="0"/>
              <a:t>Funding Grants:</a:t>
            </a:r>
            <a:r>
              <a:rPr lang="en-US" sz="1050" dirty="0"/>
              <a:t>  </a:t>
            </a:r>
            <a:r>
              <a:rPr lang="en-US" sz="1050" dirty="0">
                <a:latin typeface="+mn-lt"/>
              </a:rPr>
              <a:t>G.S. Boebinger (NSF DMR-2128556</a:t>
            </a:r>
            <a:r>
              <a:rPr lang="en-US" sz="1050" dirty="0"/>
              <a:t>); S.A. Crooker (DOE “Science of 100T”); I. </a:t>
            </a:r>
            <a:r>
              <a:rPr lang="en-US" sz="1050" dirty="0" err="1"/>
              <a:t>Božović</a:t>
            </a:r>
            <a:r>
              <a:rPr lang="en-US" sz="1050" dirty="0"/>
              <a:t> (DOE BES); N.P. Armitage (NSF DMR-1905519)</a:t>
            </a:r>
            <a:endParaRPr lang="en-US" sz="1050" b="1" dirty="0">
              <a:solidFill>
                <a:srgbClr val="0033CC"/>
              </a:solidFill>
            </a:endParaRPr>
          </a:p>
        </p:txBody>
      </p:sp>
      <p:sp>
        <p:nvSpPr>
          <p:cNvPr id="39" name="Text Box 28">
            <a:extLst>
              <a:ext uri="{FF2B5EF4-FFF2-40B4-BE49-F238E27FC236}">
                <a16:creationId xmlns:a16="http://schemas.microsoft.com/office/drawing/2014/main" id="{A27084FF-3345-43CA-B557-95BEB22E3AA4}"/>
              </a:ext>
            </a:extLst>
          </p:cNvPr>
          <p:cNvSpPr txBox="1">
            <a:spLocks noChangeArrowheads="1"/>
          </p:cNvSpPr>
          <p:nvPr/>
        </p:nvSpPr>
        <p:spPr bwMode="auto">
          <a:xfrm>
            <a:off x="70021" y="5854587"/>
            <a:ext cx="12004345" cy="1015663"/>
          </a:xfrm>
          <a:prstGeom prst="rect">
            <a:avLst/>
          </a:prstGeom>
          <a:noFill/>
          <a:ln w="9525">
            <a:noFill/>
            <a:miter lim="800000"/>
            <a:headEnd/>
            <a:tailEnd/>
          </a:ln>
        </p:spPr>
        <p:txBody>
          <a:bodyPr wrap="square">
            <a:spAutoFit/>
          </a:bodyPr>
          <a:lstStyle/>
          <a:p>
            <a:r>
              <a:rPr lang="en-US" sz="1200" b="1" dirty="0">
                <a:solidFill>
                  <a:srgbClr val="333399"/>
                </a:solidFill>
                <a:latin typeface="+mn-lt"/>
              </a:rPr>
              <a:t>Facilities and instrumentation used:</a:t>
            </a:r>
            <a:r>
              <a:rPr lang="en-US" sz="1200" dirty="0">
                <a:solidFill>
                  <a:srgbClr val="333399"/>
                </a:solidFill>
                <a:latin typeface="+mn-lt"/>
              </a:rPr>
              <a:t>  Pulsed 31T free-space optics magnet and time-domain THz spectrometer at the MagLab’s Pulsed Field Facility.  </a:t>
            </a:r>
          </a:p>
          <a:p>
            <a:r>
              <a:rPr lang="en-US" sz="1200" b="1" dirty="0">
                <a:solidFill>
                  <a:srgbClr val="333399"/>
                </a:solidFill>
                <a:latin typeface="+mn-lt"/>
              </a:rPr>
              <a:t>Citation</a:t>
            </a:r>
            <a:r>
              <a:rPr lang="en-US" sz="1200" dirty="0">
                <a:solidFill>
                  <a:srgbClr val="333399"/>
                </a:solidFill>
                <a:latin typeface="+mn-lt"/>
              </a:rPr>
              <a:t>:</a:t>
            </a:r>
            <a:r>
              <a:rPr lang="en-US" sz="1200" b="1" dirty="0">
                <a:solidFill>
                  <a:srgbClr val="333399"/>
                </a:solidFill>
                <a:latin typeface="+mn-lt"/>
              </a:rPr>
              <a:t> [1] </a:t>
            </a:r>
            <a:r>
              <a:rPr lang="en-US" sz="1200" i="0" dirty="0" err="1">
                <a:solidFill>
                  <a:srgbClr val="333399"/>
                </a:solidFill>
                <a:effectLst/>
                <a:latin typeface="+mn-lt"/>
              </a:rPr>
              <a:t>Legros</a:t>
            </a:r>
            <a:r>
              <a:rPr lang="en-US" sz="1200" i="0" dirty="0">
                <a:solidFill>
                  <a:srgbClr val="333399"/>
                </a:solidFill>
                <a:effectLst/>
                <a:latin typeface="+mn-lt"/>
              </a:rPr>
              <a:t>, A.; Post, K.W.; Chauhan, P.; </a:t>
            </a:r>
            <a:r>
              <a:rPr lang="en-US" sz="1200" i="0" dirty="0" err="1">
                <a:solidFill>
                  <a:srgbClr val="333399"/>
                </a:solidFill>
                <a:effectLst/>
                <a:latin typeface="+mn-lt"/>
              </a:rPr>
              <a:t>Rickel</a:t>
            </a:r>
            <a:r>
              <a:rPr lang="en-US" sz="1200" i="0" dirty="0">
                <a:solidFill>
                  <a:srgbClr val="333399"/>
                </a:solidFill>
                <a:effectLst/>
                <a:latin typeface="+mn-lt"/>
              </a:rPr>
              <a:t>, D.G.; He, X.; Xu, X.; Shi, X.; </a:t>
            </a:r>
            <a:r>
              <a:rPr lang="en-US" sz="1200" i="0" dirty="0" err="1">
                <a:solidFill>
                  <a:srgbClr val="333399"/>
                </a:solidFill>
                <a:effectLst/>
                <a:latin typeface="+mn-lt"/>
              </a:rPr>
              <a:t>Bozovic</a:t>
            </a:r>
            <a:r>
              <a:rPr lang="en-US" sz="1200" i="0" dirty="0">
                <a:solidFill>
                  <a:srgbClr val="333399"/>
                </a:solidFill>
                <a:effectLst/>
                <a:latin typeface="+mn-lt"/>
              </a:rPr>
              <a:t>, I.; Crooker, S.; Armitage, N.P., </a:t>
            </a:r>
            <a:r>
              <a:rPr lang="en-US" sz="1200" i="1" dirty="0">
                <a:solidFill>
                  <a:srgbClr val="333399"/>
                </a:solidFill>
                <a:effectLst/>
                <a:latin typeface="+mn-lt"/>
              </a:rPr>
              <a:t>Evolution of the cyclotron mass with doping</a:t>
            </a:r>
          </a:p>
          <a:p>
            <a:r>
              <a:rPr lang="en-US" sz="1200" i="1" dirty="0">
                <a:solidFill>
                  <a:srgbClr val="333399"/>
                </a:solidFill>
                <a:latin typeface="+mn-lt"/>
              </a:rPr>
              <a:t>        i</a:t>
            </a:r>
            <a:r>
              <a:rPr lang="en-US" sz="1200" i="1" dirty="0">
                <a:solidFill>
                  <a:srgbClr val="333399"/>
                </a:solidFill>
                <a:effectLst/>
                <a:latin typeface="+mn-lt"/>
              </a:rPr>
              <a:t>n </a:t>
            </a:r>
            <a:r>
              <a:rPr lang="en-US" sz="1200" i="0" dirty="0">
                <a:solidFill>
                  <a:srgbClr val="333399"/>
                </a:solidFill>
                <a:effectLst/>
                <a:latin typeface="+mn-lt"/>
              </a:rPr>
              <a:t>La2−xSrxCuO4, </a:t>
            </a:r>
            <a:r>
              <a:rPr lang="en-US" sz="1200" b="1" i="0" dirty="0">
                <a:solidFill>
                  <a:srgbClr val="333399"/>
                </a:solidFill>
                <a:effectLst/>
                <a:latin typeface="+mn-lt"/>
              </a:rPr>
              <a:t>Physical Review B106</a:t>
            </a:r>
            <a:r>
              <a:rPr lang="en-US" sz="1200" i="0" dirty="0">
                <a:solidFill>
                  <a:srgbClr val="333399"/>
                </a:solidFill>
                <a:effectLst/>
                <a:latin typeface="+mn-lt"/>
              </a:rPr>
              <a:t>, 195110 (2022) </a:t>
            </a:r>
            <a:r>
              <a:rPr lang="en-US" sz="1200" b="1" i="0" dirty="0">
                <a:solidFill>
                  <a:srgbClr val="333399"/>
                </a:solidFill>
                <a:effectLst/>
                <a:latin typeface="+mn-lt"/>
                <a:hlinkClick r:id="rId6">
                  <a:extLst>
                    <a:ext uri="{A12FA001-AC4F-418D-AE19-62706E023703}">
                      <ahyp:hlinkClr xmlns:ahyp="http://schemas.microsoft.com/office/drawing/2018/hyperlinkcolor" val="tx"/>
                    </a:ext>
                  </a:extLst>
                </a:hlinkClick>
              </a:rPr>
              <a:t>doi.org/10.1103/PhysRevB.106.195110</a:t>
            </a:r>
            <a:r>
              <a:rPr lang="en-US" sz="1200" b="1" dirty="0">
                <a:solidFill>
                  <a:srgbClr val="333399"/>
                </a:solidFill>
                <a:latin typeface="+mn-lt"/>
              </a:rPr>
              <a:t>    </a:t>
            </a:r>
          </a:p>
          <a:p>
            <a:r>
              <a:rPr lang="en-US" sz="1200" b="1" dirty="0">
                <a:solidFill>
                  <a:srgbClr val="333399"/>
                </a:solidFill>
                <a:latin typeface="+mn-lt"/>
              </a:rPr>
              <a:t>[2] </a:t>
            </a:r>
            <a:r>
              <a:rPr lang="en-US" sz="1200" i="0" dirty="0">
                <a:solidFill>
                  <a:srgbClr val="333399"/>
                </a:solidFill>
                <a:effectLst/>
                <a:latin typeface="+mn-lt"/>
              </a:rPr>
              <a:t>Post, K.W.; </a:t>
            </a:r>
            <a:r>
              <a:rPr lang="en-US" sz="1200" i="0" dirty="0" err="1">
                <a:solidFill>
                  <a:srgbClr val="333399"/>
                </a:solidFill>
                <a:effectLst/>
                <a:latin typeface="+mn-lt"/>
              </a:rPr>
              <a:t>Legros</a:t>
            </a:r>
            <a:r>
              <a:rPr lang="en-US" sz="1200" i="0" dirty="0">
                <a:solidFill>
                  <a:srgbClr val="333399"/>
                </a:solidFill>
                <a:effectLst/>
                <a:latin typeface="+mn-lt"/>
              </a:rPr>
              <a:t>, A.; </a:t>
            </a:r>
            <a:r>
              <a:rPr lang="en-US" sz="1200" i="0" dirty="0" err="1">
                <a:solidFill>
                  <a:srgbClr val="333399"/>
                </a:solidFill>
                <a:effectLst/>
                <a:latin typeface="+mn-lt"/>
              </a:rPr>
              <a:t>Rickel</a:t>
            </a:r>
            <a:r>
              <a:rPr lang="en-US" sz="1200" i="0" dirty="0">
                <a:solidFill>
                  <a:srgbClr val="333399"/>
                </a:solidFill>
                <a:effectLst/>
                <a:latin typeface="+mn-lt"/>
              </a:rPr>
              <a:t>, D.G.; Singleton, J.; McDonald, R.; He, X.; </a:t>
            </a:r>
            <a:r>
              <a:rPr lang="en-US" sz="1200" i="0" dirty="0" err="1">
                <a:solidFill>
                  <a:srgbClr val="333399"/>
                </a:solidFill>
                <a:effectLst/>
                <a:latin typeface="+mn-lt"/>
              </a:rPr>
              <a:t>Bozovic</a:t>
            </a:r>
            <a:r>
              <a:rPr lang="en-US" sz="1200" i="0" dirty="0">
                <a:solidFill>
                  <a:srgbClr val="333399"/>
                </a:solidFill>
                <a:effectLst/>
                <a:latin typeface="+mn-lt"/>
              </a:rPr>
              <a:t>, I.; Xu, X.; Shi, X.; Armitage, N. P.; Crooker, S., </a:t>
            </a:r>
            <a:r>
              <a:rPr lang="en-US" sz="1200" i="1" dirty="0">
                <a:solidFill>
                  <a:srgbClr val="333399"/>
                </a:solidFill>
                <a:effectLst/>
                <a:latin typeface="+mn-lt"/>
              </a:rPr>
              <a:t>Observation of cyclotron resonance and</a:t>
            </a:r>
          </a:p>
          <a:p>
            <a:r>
              <a:rPr lang="en-US" sz="1200" i="1" dirty="0">
                <a:solidFill>
                  <a:srgbClr val="333399"/>
                </a:solidFill>
                <a:latin typeface="+mn-lt"/>
              </a:rPr>
              <a:t>        </a:t>
            </a:r>
            <a:r>
              <a:rPr lang="en-US" sz="1200" i="1" dirty="0">
                <a:solidFill>
                  <a:srgbClr val="333399"/>
                </a:solidFill>
                <a:effectLst/>
                <a:latin typeface="+mn-lt"/>
              </a:rPr>
              <a:t>measurement of the hole mass in optimally doped La2−xSrxCuO4,</a:t>
            </a:r>
            <a:r>
              <a:rPr lang="en-US" sz="1200" i="0" dirty="0">
                <a:solidFill>
                  <a:srgbClr val="333399"/>
                </a:solidFill>
                <a:effectLst/>
                <a:latin typeface="+mn-lt"/>
              </a:rPr>
              <a:t> </a:t>
            </a:r>
            <a:r>
              <a:rPr lang="en-US" sz="1200" b="1" i="0" dirty="0">
                <a:solidFill>
                  <a:srgbClr val="333399"/>
                </a:solidFill>
                <a:effectLst/>
                <a:latin typeface="+mn-lt"/>
              </a:rPr>
              <a:t>Physical Review B103</a:t>
            </a:r>
            <a:r>
              <a:rPr lang="en-US" sz="1200" i="0" dirty="0">
                <a:solidFill>
                  <a:srgbClr val="333399"/>
                </a:solidFill>
                <a:effectLst/>
                <a:latin typeface="+mn-lt"/>
              </a:rPr>
              <a:t>, 134515 (2021) </a:t>
            </a:r>
            <a:r>
              <a:rPr lang="en-US" sz="1200" b="1" i="0" dirty="0">
                <a:solidFill>
                  <a:srgbClr val="333399"/>
                </a:solidFill>
                <a:effectLst/>
                <a:latin typeface="+mn-lt"/>
                <a:hlinkClick r:id="rId7">
                  <a:extLst>
                    <a:ext uri="{A12FA001-AC4F-418D-AE19-62706E023703}">
                      <ahyp:hlinkClr xmlns:ahyp="http://schemas.microsoft.com/office/drawing/2018/hyperlinkcolor" val="tx"/>
                    </a:ext>
                  </a:extLst>
                </a:hlinkClick>
              </a:rPr>
              <a:t>doi.org/10.1103/PhysRevB.103.134515</a:t>
            </a:r>
            <a:endParaRPr lang="en-US" sz="1200" b="1" i="1" dirty="0">
              <a:solidFill>
                <a:srgbClr val="333399"/>
              </a:solidFill>
              <a:latin typeface="+mn-lt"/>
            </a:endParaRPr>
          </a:p>
        </p:txBody>
      </p:sp>
      <p:sp>
        <p:nvSpPr>
          <p:cNvPr id="4" name="TextBox 3">
            <a:extLst>
              <a:ext uri="{FF2B5EF4-FFF2-40B4-BE49-F238E27FC236}">
                <a16:creationId xmlns:a16="http://schemas.microsoft.com/office/drawing/2014/main" id="{58EFC40D-60BC-1AE0-AE02-5B69D488C7B3}"/>
              </a:ext>
            </a:extLst>
          </p:cNvPr>
          <p:cNvSpPr txBox="1"/>
          <p:nvPr/>
        </p:nvSpPr>
        <p:spPr>
          <a:xfrm>
            <a:off x="6614740" y="4654911"/>
            <a:ext cx="1930337" cy="307777"/>
          </a:xfrm>
          <a:prstGeom prst="rect">
            <a:avLst/>
          </a:prstGeom>
          <a:noFill/>
        </p:spPr>
        <p:txBody>
          <a:bodyPr wrap="none" rtlCol="0">
            <a:spAutoFit/>
          </a:bodyPr>
          <a:lstStyle/>
          <a:p>
            <a:pPr algn="ctr"/>
            <a:r>
              <a:rPr lang="en-US" sz="1400" i="1" dirty="0"/>
              <a:t>Cyclotron frequency =</a:t>
            </a:r>
          </a:p>
        </p:txBody>
      </p:sp>
    </p:spTree>
    <p:extLst>
      <p:ext uri="{BB962C8B-B14F-4D97-AF65-F5344CB8AC3E}">
        <p14:creationId xmlns:p14="http://schemas.microsoft.com/office/powerpoint/2010/main" val="156376858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02BCADD0C0F3489BB50C17E15D282B" ma:contentTypeVersion="1" ma:contentTypeDescription="Create a new document." ma:contentTypeScope="" ma:versionID="ace17ca2901e30305b9830c67992e450">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891EE2C-DB7B-4F24-BFED-FBF89CAC75B3}"/>
</file>

<file path=customXml/itemProps2.xml><?xml version="1.0" encoding="utf-8"?>
<ds:datastoreItem xmlns:ds="http://schemas.openxmlformats.org/officeDocument/2006/customXml" ds:itemID="{D7A05A35-F9A9-4C53-8550-023DD94AAD50}"/>
</file>

<file path=customXml/itemProps3.xml><?xml version="1.0" encoding="utf-8"?>
<ds:datastoreItem xmlns:ds="http://schemas.openxmlformats.org/officeDocument/2006/customXml" ds:itemID="{9023F365-5EE6-4C2C-BC9E-E6EC170DC13C}"/>
</file>

<file path=docProps/app.xml><?xml version="1.0" encoding="utf-8"?>
<Properties xmlns="http://schemas.openxmlformats.org/officeDocument/2006/extended-properties" xmlns:vt="http://schemas.openxmlformats.org/officeDocument/2006/docPropsVTypes">
  <TotalTime>7427</TotalTime>
  <Words>1582</Words>
  <Application>Microsoft Office PowerPoint</Application>
  <PresentationFormat>Widescreen</PresentationFormat>
  <Paragraphs>49</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Symbol</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159</cp:revision>
  <cp:lastPrinted>2023-01-06T23:15:50Z</cp:lastPrinted>
  <dcterms:created xsi:type="dcterms:W3CDTF">2004-08-07T03:10:56Z</dcterms:created>
  <dcterms:modified xsi:type="dcterms:W3CDTF">2023-02-07T01:49:09Z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0x010100DF02BCADD0C0F3489BB50C17E15D282B</vt:lpwstr>
  </property>
</Properties>
</file>