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2" r:id="rId3"/>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12" autoAdjust="0"/>
    <p:restoredTop sz="93792" autoAdjust="0"/>
  </p:normalViewPr>
  <p:slideViewPr>
    <p:cSldViewPr snapToGrid="0">
      <p:cViewPr varScale="1">
        <p:scale>
          <a:sx n="84" d="100"/>
          <a:sy n="84" d="100"/>
        </p:scale>
        <p:origin x="540"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12329" cy="4621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defTabSz="924967">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36173" y="0"/>
            <a:ext cx="3012329" cy="4621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lgn="r" defTabSz="924967">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772378"/>
            <a:ext cx="3012329" cy="462120"/>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defTabSz="924967">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36173" y="8772378"/>
            <a:ext cx="3012329" cy="462120"/>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lgn="r" defTabSz="924967">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12329" cy="4621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defTabSz="924967">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37747" y="0"/>
            <a:ext cx="3012329" cy="4621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lgn="r" defTabSz="924967">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26992" y="4387767"/>
            <a:ext cx="5096092" cy="4155919"/>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773957"/>
            <a:ext cx="3012329" cy="462119"/>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defTabSz="924967">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37747" y="8773957"/>
            <a:ext cx="3012329" cy="462119"/>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lgn="r" defTabSz="924967">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396875" y="692150"/>
            <a:ext cx="6156325" cy="3463925"/>
          </a:xfrm>
          <a:ln/>
        </p:spPr>
      </p:sp>
      <p:sp>
        <p:nvSpPr>
          <p:cNvPr id="4100" name="Rectangle 3"/>
          <p:cNvSpPr>
            <a:spLocks noGrp="1" noChangeArrowheads="1"/>
          </p:cNvSpPr>
          <p:nvPr>
            <p:ph type="body" idx="1"/>
          </p:nvPr>
        </p:nvSpPr>
        <p:spPr>
          <a:noFill/>
          <a:ln/>
        </p:spPr>
        <p:txBody>
          <a:bodyPr/>
          <a:lstStyle/>
          <a:p>
            <a:r>
              <a:rPr lang="en-US" dirty="0"/>
              <a:t>How to compress files size:</a:t>
            </a:r>
          </a:p>
          <a:p>
            <a:pPr>
              <a:spcBef>
                <a:spcPts val="0"/>
              </a:spcBef>
              <a:spcAft>
                <a:spcPts val="0"/>
              </a:spcAft>
            </a:pPr>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a:spcBef>
                <a:spcPts val="0"/>
              </a:spcBef>
              <a:spcAft>
                <a:spcPts val="0"/>
              </a:spcAft>
            </a:pPr>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p>
        </p:txBody>
      </p:sp>
    </p:spTree>
    <p:extLst>
      <p:ext uri="{BB962C8B-B14F-4D97-AF65-F5344CB8AC3E}">
        <p14:creationId xmlns:p14="http://schemas.microsoft.com/office/powerpoint/2010/main" val="4250271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396875" y="692150"/>
            <a:ext cx="6156325" cy="3463925"/>
          </a:xfrm>
          <a:ln/>
        </p:spPr>
      </p:sp>
      <p:sp>
        <p:nvSpPr>
          <p:cNvPr id="4100" name="Rectangle 3"/>
          <p:cNvSpPr>
            <a:spLocks noGrp="1" noChangeArrowheads="1"/>
          </p:cNvSpPr>
          <p:nvPr>
            <p:ph type="body" idx="1"/>
          </p:nvPr>
        </p:nvSpPr>
        <p:spPr>
          <a:noFill/>
          <a:ln/>
        </p:spPr>
        <p:txBody>
          <a:bodyPr/>
          <a:lstStyle/>
          <a:p>
            <a:r>
              <a:rPr lang="en-US" dirty="0"/>
              <a:t>How to compress files size:</a:t>
            </a:r>
          </a:p>
          <a:p>
            <a:pPr>
              <a:spcBef>
                <a:spcPts val="0"/>
              </a:spcBef>
              <a:spcAft>
                <a:spcPts val="0"/>
              </a:spcAft>
            </a:pPr>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a:spcBef>
                <a:spcPts val="0"/>
              </a:spcBef>
              <a:spcAft>
                <a:spcPts val="0"/>
              </a:spcAft>
            </a:pPr>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03/PhysRevB.103.134515" TargetMode="External"/><Relationship Id="rId5" Type="http://schemas.openxmlformats.org/officeDocument/2006/relationships/hyperlink" Target="https://doi.org/10.1103/PhysRevB.106.195110"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hyperlink" Target="https://doi.org/10.1103/PhysRevB.103.13451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103/PhysRevB.106.195110" TargetMode="Externa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291810"/>
            <a:ext cx="5870448" cy="3939540"/>
          </a:xfrm>
          <a:prstGeom prst="rect">
            <a:avLst/>
          </a:prstGeom>
          <a:noFill/>
          <a:ln w="9525">
            <a:noFill/>
            <a:miter lim="800000"/>
            <a:headEnd/>
            <a:tailEnd/>
          </a:ln>
        </p:spPr>
        <p:txBody>
          <a:bodyPr wrap="square">
            <a:spAutoFit/>
          </a:bodyPr>
          <a:lstStyle/>
          <a:p>
            <a:pPr algn="just"/>
            <a:r>
              <a:rPr lang="en-US" sz="1200" i="1" u="sng" dirty="0"/>
              <a:t>The renormalization of effective electronic masses in materials is a well-established consequence of electron-electron (e-e) and electron-lattice interactions</a:t>
            </a:r>
            <a:r>
              <a:rPr lang="en-US" sz="1200" dirty="0"/>
              <a:t>. However, precisely </a:t>
            </a:r>
            <a:r>
              <a:rPr lang="en-US" sz="1200" i="1" dirty="0"/>
              <a:t>how</a:t>
            </a:r>
            <a:r>
              <a:rPr lang="en-US" sz="1200" dirty="0"/>
              <a:t> this renormalization manifests depends on the measurement. Angle-resolved photoemission, quantum oscillations (e.g., </a:t>
            </a:r>
            <a:r>
              <a:rPr lang="en-US" sz="1200" dirty="0" err="1"/>
              <a:t>Shubnikov</a:t>
            </a:r>
            <a:r>
              <a:rPr lang="en-US" sz="1200" dirty="0"/>
              <a:t>-de Haas) in high magnetic fields (</a:t>
            </a:r>
            <a:r>
              <a:rPr lang="en-US" sz="1200" i="1" dirty="0"/>
              <a:t>B</a:t>
            </a:r>
            <a:r>
              <a:rPr lang="en-US" sz="1200" dirty="0"/>
              <a:t>), and heat capacity all measure masses that reflect the underlying renormalized quasiparticle dispersion. </a:t>
            </a:r>
            <a:r>
              <a:rPr lang="en-US" sz="1200" i="1" u="sng" dirty="0"/>
              <a:t>In this regard, cyclotron resonance (CR) merits special consideration, as it provides an especially direct measure of carrier mass via m</a:t>
            </a:r>
            <a:r>
              <a:rPr lang="en-US" sz="1200" i="1" u="sng" baseline="-25000" dirty="0"/>
              <a:t>c</a:t>
            </a:r>
            <a:r>
              <a:rPr lang="en-US" sz="1200" i="1" u="sng" dirty="0"/>
              <a:t> = </a:t>
            </a:r>
            <a:r>
              <a:rPr lang="en-US" sz="1200" i="1" u="sng" dirty="0" err="1"/>
              <a:t>eB</a:t>
            </a:r>
            <a:r>
              <a:rPr lang="en-US" sz="1200" i="1" u="sng" dirty="0"/>
              <a:t>/</a:t>
            </a:r>
            <a:r>
              <a:rPr lang="en-US" sz="1200" i="1" u="sng" dirty="0" err="1">
                <a:latin typeface="Symbol" panose="05050102010706020507" pitchFamily="18" charset="2"/>
              </a:rPr>
              <a:t>w</a:t>
            </a:r>
            <a:r>
              <a:rPr lang="en-US" sz="1200" i="1" u="sng" baseline="-25000" dirty="0" err="1"/>
              <a:t>c</a:t>
            </a:r>
            <a:r>
              <a:rPr lang="en-US" sz="1200" i="1" u="sng" dirty="0"/>
              <a:t>, where </a:t>
            </a:r>
            <a:r>
              <a:rPr lang="en-US" sz="1200" i="1" u="sng" dirty="0" err="1">
                <a:latin typeface="Symbol" panose="05050102010706020507" pitchFamily="18" charset="2"/>
              </a:rPr>
              <a:t>w</a:t>
            </a:r>
            <a:r>
              <a:rPr lang="en-US" sz="1200" i="1" u="sng" baseline="-25000" dirty="0" err="1"/>
              <a:t>c</a:t>
            </a:r>
            <a:r>
              <a:rPr lang="en-US" sz="1200" i="1" u="sng" dirty="0"/>
              <a:t> is the cyclotron frequency of the charge carriers</a:t>
            </a:r>
            <a:r>
              <a:rPr lang="en-US" sz="1200" dirty="0"/>
              <a:t>.</a:t>
            </a:r>
          </a:p>
          <a:p>
            <a:pPr algn="just"/>
            <a:endParaRPr lang="en-US" sz="500" dirty="0"/>
          </a:p>
          <a:p>
            <a:pPr algn="just"/>
            <a:r>
              <a:rPr lang="en-US" sz="1200" dirty="0"/>
              <a:t>In high-Tc superconducting cuprate (HTSC) materials, CR studies complement other methods; however, due to large masses and scattering rates, very high </a:t>
            </a:r>
            <a:r>
              <a:rPr lang="en-US" sz="1200" i="1" dirty="0"/>
              <a:t>B</a:t>
            </a:r>
            <a:r>
              <a:rPr lang="en-US" sz="1200" dirty="0"/>
              <a:t> and broad (THz) bandwidth is needed. MagLab users coupled a time-domain THz spectrometer to a purpose-built 31T pulsed magnet to measure the broadband THz optical conductivity of La</a:t>
            </a:r>
            <a:r>
              <a:rPr lang="en-US" sz="1200" baseline="-25000" dirty="0"/>
              <a:t>2-x</a:t>
            </a:r>
            <a:r>
              <a:rPr lang="en-US" sz="1200" dirty="0"/>
              <a:t>Sr</a:t>
            </a:r>
            <a:r>
              <a:rPr lang="en-US" sz="1200" baseline="-25000" dirty="0"/>
              <a:t>x</a:t>
            </a:r>
            <a:r>
              <a:rPr lang="en-US" sz="1200" dirty="0"/>
              <a:t>CuO</a:t>
            </a:r>
            <a:r>
              <a:rPr lang="en-US" sz="1200" baseline="-25000" dirty="0"/>
              <a:t>4</a:t>
            </a:r>
            <a:r>
              <a:rPr lang="en-US" sz="1200" dirty="0"/>
              <a:t> (LSCO) thin films that ranged from slightly underdoped to highly </a:t>
            </a:r>
            <a:r>
              <a:rPr lang="en-US" sz="1200" dirty="0" err="1"/>
              <a:t>overdoped</a:t>
            </a:r>
            <a:r>
              <a:rPr lang="en-US" sz="1200" dirty="0"/>
              <a:t> (</a:t>
            </a:r>
            <a:r>
              <a:rPr lang="en-US" sz="1200" i="1" dirty="0"/>
              <a:t>p</a:t>
            </a:r>
            <a:r>
              <a:rPr lang="en-US" sz="1200" dirty="0"/>
              <a:t>=0.13-0.26).  Systematic changes in the circularly-polarized complex conductivity reveal CR of </a:t>
            </a:r>
            <a:r>
              <a:rPr lang="en-US" sz="1200" i="1" dirty="0"/>
              <a:t>p</a:t>
            </a:r>
            <a:r>
              <a:rPr lang="en-US" sz="1200" dirty="0"/>
              <a:t>-type charge carriers (holes) with masses ranging from </a:t>
            </a:r>
            <a:r>
              <a:rPr lang="en-US" sz="1200" i="1" dirty="0"/>
              <a:t>m</a:t>
            </a:r>
            <a:r>
              <a:rPr lang="en-US" sz="1200" i="1" baseline="-25000" dirty="0"/>
              <a:t>c </a:t>
            </a:r>
            <a:r>
              <a:rPr lang="en-US" sz="1200" dirty="0"/>
              <a:t>≈ 4</a:t>
            </a:r>
            <a:r>
              <a:rPr lang="en-US" sz="1200" i="1" dirty="0"/>
              <a:t> -</a:t>
            </a:r>
            <a:r>
              <a:rPr lang="en-US" sz="1200" dirty="0"/>
              <a:t> 14</a:t>
            </a:r>
            <a:r>
              <a:rPr lang="en-US" sz="1200" i="1" dirty="0"/>
              <a:t>m</a:t>
            </a:r>
            <a:r>
              <a:rPr lang="en-US" sz="1200" i="1" baseline="-25000" dirty="0"/>
              <a:t>0</a:t>
            </a:r>
            <a:r>
              <a:rPr lang="en-US" sz="1200" dirty="0"/>
              <a:t>. </a:t>
            </a:r>
          </a:p>
          <a:p>
            <a:pPr algn="just"/>
            <a:endParaRPr lang="en-US" sz="500" dirty="0"/>
          </a:p>
          <a:p>
            <a:pPr algn="just"/>
            <a:r>
              <a:rPr lang="en-US" sz="1200" i="1" u="sng" dirty="0"/>
              <a:t>Besides providing the first direct measurement of cyclotron mass in a HTSC, these data reveal an unexpected monotonic increase of m</a:t>
            </a:r>
            <a:r>
              <a:rPr lang="en-US" sz="1200" i="1" u="sng" baseline="-25000" dirty="0"/>
              <a:t>c </a:t>
            </a:r>
            <a:r>
              <a:rPr lang="en-US" sz="1200" i="1" u="sng" dirty="0"/>
              <a:t>with doping and a scattering rate that increases with B. These results open the door to characterizing the influence of e-e interactions in </a:t>
            </a:r>
            <a:r>
              <a:rPr lang="en-US" sz="1200" i="1" u="sng" dirty="0" err="1"/>
              <a:t>cuprate</a:t>
            </a:r>
            <a:r>
              <a:rPr lang="en-US" sz="1200" i="1" u="sng" dirty="0"/>
              <a:t> superconductors.</a:t>
            </a:r>
          </a:p>
        </p:txBody>
      </p:sp>
      <p:sp>
        <p:nvSpPr>
          <p:cNvPr id="1034" name="Rectangle 49"/>
          <p:cNvSpPr>
            <a:spLocks noChangeArrowheads="1"/>
          </p:cNvSpPr>
          <p:nvPr/>
        </p:nvSpPr>
        <p:spPr bwMode="auto">
          <a:xfrm>
            <a:off x="6043390" y="1378013"/>
            <a:ext cx="6060625" cy="5394416"/>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Text Box 28">
            <a:extLst>
              <a:ext uri="{FF2B5EF4-FFF2-40B4-BE49-F238E27FC236}">
                <a16:creationId xmlns:a16="http://schemas.microsoft.com/office/drawing/2014/main" id="{A924FA10-D95B-41D4-A4A4-D824AEA24BF2}"/>
              </a:ext>
            </a:extLst>
          </p:cNvPr>
          <p:cNvSpPr txBox="1">
            <a:spLocks noChangeArrowheads="1"/>
          </p:cNvSpPr>
          <p:nvPr/>
        </p:nvSpPr>
        <p:spPr bwMode="auto">
          <a:xfrm>
            <a:off x="6094386" y="5314195"/>
            <a:ext cx="5996573" cy="1446550"/>
          </a:xfrm>
          <a:prstGeom prst="rect">
            <a:avLst/>
          </a:prstGeom>
          <a:noFill/>
          <a:ln w="9525">
            <a:noFill/>
            <a:miter lim="800000"/>
            <a:headEnd/>
            <a:tailEnd/>
          </a:ln>
        </p:spPr>
        <p:txBody>
          <a:bodyPr wrap="square">
            <a:spAutoFit/>
          </a:bodyPr>
          <a:lstStyle/>
          <a:p>
            <a:pPr algn="just"/>
            <a:r>
              <a:rPr lang="en-US" sz="1100" b="1" dirty="0"/>
              <a:t>(A) </a:t>
            </a:r>
            <a:r>
              <a:rPr lang="en-US" sz="1100" dirty="0"/>
              <a:t>Time-domain transmission signals through the high-Tc superconducting sample of LSCO at zero field and 31T, resulting from electronically-controlled terahertz optical sampling, coupled to a tabletop 31T pulsed magnet with free-space optical access. </a:t>
            </a:r>
            <a:r>
              <a:rPr lang="en-US" sz="1100" b="1" dirty="0"/>
              <a:t>(B)</a:t>
            </a:r>
            <a:r>
              <a:rPr lang="en-US" sz="1100" dirty="0"/>
              <a:t> Optical conductivity </a:t>
            </a:r>
            <a:r>
              <a:rPr lang="en-US" sz="1100" i="1" dirty="0">
                <a:latin typeface="Symbol" panose="05050102010706020507" pitchFamily="18" charset="2"/>
              </a:rPr>
              <a:t>s(w)</a:t>
            </a:r>
            <a:r>
              <a:rPr lang="en-US" sz="1100" dirty="0"/>
              <a:t> of LSCO for right and left circularly polarized THz light. The very broad </a:t>
            </a:r>
            <a:r>
              <a:rPr lang="en-US" sz="1100" dirty="0" err="1"/>
              <a:t>Drude</a:t>
            </a:r>
            <a:r>
              <a:rPr lang="en-US" sz="1100" dirty="0"/>
              <a:t> conductivity peak from the charge carriers shifts by the magnetic-field-dependent cyclotron frequency </a:t>
            </a:r>
            <a:r>
              <a:rPr lang="en-US" sz="1100" i="1" dirty="0" err="1">
                <a:latin typeface="Symbol" panose="05050102010706020507" pitchFamily="18" charset="2"/>
              </a:rPr>
              <a:t>w</a:t>
            </a:r>
            <a:r>
              <a:rPr lang="en-US" sz="1100" i="1" baseline="-25000" dirty="0" err="1"/>
              <a:t>c</a:t>
            </a:r>
            <a:r>
              <a:rPr lang="en-US" sz="1100" dirty="0"/>
              <a:t>.  Dashed lines are fits to the data. </a:t>
            </a:r>
            <a:r>
              <a:rPr lang="en-US" sz="1100" b="1" dirty="0"/>
              <a:t>(C)</a:t>
            </a:r>
            <a:r>
              <a:rPr lang="en-US" sz="1100" dirty="0"/>
              <a:t> Carrier cyclotron mass (</a:t>
            </a:r>
            <a:r>
              <a:rPr lang="en-US" sz="1100" i="1" dirty="0"/>
              <a:t>m</a:t>
            </a:r>
            <a:r>
              <a:rPr lang="en-US" sz="1100" i="1" baseline="-25000" dirty="0"/>
              <a:t>c</a:t>
            </a:r>
            <a:r>
              <a:rPr lang="en-US" sz="1100" i="1" dirty="0"/>
              <a:t>=Be/</a:t>
            </a:r>
            <a:r>
              <a:rPr lang="en-US" sz="1100" i="1" dirty="0" err="1">
                <a:latin typeface="Symbol" panose="05050102010706020507" pitchFamily="18" charset="2"/>
              </a:rPr>
              <a:t>w</a:t>
            </a:r>
            <a:r>
              <a:rPr lang="en-US" sz="1100" i="1" baseline="-25000" dirty="0" err="1"/>
              <a:t>c</a:t>
            </a:r>
            <a:r>
              <a:rPr lang="en-US" sz="1100" dirty="0"/>
              <a:t>) determined from the cyclotron frequency, plotted versus hole doping for a series of LSCO thin films.  </a:t>
            </a:r>
            <a:r>
              <a:rPr lang="en-US" sz="1100" i="1" dirty="0"/>
              <a:t>m</a:t>
            </a:r>
            <a:r>
              <a:rPr lang="en-US" sz="1100" i="1" baseline="-25000" dirty="0"/>
              <a:t>c  </a:t>
            </a:r>
            <a:r>
              <a:rPr lang="en-US" sz="1100" dirty="0"/>
              <a:t>increases monotonically with </a:t>
            </a:r>
            <a:r>
              <a:rPr lang="en-US" sz="1100" i="1" dirty="0"/>
              <a:t>p,</a:t>
            </a:r>
            <a:r>
              <a:rPr lang="en-US" sz="1100" dirty="0"/>
              <a:t> right through the critical doping </a:t>
            </a:r>
            <a:r>
              <a:rPr lang="en-US" sz="1100" i="1" dirty="0"/>
              <a:t>p*~0.19</a:t>
            </a:r>
            <a:r>
              <a:rPr lang="en-US" sz="1100" dirty="0"/>
              <a:t>.</a:t>
            </a:r>
          </a:p>
        </p:txBody>
      </p:sp>
      <p:sp>
        <p:nvSpPr>
          <p:cNvPr id="3" name="Line 42">
            <a:extLst>
              <a:ext uri="{FF2B5EF4-FFF2-40B4-BE49-F238E27FC236}">
                <a16:creationId xmlns:a16="http://schemas.microsoft.com/office/drawing/2014/main" id="{A278CCC6-1D59-390F-9F00-FE025574B1CC}"/>
              </a:ext>
            </a:extLst>
          </p:cNvPr>
          <p:cNvSpPr>
            <a:spLocks noChangeShapeType="1"/>
          </p:cNvSpPr>
          <p:nvPr/>
        </p:nvSpPr>
        <p:spPr bwMode="auto">
          <a:xfrm>
            <a:off x="0" y="1242983"/>
            <a:ext cx="12192000" cy="28082"/>
          </a:xfrm>
          <a:prstGeom prst="line">
            <a:avLst/>
          </a:prstGeom>
          <a:noFill/>
          <a:ln w="82550" cmpd="thickThin">
            <a:solidFill>
              <a:schemeClr val="tx1"/>
            </a:solidFill>
            <a:round/>
            <a:headEnd/>
            <a:tailEnd/>
          </a:ln>
        </p:spPr>
        <p:txBody>
          <a:bodyPr/>
          <a:lstStyle/>
          <a:p>
            <a:endParaRPr lang="en-US"/>
          </a:p>
        </p:txBody>
      </p:sp>
      <p:pic>
        <p:nvPicPr>
          <p:cNvPr id="6" name="Picture 5" descr="NSF logo.jpg">
            <a:extLst>
              <a:ext uri="{FF2B5EF4-FFF2-40B4-BE49-F238E27FC236}">
                <a16:creationId xmlns:a16="http://schemas.microsoft.com/office/drawing/2014/main" id="{595AED30-88A7-1821-DA23-7982AC7BCC0E}"/>
              </a:ext>
            </a:extLst>
          </p:cNvPr>
          <p:cNvPicPr>
            <a:picLocks noChangeAspect="1"/>
          </p:cNvPicPr>
          <p:nvPr/>
        </p:nvPicPr>
        <p:blipFill>
          <a:blip r:embed="rId3" cstate="print"/>
          <a:stretch>
            <a:fillRect/>
          </a:stretch>
        </p:blipFill>
        <p:spPr>
          <a:xfrm>
            <a:off x="11093673" y="64109"/>
            <a:ext cx="1017188" cy="1023315"/>
          </a:xfrm>
          <a:prstGeom prst="rect">
            <a:avLst/>
          </a:prstGeom>
        </p:spPr>
      </p:pic>
      <p:pic>
        <p:nvPicPr>
          <p:cNvPr id="7" name="Picture 6" descr="JustM_purple.jpg">
            <a:extLst>
              <a:ext uri="{FF2B5EF4-FFF2-40B4-BE49-F238E27FC236}">
                <a16:creationId xmlns:a16="http://schemas.microsoft.com/office/drawing/2014/main" id="{70BCE8ED-6981-6524-B25D-7C0667BBEAA5}"/>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52189" y="80166"/>
            <a:ext cx="792698" cy="944759"/>
          </a:xfrm>
          <a:prstGeom prst="rect">
            <a:avLst/>
          </a:prstGeom>
        </p:spPr>
      </p:pic>
      <p:sp>
        <p:nvSpPr>
          <p:cNvPr id="8" name="Text Box 62">
            <a:extLst>
              <a:ext uri="{FF2B5EF4-FFF2-40B4-BE49-F238E27FC236}">
                <a16:creationId xmlns:a16="http://schemas.microsoft.com/office/drawing/2014/main" id="{36BA4896-EF5F-DF2E-B60F-5EAFD573724E}"/>
              </a:ext>
            </a:extLst>
          </p:cNvPr>
          <p:cNvSpPr txBox="1">
            <a:spLocks noChangeArrowheads="1"/>
          </p:cNvSpPr>
          <p:nvPr/>
        </p:nvSpPr>
        <p:spPr bwMode="auto">
          <a:xfrm>
            <a:off x="978090" y="42336"/>
            <a:ext cx="10199425" cy="1192634"/>
          </a:xfrm>
          <a:prstGeom prst="rect">
            <a:avLst/>
          </a:prstGeom>
          <a:noFill/>
          <a:ln w="9525">
            <a:noFill/>
            <a:miter lim="800000"/>
            <a:headEnd/>
            <a:tailEnd/>
          </a:ln>
        </p:spPr>
        <p:txBody>
          <a:bodyPr wrap="square">
            <a:spAutoFit/>
          </a:bodyPr>
          <a:lstStyle/>
          <a:p>
            <a:pPr algn="ctr">
              <a:spcBef>
                <a:spcPts val="0"/>
              </a:spcBef>
            </a:pPr>
            <a:r>
              <a:rPr lang="en-US" sz="1600" b="1" dirty="0"/>
              <a:t>Direct measurement of cyclotron resonance in a high-temperature superconductor: </a:t>
            </a:r>
          </a:p>
          <a:p>
            <a:pPr algn="ctr">
              <a:spcBef>
                <a:spcPts val="0"/>
              </a:spcBef>
            </a:pPr>
            <a:r>
              <a:rPr lang="en-US" sz="1600" b="1" dirty="0"/>
              <a:t>Ultrafast THz spectroscopy in pulsed magnetic fields </a:t>
            </a:r>
          </a:p>
          <a:p>
            <a:pPr algn="ctr">
              <a:spcBef>
                <a:spcPts val="0"/>
              </a:spcBef>
            </a:pPr>
            <a:endParaRPr lang="en-US" sz="600" dirty="0"/>
          </a:p>
          <a:p>
            <a:pPr algn="ctr">
              <a:spcBef>
                <a:spcPts val="0"/>
              </a:spcBef>
            </a:pPr>
            <a:r>
              <a:rPr lang="en-US" sz="1200" dirty="0"/>
              <a:t>Kirk Post</a:t>
            </a:r>
            <a:r>
              <a:rPr lang="en-US" sz="1200" baseline="30000" dirty="0"/>
              <a:t>1</a:t>
            </a:r>
            <a:r>
              <a:rPr lang="en-US" sz="1200" dirty="0"/>
              <a:t>, </a:t>
            </a:r>
            <a:r>
              <a:rPr lang="en-US" sz="1200" dirty="0" err="1"/>
              <a:t>Anaëlle</a:t>
            </a:r>
            <a:r>
              <a:rPr lang="en-US" sz="1200" dirty="0"/>
              <a:t> Legros</a:t>
            </a:r>
            <a:r>
              <a:rPr lang="en-US" sz="1200" baseline="30000" dirty="0"/>
              <a:t>2</a:t>
            </a:r>
            <a:r>
              <a:rPr lang="en-US" sz="1200" dirty="0"/>
              <a:t>, Prashant Chauhan</a:t>
            </a:r>
            <a:r>
              <a:rPr lang="en-US" sz="1200" baseline="30000" dirty="0"/>
              <a:t>2</a:t>
            </a:r>
            <a:r>
              <a:rPr lang="en-US" sz="1200" dirty="0"/>
              <a:t>, Dwight Rickel</a:t>
            </a:r>
            <a:r>
              <a:rPr lang="en-US" sz="1200" baseline="30000" dirty="0"/>
              <a:t>1</a:t>
            </a:r>
            <a:r>
              <a:rPr lang="en-US" sz="1200" dirty="0"/>
              <a:t>, Xi He</a:t>
            </a:r>
            <a:r>
              <a:rPr lang="en-US" sz="1200" baseline="30000" dirty="0"/>
              <a:t>3</a:t>
            </a:r>
            <a:r>
              <a:rPr lang="en-US" sz="1200" dirty="0"/>
              <a:t>, </a:t>
            </a:r>
            <a:r>
              <a:rPr lang="en-US" sz="1200" dirty="0" err="1"/>
              <a:t>Xiaotao</a:t>
            </a:r>
            <a:r>
              <a:rPr lang="en-US" sz="1200" dirty="0"/>
              <a:t> Xu</a:t>
            </a:r>
            <a:r>
              <a:rPr lang="en-US" sz="1200" baseline="30000" dirty="0"/>
              <a:t>3</a:t>
            </a:r>
            <a:r>
              <a:rPr lang="en-US" sz="1200" dirty="0"/>
              <a:t>, X. Shi</a:t>
            </a:r>
            <a:r>
              <a:rPr lang="en-US" sz="1200" baseline="30000" dirty="0"/>
              <a:t>4</a:t>
            </a:r>
            <a:r>
              <a:rPr lang="en-US" sz="1200" dirty="0"/>
              <a:t>, Ivan Božović</a:t>
            </a:r>
            <a:r>
              <a:rPr lang="en-US" sz="1200" baseline="30000" dirty="0"/>
              <a:t>3</a:t>
            </a:r>
            <a:r>
              <a:rPr lang="en-US" sz="1200" dirty="0"/>
              <a:t>, Scott A. Crooker</a:t>
            </a:r>
            <a:r>
              <a:rPr lang="en-US" sz="1200" baseline="30000" dirty="0"/>
              <a:t>1</a:t>
            </a:r>
            <a:r>
              <a:rPr lang="en-US" sz="1200" dirty="0"/>
              <a:t>, N. Peter Armitage</a:t>
            </a:r>
            <a:r>
              <a:rPr lang="en-US" sz="1200" baseline="30000" dirty="0"/>
              <a:t>2</a:t>
            </a:r>
          </a:p>
          <a:p>
            <a:pPr algn="ctr">
              <a:spcBef>
                <a:spcPts val="0"/>
              </a:spcBef>
            </a:pPr>
            <a:r>
              <a:rPr lang="en-US" sz="1100" b="1" dirty="0">
                <a:solidFill>
                  <a:srgbClr val="0033CC"/>
                </a:solidFill>
              </a:rPr>
              <a:t>1. MagLab Pulsed Field Facility, Los Alamos National Lab; 2. Johns Hopkins University; 3. Brookhaven National Lab; 4. Univ of Texas at Dallas</a:t>
            </a:r>
          </a:p>
          <a:p>
            <a:pPr algn="ctr">
              <a:spcBef>
                <a:spcPts val="0"/>
              </a:spcBef>
            </a:pPr>
            <a:r>
              <a:rPr lang="en-US" sz="600" b="1" dirty="0">
                <a:solidFill>
                  <a:srgbClr val="0033CC"/>
                </a:solidFill>
              </a:rPr>
              <a:t> </a:t>
            </a:r>
            <a:r>
              <a:rPr lang="en-US" sz="1050" b="1" dirty="0"/>
              <a:t>Funding Grants:</a:t>
            </a:r>
            <a:r>
              <a:rPr lang="en-US" sz="1050" dirty="0"/>
              <a:t>  </a:t>
            </a:r>
            <a:r>
              <a:rPr lang="en-US" sz="1050" dirty="0">
                <a:latin typeface="+mn-lt"/>
              </a:rPr>
              <a:t>G.S. Boebinger (NSF DMR-2128556</a:t>
            </a:r>
            <a:r>
              <a:rPr lang="en-US" sz="1050" dirty="0"/>
              <a:t>); S.A. Crooker (DOE “Science of 100T”); I. </a:t>
            </a:r>
            <a:r>
              <a:rPr lang="en-US" sz="1050" dirty="0" err="1"/>
              <a:t>Božović</a:t>
            </a:r>
            <a:r>
              <a:rPr lang="en-US" sz="1050" dirty="0"/>
              <a:t> (DOE BES); N.P. Armitage (NSF DMR-1905519)</a:t>
            </a:r>
            <a:endParaRPr lang="en-US" sz="1050" b="1" dirty="0">
              <a:solidFill>
                <a:srgbClr val="0033CC"/>
              </a:solidFill>
            </a:endParaRPr>
          </a:p>
        </p:txBody>
      </p:sp>
      <p:sp>
        <p:nvSpPr>
          <p:cNvPr id="10" name="Text Box 28">
            <a:extLst>
              <a:ext uri="{FF2B5EF4-FFF2-40B4-BE49-F238E27FC236}">
                <a16:creationId xmlns:a16="http://schemas.microsoft.com/office/drawing/2014/main" id="{B524D1DF-9676-CBF1-E7D1-9D3C5E388C38}"/>
              </a:ext>
            </a:extLst>
          </p:cNvPr>
          <p:cNvSpPr txBox="1">
            <a:spLocks noChangeArrowheads="1"/>
          </p:cNvSpPr>
          <p:nvPr/>
        </p:nvSpPr>
        <p:spPr bwMode="auto">
          <a:xfrm>
            <a:off x="20706" y="5218909"/>
            <a:ext cx="6060624" cy="1615827"/>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Pulsed 31T free-space optics magnet and time-domain THz spectrometer at the MagLab’s Pulsed Field Facility.  </a:t>
            </a:r>
          </a:p>
          <a:p>
            <a:r>
              <a:rPr lang="en-US" sz="1100" b="1" dirty="0">
                <a:solidFill>
                  <a:srgbClr val="333399"/>
                </a:solidFill>
                <a:latin typeface="+mn-lt"/>
              </a:rPr>
              <a:t>Citation</a:t>
            </a:r>
            <a:r>
              <a:rPr lang="en-US" sz="1100" dirty="0">
                <a:solidFill>
                  <a:srgbClr val="333399"/>
                </a:solidFill>
                <a:latin typeface="+mn-lt"/>
              </a:rPr>
              <a:t>:</a:t>
            </a:r>
            <a:r>
              <a:rPr lang="en-US" sz="1100" b="1" dirty="0">
                <a:solidFill>
                  <a:srgbClr val="333399"/>
                </a:solidFill>
                <a:latin typeface="+mn-lt"/>
              </a:rPr>
              <a:t> [1] </a:t>
            </a:r>
            <a:r>
              <a:rPr lang="en-US" sz="1100" i="0" dirty="0" err="1">
                <a:solidFill>
                  <a:srgbClr val="333399"/>
                </a:solidFill>
                <a:effectLst/>
                <a:latin typeface="+mn-lt"/>
              </a:rPr>
              <a:t>Legros</a:t>
            </a:r>
            <a:r>
              <a:rPr lang="en-US" sz="1100" i="0" dirty="0">
                <a:solidFill>
                  <a:srgbClr val="333399"/>
                </a:solidFill>
                <a:effectLst/>
                <a:latin typeface="+mn-lt"/>
              </a:rPr>
              <a:t>, A.; Post, K.W.; Chauhan, P.; </a:t>
            </a:r>
            <a:r>
              <a:rPr lang="en-US" sz="1100" i="0" dirty="0" err="1">
                <a:solidFill>
                  <a:srgbClr val="333399"/>
                </a:solidFill>
                <a:effectLst/>
                <a:latin typeface="+mn-lt"/>
              </a:rPr>
              <a:t>Rickel</a:t>
            </a:r>
            <a:r>
              <a:rPr lang="en-US" sz="1100" i="0" dirty="0">
                <a:solidFill>
                  <a:srgbClr val="333399"/>
                </a:solidFill>
                <a:effectLst/>
                <a:latin typeface="+mn-lt"/>
              </a:rPr>
              <a:t>, D.G.; He, X.; Xu, X.; Shi, X.; </a:t>
            </a:r>
            <a:r>
              <a:rPr lang="en-US" sz="1100" i="0" dirty="0" err="1">
                <a:solidFill>
                  <a:srgbClr val="333399"/>
                </a:solidFill>
                <a:effectLst/>
                <a:latin typeface="+mn-lt"/>
              </a:rPr>
              <a:t>Bozovic</a:t>
            </a:r>
            <a:r>
              <a:rPr lang="en-US" sz="1100" i="0" dirty="0">
                <a:solidFill>
                  <a:srgbClr val="333399"/>
                </a:solidFill>
                <a:effectLst/>
                <a:latin typeface="+mn-lt"/>
              </a:rPr>
              <a:t>, I.; Crooker, S.; Armitage, N.P., </a:t>
            </a:r>
            <a:r>
              <a:rPr lang="en-US" sz="1100" i="1" dirty="0">
                <a:solidFill>
                  <a:srgbClr val="333399"/>
                </a:solidFill>
                <a:effectLst/>
                <a:latin typeface="+mn-lt"/>
              </a:rPr>
              <a:t>Evolution of the cyclotron mass with doping </a:t>
            </a:r>
            <a:r>
              <a:rPr lang="en-US" sz="1100" i="1" dirty="0">
                <a:solidFill>
                  <a:srgbClr val="333399"/>
                </a:solidFill>
                <a:latin typeface="+mn-lt"/>
              </a:rPr>
              <a:t>i</a:t>
            </a:r>
            <a:r>
              <a:rPr lang="en-US" sz="1100" i="1" dirty="0">
                <a:solidFill>
                  <a:srgbClr val="333399"/>
                </a:solidFill>
                <a:effectLst/>
                <a:latin typeface="+mn-lt"/>
              </a:rPr>
              <a:t>n </a:t>
            </a:r>
            <a:r>
              <a:rPr lang="en-US" sz="1100" i="0" dirty="0" err="1">
                <a:solidFill>
                  <a:srgbClr val="333399"/>
                </a:solidFill>
                <a:effectLst/>
                <a:latin typeface="+mn-lt"/>
              </a:rPr>
              <a:t>LaSrCuO</a:t>
            </a:r>
            <a:r>
              <a:rPr lang="en-US" sz="1100" i="0" dirty="0">
                <a:solidFill>
                  <a:srgbClr val="333399"/>
                </a:solidFill>
                <a:effectLst/>
                <a:latin typeface="+mn-lt"/>
              </a:rPr>
              <a:t>, </a:t>
            </a:r>
            <a:r>
              <a:rPr lang="en-US" sz="1100" b="1" i="0" dirty="0">
                <a:solidFill>
                  <a:srgbClr val="333399"/>
                </a:solidFill>
                <a:effectLst/>
                <a:latin typeface="+mn-lt"/>
              </a:rPr>
              <a:t>Physical Review B106</a:t>
            </a:r>
            <a:r>
              <a:rPr lang="en-US" sz="1100" i="0" dirty="0">
                <a:solidFill>
                  <a:srgbClr val="333399"/>
                </a:solidFill>
                <a:effectLst/>
                <a:latin typeface="+mn-lt"/>
              </a:rPr>
              <a:t>, 195110 (2022) </a:t>
            </a:r>
            <a:r>
              <a:rPr lang="en-US" sz="1100" b="1" i="0" dirty="0">
                <a:solidFill>
                  <a:srgbClr val="333399"/>
                </a:solidFill>
                <a:effectLst/>
                <a:latin typeface="+mn-lt"/>
                <a:hlinkClick r:id="rId5">
                  <a:extLst>
                    <a:ext uri="{A12FA001-AC4F-418D-AE19-62706E023703}">
                      <ahyp:hlinkClr xmlns:ahyp="http://schemas.microsoft.com/office/drawing/2018/hyperlinkcolor" val="tx"/>
                    </a:ext>
                  </a:extLst>
                </a:hlinkClick>
              </a:rPr>
              <a:t>doi.org/10.1103/PhysRevB.106.195110</a:t>
            </a:r>
            <a:r>
              <a:rPr lang="en-US" sz="1100" b="1" dirty="0">
                <a:solidFill>
                  <a:srgbClr val="333399"/>
                </a:solidFill>
                <a:latin typeface="+mn-lt"/>
              </a:rPr>
              <a:t>   </a:t>
            </a:r>
          </a:p>
          <a:p>
            <a:r>
              <a:rPr lang="en-US" sz="1100" b="1" dirty="0">
                <a:solidFill>
                  <a:srgbClr val="333399"/>
                </a:solidFill>
                <a:latin typeface="+mn-lt"/>
              </a:rPr>
              <a:t>[2] </a:t>
            </a:r>
            <a:r>
              <a:rPr lang="en-US" sz="1100" i="0" dirty="0">
                <a:solidFill>
                  <a:srgbClr val="333399"/>
                </a:solidFill>
                <a:effectLst/>
                <a:latin typeface="+mn-lt"/>
              </a:rPr>
              <a:t>Post, K.W.; </a:t>
            </a:r>
            <a:r>
              <a:rPr lang="en-US" sz="1100" i="0" dirty="0" err="1">
                <a:solidFill>
                  <a:srgbClr val="333399"/>
                </a:solidFill>
                <a:effectLst/>
                <a:latin typeface="+mn-lt"/>
              </a:rPr>
              <a:t>Legros</a:t>
            </a:r>
            <a:r>
              <a:rPr lang="en-US" sz="1100" i="0" dirty="0">
                <a:solidFill>
                  <a:srgbClr val="333399"/>
                </a:solidFill>
                <a:effectLst/>
                <a:latin typeface="+mn-lt"/>
              </a:rPr>
              <a:t>, A.; </a:t>
            </a:r>
            <a:r>
              <a:rPr lang="en-US" sz="1100" i="0" dirty="0" err="1">
                <a:solidFill>
                  <a:srgbClr val="333399"/>
                </a:solidFill>
                <a:effectLst/>
                <a:latin typeface="+mn-lt"/>
              </a:rPr>
              <a:t>Rickel</a:t>
            </a:r>
            <a:r>
              <a:rPr lang="en-US" sz="1100" i="0" dirty="0">
                <a:solidFill>
                  <a:srgbClr val="333399"/>
                </a:solidFill>
                <a:effectLst/>
                <a:latin typeface="+mn-lt"/>
              </a:rPr>
              <a:t>, D.G.; Singleton, J.; McDonald, R.; He, X.; </a:t>
            </a:r>
            <a:r>
              <a:rPr lang="en-US" sz="1100" i="0" dirty="0" err="1">
                <a:solidFill>
                  <a:srgbClr val="333399"/>
                </a:solidFill>
                <a:effectLst/>
                <a:latin typeface="+mn-lt"/>
              </a:rPr>
              <a:t>Bozovic</a:t>
            </a:r>
            <a:r>
              <a:rPr lang="en-US" sz="1100" i="0" dirty="0">
                <a:solidFill>
                  <a:srgbClr val="333399"/>
                </a:solidFill>
                <a:effectLst/>
                <a:latin typeface="+mn-lt"/>
              </a:rPr>
              <a:t>, I.; Xu, X.; Shi, X.; Armitage, N. P.; Crooker, S., </a:t>
            </a:r>
            <a:r>
              <a:rPr lang="en-US" sz="1100" i="1" dirty="0">
                <a:solidFill>
                  <a:srgbClr val="333399"/>
                </a:solidFill>
                <a:effectLst/>
                <a:latin typeface="+mn-lt"/>
              </a:rPr>
              <a:t>Observation of cyclotron resonance and measurement of the hole mass in optimally doped </a:t>
            </a:r>
            <a:r>
              <a:rPr lang="en-US" sz="1100" i="1" dirty="0" err="1">
                <a:solidFill>
                  <a:srgbClr val="333399"/>
                </a:solidFill>
                <a:effectLst/>
                <a:latin typeface="+mn-lt"/>
              </a:rPr>
              <a:t>LaSrCuO</a:t>
            </a:r>
            <a:r>
              <a:rPr lang="en-US" sz="1100" i="1" dirty="0">
                <a:solidFill>
                  <a:srgbClr val="333399"/>
                </a:solidFill>
                <a:effectLst/>
                <a:latin typeface="+mn-lt"/>
              </a:rPr>
              <a:t>,</a:t>
            </a:r>
            <a:r>
              <a:rPr lang="en-US" sz="1100" i="0" dirty="0">
                <a:solidFill>
                  <a:srgbClr val="333399"/>
                </a:solidFill>
                <a:effectLst/>
                <a:latin typeface="+mn-lt"/>
              </a:rPr>
              <a:t> </a:t>
            </a:r>
            <a:r>
              <a:rPr lang="en-US" sz="1100" b="1" i="0" dirty="0">
                <a:solidFill>
                  <a:srgbClr val="333399"/>
                </a:solidFill>
                <a:effectLst/>
                <a:latin typeface="+mn-lt"/>
              </a:rPr>
              <a:t>Physical Review B103</a:t>
            </a:r>
            <a:r>
              <a:rPr lang="en-US" sz="1100" i="0" dirty="0">
                <a:solidFill>
                  <a:srgbClr val="333399"/>
                </a:solidFill>
                <a:effectLst/>
                <a:latin typeface="+mn-lt"/>
              </a:rPr>
              <a:t>, 134515 (2021) </a:t>
            </a:r>
            <a:r>
              <a:rPr lang="en-US" sz="1100" b="1" i="0" dirty="0">
                <a:solidFill>
                  <a:srgbClr val="333399"/>
                </a:solidFill>
                <a:effectLst/>
                <a:latin typeface="+mn-lt"/>
                <a:hlinkClick r:id="rId6">
                  <a:extLst>
                    <a:ext uri="{A12FA001-AC4F-418D-AE19-62706E023703}">
                      <ahyp:hlinkClr xmlns:ahyp="http://schemas.microsoft.com/office/drawing/2018/hyperlinkcolor" val="tx"/>
                    </a:ext>
                  </a:extLst>
                </a:hlinkClick>
              </a:rPr>
              <a:t>doi.org/10.1103/PhysRevB.103.134515</a:t>
            </a:r>
            <a:endParaRPr lang="en-US" sz="1100" b="1" i="1" dirty="0">
              <a:solidFill>
                <a:srgbClr val="333399"/>
              </a:solidFill>
              <a:latin typeface="+mn-lt"/>
            </a:endParaRPr>
          </a:p>
        </p:txBody>
      </p:sp>
      <p:pic>
        <p:nvPicPr>
          <p:cNvPr id="4" name="Picture 3" descr="Chart, diagram&#10;&#10;Description automatically generated">
            <a:extLst>
              <a:ext uri="{FF2B5EF4-FFF2-40B4-BE49-F238E27FC236}">
                <a16:creationId xmlns:a16="http://schemas.microsoft.com/office/drawing/2014/main" id="{06BF6931-EFC8-4D8C-07C1-AC8C9BF98A85}"/>
              </a:ext>
            </a:extLst>
          </p:cNvPr>
          <p:cNvPicPr>
            <a:picLocks noChangeAspect="1"/>
          </p:cNvPicPr>
          <p:nvPr/>
        </p:nvPicPr>
        <p:blipFill rotWithShape="1">
          <a:blip r:embed="rId7">
            <a:extLst>
              <a:ext uri="{28A0092B-C50C-407E-A947-70E740481C1C}">
                <a14:useLocalDpi xmlns:a14="http://schemas.microsoft.com/office/drawing/2010/main" val="0"/>
              </a:ext>
            </a:extLst>
          </a:blip>
          <a:srcRect l="38365" t="44609" r="24023" b="21032"/>
          <a:stretch/>
        </p:blipFill>
        <p:spPr>
          <a:xfrm>
            <a:off x="6974091" y="2985081"/>
            <a:ext cx="4628176" cy="2378119"/>
          </a:xfrm>
          <a:prstGeom prst="rect">
            <a:avLst/>
          </a:prstGeom>
        </p:spPr>
      </p:pic>
      <p:pic>
        <p:nvPicPr>
          <p:cNvPr id="5" name="Picture 4" descr="Chart, diagram&#10;&#10;Description automatically generated">
            <a:extLst>
              <a:ext uri="{FF2B5EF4-FFF2-40B4-BE49-F238E27FC236}">
                <a16:creationId xmlns:a16="http://schemas.microsoft.com/office/drawing/2014/main" id="{D117B442-D4D0-8631-56B5-893E54960828}"/>
              </a:ext>
            </a:extLst>
          </p:cNvPr>
          <p:cNvPicPr>
            <a:picLocks noChangeAspect="1"/>
          </p:cNvPicPr>
          <p:nvPr/>
        </p:nvPicPr>
        <p:blipFill rotWithShape="1">
          <a:blip r:embed="rId7">
            <a:extLst>
              <a:ext uri="{28A0092B-C50C-407E-A947-70E740481C1C}">
                <a14:useLocalDpi xmlns:a14="http://schemas.microsoft.com/office/drawing/2010/main" val="0"/>
              </a:ext>
            </a:extLst>
          </a:blip>
          <a:srcRect l="39920" t="10452" r="24023" b="57878"/>
          <a:stretch/>
        </p:blipFill>
        <p:spPr>
          <a:xfrm>
            <a:off x="8836749" y="1445842"/>
            <a:ext cx="3153849" cy="1558196"/>
          </a:xfrm>
          <a:prstGeom prst="rect">
            <a:avLst/>
          </a:prstGeom>
        </p:spPr>
      </p:pic>
      <p:pic>
        <p:nvPicPr>
          <p:cNvPr id="11" name="Picture 10" descr="Chart, diagram&#10;&#10;Description automatically generated">
            <a:extLst>
              <a:ext uri="{FF2B5EF4-FFF2-40B4-BE49-F238E27FC236}">
                <a16:creationId xmlns:a16="http://schemas.microsoft.com/office/drawing/2014/main" id="{DA692173-4F36-E866-0F00-BD6ABF6D724A}"/>
              </a:ext>
            </a:extLst>
          </p:cNvPr>
          <p:cNvPicPr>
            <a:picLocks noChangeAspect="1"/>
          </p:cNvPicPr>
          <p:nvPr/>
        </p:nvPicPr>
        <p:blipFill rotWithShape="1">
          <a:blip r:embed="rId7">
            <a:extLst>
              <a:ext uri="{28A0092B-C50C-407E-A947-70E740481C1C}">
                <a14:useLocalDpi xmlns:a14="http://schemas.microsoft.com/office/drawing/2010/main" val="0"/>
              </a:ext>
            </a:extLst>
          </a:blip>
          <a:srcRect l="6300" t="48466" r="61822" b="21032"/>
          <a:stretch/>
        </p:blipFill>
        <p:spPr>
          <a:xfrm>
            <a:off x="6048375" y="1390529"/>
            <a:ext cx="2788374" cy="1500757"/>
          </a:xfrm>
          <a:prstGeom prst="rect">
            <a:avLst/>
          </a:prstGeom>
        </p:spPr>
      </p:pic>
      <p:sp>
        <p:nvSpPr>
          <p:cNvPr id="12" name="TextBox 11">
            <a:extLst>
              <a:ext uri="{FF2B5EF4-FFF2-40B4-BE49-F238E27FC236}">
                <a16:creationId xmlns:a16="http://schemas.microsoft.com/office/drawing/2014/main" id="{3FC0C9AB-C84E-3607-935D-8BF71307CFD0}"/>
              </a:ext>
            </a:extLst>
          </p:cNvPr>
          <p:cNvSpPr txBox="1"/>
          <p:nvPr/>
        </p:nvSpPr>
        <p:spPr>
          <a:xfrm>
            <a:off x="6507705" y="1487541"/>
            <a:ext cx="332142" cy="338554"/>
          </a:xfrm>
          <a:prstGeom prst="rect">
            <a:avLst/>
          </a:prstGeom>
          <a:solidFill>
            <a:schemeClr val="bg1"/>
          </a:solidFill>
        </p:spPr>
        <p:txBody>
          <a:bodyPr wrap="none" rtlCol="0">
            <a:spAutoFit/>
          </a:bodyPr>
          <a:lstStyle/>
          <a:p>
            <a:r>
              <a:rPr lang="en-US" sz="1600" b="1" dirty="0"/>
              <a:t>A</a:t>
            </a:r>
            <a:endParaRPr lang="en-US" sz="1600" dirty="0"/>
          </a:p>
        </p:txBody>
      </p:sp>
      <p:sp>
        <p:nvSpPr>
          <p:cNvPr id="13" name="TextBox 12">
            <a:extLst>
              <a:ext uri="{FF2B5EF4-FFF2-40B4-BE49-F238E27FC236}">
                <a16:creationId xmlns:a16="http://schemas.microsoft.com/office/drawing/2014/main" id="{420A94E5-17E2-4F6E-9D18-C931081C4ED4}"/>
              </a:ext>
            </a:extLst>
          </p:cNvPr>
          <p:cNvSpPr txBox="1"/>
          <p:nvPr/>
        </p:nvSpPr>
        <p:spPr>
          <a:xfrm>
            <a:off x="9396441" y="1500293"/>
            <a:ext cx="332142" cy="338554"/>
          </a:xfrm>
          <a:prstGeom prst="rect">
            <a:avLst/>
          </a:prstGeom>
          <a:solidFill>
            <a:schemeClr val="bg1"/>
          </a:solidFill>
        </p:spPr>
        <p:txBody>
          <a:bodyPr wrap="none" rtlCol="0">
            <a:spAutoFit/>
          </a:bodyPr>
          <a:lstStyle/>
          <a:p>
            <a:r>
              <a:rPr lang="en-US" sz="1600" b="1" dirty="0"/>
              <a:t>B</a:t>
            </a:r>
            <a:endParaRPr lang="en-US" sz="1600" dirty="0"/>
          </a:p>
        </p:txBody>
      </p:sp>
      <p:sp>
        <p:nvSpPr>
          <p:cNvPr id="14" name="TextBox 13">
            <a:extLst>
              <a:ext uri="{FF2B5EF4-FFF2-40B4-BE49-F238E27FC236}">
                <a16:creationId xmlns:a16="http://schemas.microsoft.com/office/drawing/2014/main" id="{9D5C2D39-2771-DF27-E175-25C5ED6A375A}"/>
              </a:ext>
            </a:extLst>
          </p:cNvPr>
          <p:cNvSpPr txBox="1"/>
          <p:nvPr/>
        </p:nvSpPr>
        <p:spPr>
          <a:xfrm>
            <a:off x="7606351" y="3106001"/>
            <a:ext cx="332142" cy="338554"/>
          </a:xfrm>
          <a:prstGeom prst="rect">
            <a:avLst/>
          </a:prstGeom>
          <a:solidFill>
            <a:schemeClr val="bg1"/>
          </a:solidFill>
        </p:spPr>
        <p:txBody>
          <a:bodyPr wrap="none" rtlCol="0">
            <a:spAutoFit/>
          </a:bodyPr>
          <a:lstStyle/>
          <a:p>
            <a:r>
              <a:rPr lang="en-US" sz="1600" b="1" dirty="0"/>
              <a:t>C</a:t>
            </a:r>
            <a:endParaRPr lang="en-US" sz="1600" dirty="0"/>
          </a:p>
        </p:txBody>
      </p:sp>
    </p:spTree>
    <p:extLst>
      <p:ext uri="{BB962C8B-B14F-4D97-AF65-F5344CB8AC3E}">
        <p14:creationId xmlns:p14="http://schemas.microsoft.com/office/powerpoint/2010/main" val="3197283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Rounded Corners 54">
            <a:extLst>
              <a:ext uri="{FF2B5EF4-FFF2-40B4-BE49-F238E27FC236}">
                <a16:creationId xmlns:a16="http://schemas.microsoft.com/office/drawing/2014/main" id="{913F181C-9984-905F-554E-0477349BA4A8}"/>
              </a:ext>
            </a:extLst>
          </p:cNvPr>
          <p:cNvSpPr/>
          <p:nvPr/>
        </p:nvSpPr>
        <p:spPr>
          <a:xfrm>
            <a:off x="6573672" y="4319631"/>
            <a:ext cx="5058770" cy="724712"/>
          </a:xfrm>
          <a:prstGeom prst="round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 descr="http://cdn.phys.org/newman/gfx/news/hires/2014/4-laserpulsetu.jpg">
            <a:extLst>
              <a:ext uri="{FF2B5EF4-FFF2-40B4-BE49-F238E27FC236}">
                <a16:creationId xmlns:a16="http://schemas.microsoft.com/office/drawing/2014/main" id="{BF79F39B-B80C-73C8-2819-2B0F7329813A}"/>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rot="4932639">
            <a:off x="6086878" y="1854599"/>
            <a:ext cx="1509713" cy="1044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be 4">
            <a:extLst>
              <a:ext uri="{FF2B5EF4-FFF2-40B4-BE49-F238E27FC236}">
                <a16:creationId xmlns:a16="http://schemas.microsoft.com/office/drawing/2014/main" id="{9EDC40ED-9DE8-E38C-529C-6213066ADC6E}"/>
              </a:ext>
            </a:extLst>
          </p:cNvPr>
          <p:cNvSpPr/>
          <p:nvPr/>
        </p:nvSpPr>
        <p:spPr>
          <a:xfrm>
            <a:off x="6309360" y="2461260"/>
            <a:ext cx="5257800" cy="1653540"/>
          </a:xfrm>
          <a:prstGeom prst="cube">
            <a:avLst>
              <a:gd name="adj" fmla="val 91822"/>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6997" y="1423649"/>
            <a:ext cx="6000610" cy="4524315"/>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a:t>
            </a:r>
            <a:r>
              <a:rPr lang="en-US" sz="1200" dirty="0">
                <a:solidFill>
                  <a:srgbClr val="000000"/>
                </a:solidFill>
              </a:rPr>
              <a:t> Electrons and other charged particles undergo </a:t>
            </a:r>
            <a:r>
              <a:rPr lang="en-US" sz="1200" i="1" u="sng" dirty="0">
                <a:solidFill>
                  <a:srgbClr val="000000"/>
                </a:solidFill>
              </a:rPr>
              <a:t>cyclotron</a:t>
            </a:r>
            <a:r>
              <a:rPr lang="en-US" sz="1200" i="1" dirty="0">
                <a:solidFill>
                  <a:srgbClr val="000000"/>
                </a:solidFill>
              </a:rPr>
              <a:t> </a:t>
            </a:r>
            <a:r>
              <a:rPr lang="en-US" sz="1200" i="1" u="sng" dirty="0">
                <a:solidFill>
                  <a:srgbClr val="000000"/>
                </a:solidFill>
              </a:rPr>
              <a:t>resonance</a:t>
            </a:r>
            <a:r>
              <a:rPr lang="en-US" sz="1200" i="1" dirty="0">
                <a:solidFill>
                  <a:srgbClr val="000000"/>
                </a:solidFill>
              </a:rPr>
              <a:t> </a:t>
            </a:r>
            <a:r>
              <a:rPr lang="en-US" sz="1200" dirty="0">
                <a:solidFill>
                  <a:srgbClr val="000000"/>
                </a:solidFill>
              </a:rPr>
              <a:t>in a magnetic field, that is, they respond to the magnetic field by following circular orbits as depicted in the figure. The frequency at which they orbit depends on their </a:t>
            </a:r>
            <a:r>
              <a:rPr lang="en-US" sz="1200" b="1" dirty="0">
                <a:solidFill>
                  <a:srgbClr val="000000"/>
                </a:solidFill>
              </a:rPr>
              <a:t>effective</a:t>
            </a:r>
            <a:r>
              <a:rPr lang="en-US" sz="1200" dirty="0">
                <a:solidFill>
                  <a:srgbClr val="000000"/>
                </a:solidFill>
              </a:rPr>
              <a:t> </a:t>
            </a:r>
            <a:r>
              <a:rPr lang="en-US" sz="1200" b="1" dirty="0">
                <a:solidFill>
                  <a:srgbClr val="000000"/>
                </a:solidFill>
              </a:rPr>
              <a:t>mass, </a:t>
            </a:r>
            <a:r>
              <a:rPr lang="en-US" sz="1200" dirty="0">
                <a:solidFill>
                  <a:srgbClr val="000000"/>
                </a:solidFill>
              </a:rPr>
              <a:t>a key material parameter on which electron motion and energy levels depend. </a:t>
            </a:r>
            <a:r>
              <a:rPr lang="en-US" sz="1200" i="1" u="sng" dirty="0">
                <a:solidFill>
                  <a:srgbClr val="000000"/>
                </a:solidFill>
              </a:rPr>
              <a:t>Using pulses of far-infrared (“terahertz”) light and pulsed magnetic fields, MagLab users directly measured the cyclotron resonance of charge carriers in a high-temperature (high-Tc) superconductor for the first time, providing a new and direct measure of their effective mass</a:t>
            </a:r>
            <a:r>
              <a:rPr lang="en-US" sz="1200" dirty="0">
                <a:solidFill>
                  <a:srgbClr val="000000"/>
                </a:solidFill>
              </a:rPr>
              <a:t>.</a:t>
            </a:r>
          </a:p>
          <a:p>
            <a:pPr algn="just"/>
            <a:r>
              <a:rPr lang="en-US" sz="800" dirty="0">
                <a:solidFill>
                  <a:srgbClr val="000000"/>
                </a:solidFill>
              </a:rPr>
              <a:t> </a:t>
            </a:r>
          </a:p>
          <a:p>
            <a:pPr algn="just"/>
            <a:r>
              <a:rPr lang="en-US" sz="1200" b="1" dirty="0">
                <a:solidFill>
                  <a:srgbClr val="000000"/>
                </a:solidFill>
              </a:rPr>
              <a:t>Why is this important? </a:t>
            </a:r>
            <a:r>
              <a:rPr lang="en-US" sz="1200" dirty="0">
                <a:latin typeface="Arial" charset="0"/>
              </a:rPr>
              <a:t>The physical mechanism underpinning high-Tc super-conductivity is still widely debated. Research over the past three decades has shown that electron interactions and correlations play an essential role in high-Tc superconductivity. </a:t>
            </a:r>
            <a:r>
              <a:rPr lang="en-US" sz="1200" i="1" u="sng" dirty="0">
                <a:latin typeface="Arial" charset="0"/>
              </a:rPr>
              <a:t>The correlations cause the charge carriers to behave as if they are very heavy – that is, many times the mass of ordinary electrons.  Measurements of this “effective mass” are essential, as knowledge of the mass -- and how it varies with temperature and with material composition – can shed light on the physical mechanisms that are responsible for high-temperature superconductivity</a:t>
            </a:r>
            <a:r>
              <a:rPr lang="en-US" sz="1200" dirty="0">
                <a:latin typeface="Arial" charset="0"/>
              </a:rPr>
              <a:t>. This work provides a direct method (cyclotron resonance) for measuring the effective mass that complements other techniques from which effective masses can be inferred.</a:t>
            </a:r>
          </a:p>
          <a:p>
            <a:pPr algn="just"/>
            <a:r>
              <a:rPr lang="en-US" sz="800" dirty="0">
                <a:latin typeface="Arial" charset="0"/>
              </a:rPr>
              <a:t> </a:t>
            </a:r>
          </a:p>
          <a:p>
            <a:pPr algn="just"/>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dirty="0">
                <a:solidFill>
                  <a:srgbClr val="000000"/>
                </a:solidFill>
                <a:latin typeface="Arial" charset="0"/>
              </a:rPr>
              <a:t> Because masses are heavy in high-Tc superconductors, cyclotron frequencies are small. Therefore, t</a:t>
            </a:r>
            <a:r>
              <a:rPr lang="en-US" sz="1200" dirty="0">
                <a:latin typeface="Arial" charset="0"/>
              </a:rPr>
              <a:t>he key to this study was using sufficiently large magnetic fields such that the cyclotron frequency was large enough to resolve experimentally using the MagLab’s terahertz optical techniques.  </a:t>
            </a:r>
            <a:endParaRPr lang="en-US" sz="1200" dirty="0">
              <a:latin typeface="+mn-lt"/>
            </a:endParaRPr>
          </a:p>
        </p:txBody>
      </p:sp>
      <p:sp>
        <p:nvSpPr>
          <p:cNvPr id="1029" name="Line 42"/>
          <p:cNvSpPr>
            <a:spLocks noChangeShapeType="1"/>
          </p:cNvSpPr>
          <p:nvPr/>
        </p:nvSpPr>
        <p:spPr bwMode="auto">
          <a:xfrm>
            <a:off x="0" y="1242983"/>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6116610" y="1334506"/>
            <a:ext cx="5957756" cy="4533845"/>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4" cstate="print"/>
          <a:stretch>
            <a:fillRect/>
          </a:stretch>
        </p:blipFill>
        <p:spPr>
          <a:xfrm>
            <a:off x="11093673" y="64109"/>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52189" y="80166"/>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7" name="Group 36">
            <a:extLst>
              <a:ext uri="{FF2B5EF4-FFF2-40B4-BE49-F238E27FC236}">
                <a16:creationId xmlns:a16="http://schemas.microsoft.com/office/drawing/2014/main" id="{6808C69E-8C98-6008-8E17-A0BF9DDEAFF0}"/>
              </a:ext>
            </a:extLst>
          </p:cNvPr>
          <p:cNvGrpSpPr/>
          <p:nvPr/>
        </p:nvGrpSpPr>
        <p:grpSpPr>
          <a:xfrm>
            <a:off x="8206740" y="3276600"/>
            <a:ext cx="1242060" cy="608848"/>
            <a:chOff x="8382000" y="3291840"/>
            <a:chExt cx="1242060" cy="608848"/>
          </a:xfrm>
        </p:grpSpPr>
        <p:sp>
          <p:nvSpPr>
            <p:cNvPr id="35" name="Oval 34">
              <a:extLst>
                <a:ext uri="{FF2B5EF4-FFF2-40B4-BE49-F238E27FC236}">
                  <a16:creationId xmlns:a16="http://schemas.microsoft.com/office/drawing/2014/main" id="{A80639B9-A9C9-5034-77DE-8374FE3EDDF9}"/>
                </a:ext>
              </a:extLst>
            </p:cNvPr>
            <p:cNvSpPr/>
            <p:nvPr/>
          </p:nvSpPr>
          <p:spPr>
            <a:xfrm>
              <a:off x="8382000" y="3291840"/>
              <a:ext cx="1219200" cy="464820"/>
            </a:xfrm>
            <a:prstGeom prst="ellipse">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c 32">
              <a:extLst>
                <a:ext uri="{FF2B5EF4-FFF2-40B4-BE49-F238E27FC236}">
                  <a16:creationId xmlns:a16="http://schemas.microsoft.com/office/drawing/2014/main" id="{8A677754-4863-80BF-485E-96A8071411F1}"/>
                </a:ext>
              </a:extLst>
            </p:cNvPr>
            <p:cNvSpPr/>
            <p:nvPr/>
          </p:nvSpPr>
          <p:spPr>
            <a:xfrm>
              <a:off x="8382000" y="3299460"/>
              <a:ext cx="1242060" cy="457200"/>
            </a:xfrm>
            <a:prstGeom prst="arc">
              <a:avLst>
                <a:gd name="adj1" fmla="val 6063637"/>
                <a:gd name="adj2" fmla="val 20973131"/>
              </a:avLst>
            </a:prstGeom>
            <a:ln w="28575">
              <a:solidFill>
                <a:srgbClr val="0033CC"/>
              </a:solidFill>
              <a:headEnd type="none"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6" name="Group 14">
              <a:extLst>
                <a:ext uri="{FF2B5EF4-FFF2-40B4-BE49-F238E27FC236}">
                  <a16:creationId xmlns:a16="http://schemas.microsoft.com/office/drawing/2014/main" id="{B43F9068-E091-6E59-F467-0DD54171A1EB}"/>
                </a:ext>
              </a:extLst>
            </p:cNvPr>
            <p:cNvGrpSpPr>
              <a:grpSpLocks/>
            </p:cNvGrpSpPr>
            <p:nvPr/>
          </p:nvGrpSpPr>
          <p:grpSpPr bwMode="auto">
            <a:xfrm>
              <a:off x="8824793" y="3628007"/>
              <a:ext cx="265585" cy="272681"/>
              <a:chOff x="4571999" y="624451"/>
              <a:chExt cx="479451" cy="479451"/>
            </a:xfrm>
          </p:grpSpPr>
          <p:sp>
            <p:nvSpPr>
              <p:cNvPr id="22" name="Oval 21">
                <a:extLst>
                  <a:ext uri="{FF2B5EF4-FFF2-40B4-BE49-F238E27FC236}">
                    <a16:creationId xmlns:a16="http://schemas.microsoft.com/office/drawing/2014/main" id="{F729ED2F-75CF-2B9B-07A5-F8AD4CF39986}"/>
                  </a:ext>
                </a:extLst>
              </p:cNvPr>
              <p:cNvSpPr/>
              <p:nvPr/>
            </p:nvSpPr>
            <p:spPr>
              <a:xfrm>
                <a:off x="4571488" y="625364"/>
                <a:ext cx="480738" cy="478559"/>
              </a:xfrm>
              <a:prstGeom prst="ellipse">
                <a:avLst/>
              </a:prstGeom>
              <a:solidFill>
                <a:schemeClr val="bg1"/>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3" name="Straight Connector 22">
                <a:extLst>
                  <a:ext uri="{FF2B5EF4-FFF2-40B4-BE49-F238E27FC236}">
                    <a16:creationId xmlns:a16="http://schemas.microsoft.com/office/drawing/2014/main" id="{D30B52C5-75CF-AA96-4772-12BD5ED1687E}"/>
                  </a:ext>
                </a:extLst>
              </p:cNvPr>
              <p:cNvCxnSpPr/>
              <p:nvPr/>
            </p:nvCxnSpPr>
            <p:spPr>
              <a:xfrm>
                <a:off x="4644785" y="864642"/>
                <a:ext cx="334146"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grpSp>
      <p:grpSp>
        <p:nvGrpSpPr>
          <p:cNvPr id="38" name="Group 37">
            <a:extLst>
              <a:ext uri="{FF2B5EF4-FFF2-40B4-BE49-F238E27FC236}">
                <a16:creationId xmlns:a16="http://schemas.microsoft.com/office/drawing/2014/main" id="{361D5E6C-5321-F71D-5EAD-466B5C2869EB}"/>
              </a:ext>
            </a:extLst>
          </p:cNvPr>
          <p:cNvGrpSpPr/>
          <p:nvPr/>
        </p:nvGrpSpPr>
        <p:grpSpPr>
          <a:xfrm>
            <a:off x="9243060" y="2575560"/>
            <a:ext cx="1242060" cy="591289"/>
            <a:chOff x="9296400" y="2560320"/>
            <a:chExt cx="1242060" cy="591289"/>
          </a:xfrm>
        </p:grpSpPr>
        <p:sp>
          <p:nvSpPr>
            <p:cNvPr id="36" name="Oval 35">
              <a:extLst>
                <a:ext uri="{FF2B5EF4-FFF2-40B4-BE49-F238E27FC236}">
                  <a16:creationId xmlns:a16="http://schemas.microsoft.com/office/drawing/2014/main" id="{5D72D621-A8A6-1F6B-1466-15DCD9C62BF8}"/>
                </a:ext>
              </a:extLst>
            </p:cNvPr>
            <p:cNvSpPr/>
            <p:nvPr/>
          </p:nvSpPr>
          <p:spPr>
            <a:xfrm>
              <a:off x="9319260" y="2560320"/>
              <a:ext cx="1219200" cy="464820"/>
            </a:xfrm>
            <a:prstGeom prst="ellipse">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c 33">
              <a:extLst>
                <a:ext uri="{FF2B5EF4-FFF2-40B4-BE49-F238E27FC236}">
                  <a16:creationId xmlns:a16="http://schemas.microsoft.com/office/drawing/2014/main" id="{A0A420A8-BDB1-5EFB-9912-660A0F055C9C}"/>
                </a:ext>
              </a:extLst>
            </p:cNvPr>
            <p:cNvSpPr/>
            <p:nvPr/>
          </p:nvSpPr>
          <p:spPr>
            <a:xfrm flipH="1">
              <a:off x="9296400" y="2567940"/>
              <a:ext cx="1242060" cy="457200"/>
            </a:xfrm>
            <a:prstGeom prst="arc">
              <a:avLst>
                <a:gd name="adj1" fmla="val 4514494"/>
                <a:gd name="adj2" fmla="val 20964314"/>
              </a:avLst>
            </a:prstGeom>
            <a:ln w="28575">
              <a:solidFill>
                <a:srgbClr val="FF00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7" name="Group 21">
              <a:extLst>
                <a:ext uri="{FF2B5EF4-FFF2-40B4-BE49-F238E27FC236}">
                  <a16:creationId xmlns:a16="http://schemas.microsoft.com/office/drawing/2014/main" id="{B17E02AE-8DC0-A73A-EC3F-53E00A74F22F}"/>
                </a:ext>
              </a:extLst>
            </p:cNvPr>
            <p:cNvGrpSpPr>
              <a:grpSpLocks/>
            </p:cNvGrpSpPr>
            <p:nvPr/>
          </p:nvGrpSpPr>
          <p:grpSpPr bwMode="auto">
            <a:xfrm>
              <a:off x="9772470" y="2878928"/>
              <a:ext cx="270414" cy="272681"/>
              <a:chOff x="7164572" y="4306798"/>
              <a:chExt cx="585239" cy="585239"/>
            </a:xfrm>
          </p:grpSpPr>
          <p:sp>
            <p:nvSpPr>
              <p:cNvPr id="18" name="Oval 17">
                <a:extLst>
                  <a:ext uri="{FF2B5EF4-FFF2-40B4-BE49-F238E27FC236}">
                    <a16:creationId xmlns:a16="http://schemas.microsoft.com/office/drawing/2014/main" id="{883E1155-3713-5918-5FDF-BE7B295C7F3D}"/>
                  </a:ext>
                </a:extLst>
              </p:cNvPr>
              <p:cNvSpPr/>
              <p:nvPr/>
            </p:nvSpPr>
            <p:spPr>
              <a:xfrm>
                <a:off x="7165065" y="4307912"/>
                <a:ext cx="584085" cy="584150"/>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9" name="Group 18">
                <a:extLst>
                  <a:ext uri="{FF2B5EF4-FFF2-40B4-BE49-F238E27FC236}">
                    <a16:creationId xmlns:a16="http://schemas.microsoft.com/office/drawing/2014/main" id="{45E30E25-CEC7-2270-4803-5A3F81022D30}"/>
                  </a:ext>
                </a:extLst>
              </p:cNvPr>
              <p:cNvGrpSpPr>
                <a:grpSpLocks/>
              </p:cNvGrpSpPr>
              <p:nvPr/>
            </p:nvGrpSpPr>
            <p:grpSpPr bwMode="auto">
              <a:xfrm>
                <a:off x="7254701" y="4396927"/>
                <a:ext cx="404980" cy="404980"/>
                <a:chOff x="5549112" y="533400"/>
                <a:chExt cx="331776" cy="331776"/>
              </a:xfrm>
            </p:grpSpPr>
            <p:cxnSp>
              <p:nvCxnSpPr>
                <p:cNvPr id="20" name="Straight Connector 19">
                  <a:extLst>
                    <a:ext uri="{FF2B5EF4-FFF2-40B4-BE49-F238E27FC236}">
                      <a16:creationId xmlns:a16="http://schemas.microsoft.com/office/drawing/2014/main" id="{55E7681B-54F4-DCA4-C6B4-6944450BF91B}"/>
                    </a:ext>
                  </a:extLst>
                </p:cNvPr>
                <p:cNvCxnSpPr/>
                <p:nvPr/>
              </p:nvCxnSpPr>
              <p:spPr>
                <a:xfrm>
                  <a:off x="5549784" y="699754"/>
                  <a:ext cx="33029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913BF0D-DBA5-FA21-FBAF-606231610860}"/>
                    </a:ext>
                  </a:extLst>
                </p:cNvPr>
                <p:cNvCxnSpPr/>
                <p:nvPr/>
              </p:nvCxnSpPr>
              <p:spPr>
                <a:xfrm rot="5400000">
                  <a:off x="5548944" y="699756"/>
                  <a:ext cx="33197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grpSp>
      <p:sp>
        <p:nvSpPr>
          <p:cNvPr id="42" name="Arrow: Up 41">
            <a:extLst>
              <a:ext uri="{FF2B5EF4-FFF2-40B4-BE49-F238E27FC236}">
                <a16:creationId xmlns:a16="http://schemas.microsoft.com/office/drawing/2014/main" id="{D117272A-C7B5-C46A-2397-A4D642BDCEC9}"/>
              </a:ext>
            </a:extLst>
          </p:cNvPr>
          <p:cNvSpPr/>
          <p:nvPr/>
        </p:nvSpPr>
        <p:spPr>
          <a:xfrm>
            <a:off x="8496300" y="1798320"/>
            <a:ext cx="624840" cy="1714500"/>
          </a:xfrm>
          <a:prstGeom prst="upArrow">
            <a:avLst/>
          </a:prstGeom>
          <a:solidFill>
            <a:schemeClr val="accent5"/>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AA024A1B-AB2E-D059-7CEA-E24295003995}"/>
              </a:ext>
            </a:extLst>
          </p:cNvPr>
          <p:cNvCxnSpPr/>
          <p:nvPr/>
        </p:nvCxnSpPr>
        <p:spPr bwMode="auto">
          <a:xfrm>
            <a:off x="7355619" y="2553179"/>
            <a:ext cx="1064481" cy="482758"/>
          </a:xfrm>
          <a:prstGeom prst="straightConnector1">
            <a:avLst/>
          </a:prstGeom>
          <a:ln w="34925">
            <a:solidFill>
              <a:srgbClr val="C00000"/>
            </a:solidFill>
            <a:tailEnd type="triangle"/>
          </a:ln>
          <a:effectLst>
            <a:glow rad="228600">
              <a:srgbClr val="C00000">
                <a:alpha val="40000"/>
              </a:srgbClr>
            </a:glow>
          </a:effectLst>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DEDA23A1-4440-31E4-BB16-DD48C4063837}"/>
              </a:ext>
            </a:extLst>
          </p:cNvPr>
          <p:cNvCxnSpPr>
            <a:cxnSpLocks/>
          </p:cNvCxnSpPr>
          <p:nvPr/>
        </p:nvCxnSpPr>
        <p:spPr bwMode="auto">
          <a:xfrm>
            <a:off x="10304559" y="3879059"/>
            <a:ext cx="622748" cy="272174"/>
          </a:xfrm>
          <a:prstGeom prst="straightConnector1">
            <a:avLst/>
          </a:prstGeom>
          <a:ln w="34925">
            <a:solidFill>
              <a:srgbClr val="C00000"/>
            </a:solidFill>
            <a:tailEnd type="triangle"/>
          </a:ln>
          <a:effectLst>
            <a:glow rad="228600">
              <a:srgbClr val="C00000">
                <a:alpha val="40000"/>
              </a:srgbClr>
            </a:glow>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B746534C-AAD9-873B-41C1-C6A554C6F73D}"/>
              </a:ext>
            </a:extLst>
          </p:cNvPr>
          <p:cNvSpPr txBox="1"/>
          <p:nvPr/>
        </p:nvSpPr>
        <p:spPr>
          <a:xfrm rot="16200000">
            <a:off x="7993382" y="2484120"/>
            <a:ext cx="1608133" cy="369332"/>
          </a:xfrm>
          <a:prstGeom prst="rect">
            <a:avLst/>
          </a:prstGeom>
          <a:noFill/>
        </p:spPr>
        <p:txBody>
          <a:bodyPr wrap="none" rtlCol="0">
            <a:spAutoFit/>
          </a:bodyPr>
          <a:lstStyle/>
          <a:p>
            <a:r>
              <a:rPr lang="en-US" dirty="0"/>
              <a:t>magnetic field</a:t>
            </a:r>
          </a:p>
        </p:txBody>
      </p:sp>
      <p:sp>
        <p:nvSpPr>
          <p:cNvPr id="48" name="Arrow: Up 47">
            <a:extLst>
              <a:ext uri="{FF2B5EF4-FFF2-40B4-BE49-F238E27FC236}">
                <a16:creationId xmlns:a16="http://schemas.microsoft.com/office/drawing/2014/main" id="{DE9133AB-F691-B8A6-30CC-1113BE24317D}"/>
              </a:ext>
            </a:extLst>
          </p:cNvPr>
          <p:cNvSpPr/>
          <p:nvPr/>
        </p:nvSpPr>
        <p:spPr>
          <a:xfrm>
            <a:off x="9563100" y="1432560"/>
            <a:ext cx="624840" cy="1341120"/>
          </a:xfrm>
          <a:prstGeom prst="upArrow">
            <a:avLst/>
          </a:prstGeom>
          <a:solidFill>
            <a:schemeClr val="accent5"/>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7A91CF85-8671-3DC8-8198-76E73BBA8DAB}"/>
              </a:ext>
            </a:extLst>
          </p:cNvPr>
          <p:cNvSpPr txBox="1"/>
          <p:nvPr/>
        </p:nvSpPr>
        <p:spPr>
          <a:xfrm rot="1670659">
            <a:off x="6255807" y="1665030"/>
            <a:ext cx="1930009" cy="307777"/>
          </a:xfrm>
          <a:prstGeom prst="rect">
            <a:avLst/>
          </a:prstGeom>
          <a:noFill/>
        </p:spPr>
        <p:txBody>
          <a:bodyPr wrap="square" rtlCol="0">
            <a:spAutoFit/>
          </a:bodyPr>
          <a:lstStyle/>
          <a:p>
            <a:r>
              <a:rPr lang="en-US" sz="1400" dirty="0">
                <a:solidFill>
                  <a:srgbClr val="FF0000"/>
                </a:solidFill>
              </a:rPr>
              <a:t>Pulses of far-IR light </a:t>
            </a:r>
          </a:p>
        </p:txBody>
      </p:sp>
      <p:sp>
        <p:nvSpPr>
          <p:cNvPr id="51" name="TextBox 50">
            <a:extLst>
              <a:ext uri="{FF2B5EF4-FFF2-40B4-BE49-F238E27FC236}">
                <a16:creationId xmlns:a16="http://schemas.microsoft.com/office/drawing/2014/main" id="{0EB71B9A-F0A4-6BCB-9F7F-EAD529E1B065}"/>
              </a:ext>
            </a:extLst>
          </p:cNvPr>
          <p:cNvSpPr txBox="1"/>
          <p:nvPr/>
        </p:nvSpPr>
        <p:spPr>
          <a:xfrm>
            <a:off x="6659684" y="4281531"/>
            <a:ext cx="4937570" cy="523220"/>
          </a:xfrm>
          <a:prstGeom prst="rect">
            <a:avLst/>
          </a:prstGeom>
          <a:noFill/>
        </p:spPr>
        <p:txBody>
          <a:bodyPr wrap="none" rtlCol="0">
            <a:spAutoFit/>
          </a:bodyPr>
          <a:lstStyle/>
          <a:p>
            <a:r>
              <a:rPr lang="en-US" sz="1400" b="1" dirty="0"/>
              <a:t>   Cyclotron Resonance:</a:t>
            </a:r>
            <a:endParaRPr lang="en-US" sz="700" b="1" dirty="0"/>
          </a:p>
          <a:p>
            <a:pPr algn="ctr"/>
            <a:r>
              <a:rPr lang="en-US" sz="1400" i="1" dirty="0"/>
              <a:t>                                    (electrical charge) X (magnetic field)</a:t>
            </a:r>
          </a:p>
        </p:txBody>
      </p:sp>
      <p:cxnSp>
        <p:nvCxnSpPr>
          <p:cNvPr id="53" name="Straight Connector 52">
            <a:extLst>
              <a:ext uri="{FF2B5EF4-FFF2-40B4-BE49-F238E27FC236}">
                <a16:creationId xmlns:a16="http://schemas.microsoft.com/office/drawing/2014/main" id="{FB5A629A-BBC6-00C8-A7A5-AAA2EF00E0CB}"/>
              </a:ext>
            </a:extLst>
          </p:cNvPr>
          <p:cNvCxnSpPr>
            <a:cxnSpLocks/>
          </p:cNvCxnSpPr>
          <p:nvPr/>
        </p:nvCxnSpPr>
        <p:spPr>
          <a:xfrm>
            <a:off x="8572386" y="4796050"/>
            <a:ext cx="29053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3E5CE4AC-1FED-6A23-3D71-F2910BEF126C}"/>
              </a:ext>
            </a:extLst>
          </p:cNvPr>
          <p:cNvSpPr txBox="1"/>
          <p:nvPr/>
        </p:nvSpPr>
        <p:spPr>
          <a:xfrm>
            <a:off x="9263840" y="4744634"/>
            <a:ext cx="1447832" cy="307777"/>
          </a:xfrm>
          <a:prstGeom prst="rect">
            <a:avLst/>
          </a:prstGeom>
          <a:noFill/>
        </p:spPr>
        <p:txBody>
          <a:bodyPr wrap="none" rtlCol="0">
            <a:spAutoFit/>
          </a:bodyPr>
          <a:lstStyle/>
          <a:p>
            <a:pPr algn="ctr"/>
            <a:r>
              <a:rPr lang="en-US" sz="1400" i="1" dirty="0"/>
              <a:t>(effective mass)</a:t>
            </a:r>
          </a:p>
        </p:txBody>
      </p:sp>
      <p:sp>
        <p:nvSpPr>
          <p:cNvPr id="56" name="TextBox 55">
            <a:extLst>
              <a:ext uri="{FF2B5EF4-FFF2-40B4-BE49-F238E27FC236}">
                <a16:creationId xmlns:a16="http://schemas.microsoft.com/office/drawing/2014/main" id="{DB4E50F4-F00B-216D-BC4F-631CCB19CD42}"/>
              </a:ext>
            </a:extLst>
          </p:cNvPr>
          <p:cNvSpPr txBox="1"/>
          <p:nvPr/>
        </p:nvSpPr>
        <p:spPr>
          <a:xfrm>
            <a:off x="6124179" y="5051001"/>
            <a:ext cx="5957756" cy="830997"/>
          </a:xfrm>
          <a:prstGeom prst="rect">
            <a:avLst/>
          </a:prstGeom>
          <a:noFill/>
        </p:spPr>
        <p:txBody>
          <a:bodyPr wrap="square" rtlCol="0">
            <a:spAutoFit/>
          </a:bodyPr>
          <a:lstStyle/>
          <a:p>
            <a:r>
              <a:rPr lang="en-US" sz="1200" dirty="0"/>
              <a:t>Figure: Charged particles in a material undergo cyclotron (orbital) motion in an applied magnetic field. The </a:t>
            </a:r>
            <a:r>
              <a:rPr lang="en-US" sz="1200" b="1" dirty="0"/>
              <a:t>frequency</a:t>
            </a:r>
            <a:r>
              <a:rPr lang="en-US" sz="1200" dirty="0"/>
              <a:t> of this motion can be measured via absorption of far-infrared (“terahertz”) light, thereby revealing the particles’ </a:t>
            </a:r>
            <a:r>
              <a:rPr lang="en-US" sz="1200" b="1" dirty="0"/>
              <a:t>effective mass</a:t>
            </a:r>
            <a:r>
              <a:rPr lang="en-US" sz="1200" dirty="0"/>
              <a:t> – an important material parameter on which electron motion and energy levels depend. </a:t>
            </a:r>
          </a:p>
        </p:txBody>
      </p:sp>
      <p:sp>
        <p:nvSpPr>
          <p:cNvPr id="6" name="Text Box 62">
            <a:extLst>
              <a:ext uri="{FF2B5EF4-FFF2-40B4-BE49-F238E27FC236}">
                <a16:creationId xmlns:a16="http://schemas.microsoft.com/office/drawing/2014/main" id="{6DE50D74-448F-6B56-FECF-9B424963CC8A}"/>
              </a:ext>
            </a:extLst>
          </p:cNvPr>
          <p:cNvSpPr txBox="1">
            <a:spLocks noChangeArrowheads="1"/>
          </p:cNvSpPr>
          <p:nvPr/>
        </p:nvSpPr>
        <p:spPr bwMode="auto">
          <a:xfrm>
            <a:off x="978090" y="42336"/>
            <a:ext cx="10199425" cy="1192634"/>
          </a:xfrm>
          <a:prstGeom prst="rect">
            <a:avLst/>
          </a:prstGeom>
          <a:noFill/>
          <a:ln w="9525">
            <a:noFill/>
            <a:miter lim="800000"/>
            <a:headEnd/>
            <a:tailEnd/>
          </a:ln>
        </p:spPr>
        <p:txBody>
          <a:bodyPr wrap="square">
            <a:spAutoFit/>
          </a:bodyPr>
          <a:lstStyle/>
          <a:p>
            <a:pPr algn="ctr">
              <a:spcBef>
                <a:spcPts val="0"/>
              </a:spcBef>
            </a:pPr>
            <a:r>
              <a:rPr lang="en-US" sz="1600" b="1" dirty="0"/>
              <a:t>Direct measurement of cyclotron resonance in a high-temperature superconductor: </a:t>
            </a:r>
          </a:p>
          <a:p>
            <a:pPr algn="ctr">
              <a:spcBef>
                <a:spcPts val="0"/>
              </a:spcBef>
            </a:pPr>
            <a:r>
              <a:rPr lang="en-US" sz="1600" b="1" dirty="0"/>
              <a:t>Ultrafast THz spectroscopy in pulsed magnetic fields </a:t>
            </a:r>
          </a:p>
          <a:p>
            <a:pPr algn="ctr">
              <a:spcBef>
                <a:spcPts val="0"/>
              </a:spcBef>
            </a:pPr>
            <a:endParaRPr lang="en-US" sz="600" dirty="0"/>
          </a:p>
          <a:p>
            <a:pPr algn="ctr">
              <a:spcBef>
                <a:spcPts val="0"/>
              </a:spcBef>
            </a:pPr>
            <a:r>
              <a:rPr lang="en-US" sz="1200" dirty="0"/>
              <a:t>Kirk Post</a:t>
            </a:r>
            <a:r>
              <a:rPr lang="en-US" sz="1200" baseline="30000" dirty="0"/>
              <a:t>1</a:t>
            </a:r>
            <a:r>
              <a:rPr lang="en-US" sz="1200" dirty="0"/>
              <a:t>, </a:t>
            </a:r>
            <a:r>
              <a:rPr lang="en-US" sz="1200" dirty="0" err="1"/>
              <a:t>Anaëlle</a:t>
            </a:r>
            <a:r>
              <a:rPr lang="en-US" sz="1200" dirty="0"/>
              <a:t> Legros</a:t>
            </a:r>
            <a:r>
              <a:rPr lang="en-US" sz="1200" baseline="30000" dirty="0"/>
              <a:t>2</a:t>
            </a:r>
            <a:r>
              <a:rPr lang="en-US" sz="1200" dirty="0"/>
              <a:t>, Prashant Chauhan</a:t>
            </a:r>
            <a:r>
              <a:rPr lang="en-US" sz="1200" baseline="30000" dirty="0"/>
              <a:t>2</a:t>
            </a:r>
            <a:r>
              <a:rPr lang="en-US" sz="1200" dirty="0"/>
              <a:t>, Dwight Rickel</a:t>
            </a:r>
            <a:r>
              <a:rPr lang="en-US" sz="1200" baseline="30000" dirty="0"/>
              <a:t>1</a:t>
            </a:r>
            <a:r>
              <a:rPr lang="en-US" sz="1200" dirty="0"/>
              <a:t>, Xi He</a:t>
            </a:r>
            <a:r>
              <a:rPr lang="en-US" sz="1200" baseline="30000" dirty="0"/>
              <a:t>3</a:t>
            </a:r>
            <a:r>
              <a:rPr lang="en-US" sz="1200" dirty="0"/>
              <a:t>, </a:t>
            </a:r>
            <a:r>
              <a:rPr lang="en-US" sz="1200" dirty="0" err="1"/>
              <a:t>Xiaotao</a:t>
            </a:r>
            <a:r>
              <a:rPr lang="en-US" sz="1200" dirty="0"/>
              <a:t> Xu</a:t>
            </a:r>
            <a:r>
              <a:rPr lang="en-US" sz="1200" baseline="30000" dirty="0"/>
              <a:t>3</a:t>
            </a:r>
            <a:r>
              <a:rPr lang="en-US" sz="1200" dirty="0"/>
              <a:t>, X. Shi</a:t>
            </a:r>
            <a:r>
              <a:rPr lang="en-US" sz="1200" baseline="30000" dirty="0"/>
              <a:t>4</a:t>
            </a:r>
            <a:r>
              <a:rPr lang="en-US" sz="1200" dirty="0"/>
              <a:t>, Ivan Božović</a:t>
            </a:r>
            <a:r>
              <a:rPr lang="en-US" sz="1200" baseline="30000" dirty="0"/>
              <a:t>3</a:t>
            </a:r>
            <a:r>
              <a:rPr lang="en-US" sz="1200" dirty="0"/>
              <a:t>, Scott A. Crooker</a:t>
            </a:r>
            <a:r>
              <a:rPr lang="en-US" sz="1200" baseline="30000" dirty="0"/>
              <a:t>1</a:t>
            </a:r>
            <a:r>
              <a:rPr lang="en-US" sz="1200" dirty="0"/>
              <a:t>, N. Peter Armitage</a:t>
            </a:r>
            <a:r>
              <a:rPr lang="en-US" sz="1200" baseline="30000" dirty="0"/>
              <a:t>2</a:t>
            </a:r>
          </a:p>
          <a:p>
            <a:pPr algn="ctr">
              <a:spcBef>
                <a:spcPts val="0"/>
              </a:spcBef>
            </a:pPr>
            <a:r>
              <a:rPr lang="en-US" sz="1100" b="1" dirty="0">
                <a:solidFill>
                  <a:srgbClr val="0033CC"/>
                </a:solidFill>
              </a:rPr>
              <a:t>1. MagLab Pulsed Field Facility, Los Alamos National Lab; 2. Johns Hopkins University; 3. Brookhaven National Lab; 4. Univ of Texas at Dallas</a:t>
            </a:r>
          </a:p>
          <a:p>
            <a:pPr algn="ctr">
              <a:spcBef>
                <a:spcPts val="0"/>
              </a:spcBef>
            </a:pPr>
            <a:r>
              <a:rPr lang="en-US" sz="600" b="1" dirty="0">
                <a:solidFill>
                  <a:srgbClr val="0033CC"/>
                </a:solidFill>
              </a:rPr>
              <a:t> </a:t>
            </a:r>
            <a:r>
              <a:rPr lang="en-US" sz="1050" b="1" dirty="0"/>
              <a:t>Funding Grants:</a:t>
            </a:r>
            <a:r>
              <a:rPr lang="en-US" sz="1050" dirty="0"/>
              <a:t>  </a:t>
            </a:r>
            <a:r>
              <a:rPr lang="en-US" sz="1050" dirty="0">
                <a:latin typeface="+mn-lt"/>
              </a:rPr>
              <a:t>G.S. Boebinger (NSF DMR-2128556</a:t>
            </a:r>
            <a:r>
              <a:rPr lang="en-US" sz="1050" dirty="0"/>
              <a:t>); S.A. Crooker (DOE “Science of 100T”); I. </a:t>
            </a:r>
            <a:r>
              <a:rPr lang="en-US" sz="1050" dirty="0" err="1"/>
              <a:t>Božović</a:t>
            </a:r>
            <a:r>
              <a:rPr lang="en-US" sz="1050" dirty="0"/>
              <a:t> (DOE BES); N.P. Armitage (NSF DMR-1905519)</a:t>
            </a:r>
            <a:endParaRPr lang="en-US" sz="1050" b="1" dirty="0">
              <a:solidFill>
                <a:srgbClr val="0033CC"/>
              </a:solidFill>
            </a:endParaRPr>
          </a:p>
        </p:txBody>
      </p:sp>
      <p:sp>
        <p:nvSpPr>
          <p:cNvPr id="39" name="Text Box 28">
            <a:extLst>
              <a:ext uri="{FF2B5EF4-FFF2-40B4-BE49-F238E27FC236}">
                <a16:creationId xmlns:a16="http://schemas.microsoft.com/office/drawing/2014/main" id="{A27084FF-3345-43CA-B557-95BEB22E3AA4}"/>
              </a:ext>
            </a:extLst>
          </p:cNvPr>
          <p:cNvSpPr txBox="1">
            <a:spLocks noChangeArrowheads="1"/>
          </p:cNvSpPr>
          <p:nvPr/>
        </p:nvSpPr>
        <p:spPr bwMode="auto">
          <a:xfrm>
            <a:off x="70021" y="5854587"/>
            <a:ext cx="12004345" cy="1015663"/>
          </a:xfrm>
          <a:prstGeom prst="rect">
            <a:avLst/>
          </a:prstGeom>
          <a:noFill/>
          <a:ln w="9525">
            <a:noFill/>
            <a:miter lim="800000"/>
            <a:headEnd/>
            <a:tailEnd/>
          </a:ln>
        </p:spPr>
        <p:txBody>
          <a:bodyPr wrap="square">
            <a:spAutoFit/>
          </a:bodyPr>
          <a:lstStyle/>
          <a:p>
            <a:r>
              <a:rPr lang="en-US" sz="1200" b="1" dirty="0">
                <a:solidFill>
                  <a:srgbClr val="333399"/>
                </a:solidFill>
                <a:latin typeface="+mn-lt"/>
              </a:rPr>
              <a:t>Facilities and instrumentation used:</a:t>
            </a:r>
            <a:r>
              <a:rPr lang="en-US" sz="1200" dirty="0">
                <a:solidFill>
                  <a:srgbClr val="333399"/>
                </a:solidFill>
                <a:latin typeface="+mn-lt"/>
              </a:rPr>
              <a:t>  Pulsed 31T free-space optics magnet and time-domain THz spectrometer at the MagLab’s Pulsed Field Facility.  </a:t>
            </a:r>
          </a:p>
          <a:p>
            <a:r>
              <a:rPr lang="en-US" sz="1200" b="1" dirty="0">
                <a:solidFill>
                  <a:srgbClr val="333399"/>
                </a:solidFill>
                <a:latin typeface="+mn-lt"/>
              </a:rPr>
              <a:t>Citation</a:t>
            </a:r>
            <a:r>
              <a:rPr lang="en-US" sz="1200" dirty="0">
                <a:solidFill>
                  <a:srgbClr val="333399"/>
                </a:solidFill>
                <a:latin typeface="+mn-lt"/>
              </a:rPr>
              <a:t>:</a:t>
            </a:r>
            <a:r>
              <a:rPr lang="en-US" sz="1200" b="1" dirty="0">
                <a:solidFill>
                  <a:srgbClr val="333399"/>
                </a:solidFill>
                <a:latin typeface="+mn-lt"/>
              </a:rPr>
              <a:t> [1] </a:t>
            </a:r>
            <a:r>
              <a:rPr lang="en-US" sz="1200" i="0" dirty="0" err="1">
                <a:solidFill>
                  <a:srgbClr val="333399"/>
                </a:solidFill>
                <a:effectLst/>
                <a:latin typeface="+mn-lt"/>
              </a:rPr>
              <a:t>Legros</a:t>
            </a:r>
            <a:r>
              <a:rPr lang="en-US" sz="1200" i="0" dirty="0">
                <a:solidFill>
                  <a:srgbClr val="333399"/>
                </a:solidFill>
                <a:effectLst/>
                <a:latin typeface="+mn-lt"/>
              </a:rPr>
              <a:t>, A.; Post, K.W.; Chauhan, P.; </a:t>
            </a:r>
            <a:r>
              <a:rPr lang="en-US" sz="1200" i="0" dirty="0" err="1">
                <a:solidFill>
                  <a:srgbClr val="333399"/>
                </a:solidFill>
                <a:effectLst/>
                <a:latin typeface="+mn-lt"/>
              </a:rPr>
              <a:t>Rickel</a:t>
            </a:r>
            <a:r>
              <a:rPr lang="en-US" sz="1200" i="0" dirty="0">
                <a:solidFill>
                  <a:srgbClr val="333399"/>
                </a:solidFill>
                <a:effectLst/>
                <a:latin typeface="+mn-lt"/>
              </a:rPr>
              <a:t>, D.G.; He, X.; Xu, X.; Shi, X.; </a:t>
            </a:r>
            <a:r>
              <a:rPr lang="en-US" sz="1200" i="0" dirty="0" err="1">
                <a:solidFill>
                  <a:srgbClr val="333399"/>
                </a:solidFill>
                <a:effectLst/>
                <a:latin typeface="+mn-lt"/>
              </a:rPr>
              <a:t>Bozovic</a:t>
            </a:r>
            <a:r>
              <a:rPr lang="en-US" sz="1200" i="0" dirty="0">
                <a:solidFill>
                  <a:srgbClr val="333399"/>
                </a:solidFill>
                <a:effectLst/>
                <a:latin typeface="+mn-lt"/>
              </a:rPr>
              <a:t>, I.; Crooker, S.; Armitage, N.P., </a:t>
            </a:r>
            <a:r>
              <a:rPr lang="en-US" sz="1200" i="1" dirty="0">
                <a:solidFill>
                  <a:srgbClr val="333399"/>
                </a:solidFill>
                <a:effectLst/>
                <a:latin typeface="+mn-lt"/>
              </a:rPr>
              <a:t>Evolution of the cyclotron mass with doping</a:t>
            </a:r>
          </a:p>
          <a:p>
            <a:r>
              <a:rPr lang="en-US" sz="1200" i="1" dirty="0">
                <a:solidFill>
                  <a:srgbClr val="333399"/>
                </a:solidFill>
                <a:latin typeface="+mn-lt"/>
              </a:rPr>
              <a:t>        i</a:t>
            </a:r>
            <a:r>
              <a:rPr lang="en-US" sz="1200" i="1" dirty="0">
                <a:solidFill>
                  <a:srgbClr val="333399"/>
                </a:solidFill>
                <a:effectLst/>
                <a:latin typeface="+mn-lt"/>
              </a:rPr>
              <a:t>n </a:t>
            </a:r>
            <a:r>
              <a:rPr lang="en-US" sz="1200" i="0" dirty="0">
                <a:solidFill>
                  <a:srgbClr val="333399"/>
                </a:solidFill>
                <a:effectLst/>
                <a:latin typeface="+mn-lt"/>
              </a:rPr>
              <a:t>La2−xSrxCuO4, </a:t>
            </a:r>
            <a:r>
              <a:rPr lang="en-US" sz="1200" b="1" i="0" dirty="0">
                <a:solidFill>
                  <a:srgbClr val="333399"/>
                </a:solidFill>
                <a:effectLst/>
                <a:latin typeface="+mn-lt"/>
              </a:rPr>
              <a:t>Physical Review B106</a:t>
            </a:r>
            <a:r>
              <a:rPr lang="en-US" sz="1200" i="0" dirty="0">
                <a:solidFill>
                  <a:srgbClr val="333399"/>
                </a:solidFill>
                <a:effectLst/>
                <a:latin typeface="+mn-lt"/>
              </a:rPr>
              <a:t>, 195110 (2022) </a:t>
            </a:r>
            <a:r>
              <a:rPr lang="en-US" sz="1200" b="1" i="0" dirty="0">
                <a:solidFill>
                  <a:srgbClr val="333399"/>
                </a:solidFill>
                <a:effectLst/>
                <a:latin typeface="+mn-lt"/>
                <a:hlinkClick r:id="rId6">
                  <a:extLst>
                    <a:ext uri="{A12FA001-AC4F-418D-AE19-62706E023703}">
                      <ahyp:hlinkClr xmlns:ahyp="http://schemas.microsoft.com/office/drawing/2018/hyperlinkcolor" val="tx"/>
                    </a:ext>
                  </a:extLst>
                </a:hlinkClick>
              </a:rPr>
              <a:t>doi.org/10.1103/PhysRevB.106.195110</a:t>
            </a:r>
            <a:r>
              <a:rPr lang="en-US" sz="1200" b="1" dirty="0">
                <a:solidFill>
                  <a:srgbClr val="333399"/>
                </a:solidFill>
                <a:latin typeface="+mn-lt"/>
              </a:rPr>
              <a:t>    </a:t>
            </a:r>
          </a:p>
          <a:p>
            <a:r>
              <a:rPr lang="en-US" sz="1200" b="1" dirty="0">
                <a:solidFill>
                  <a:srgbClr val="333399"/>
                </a:solidFill>
                <a:latin typeface="+mn-lt"/>
              </a:rPr>
              <a:t>[2] </a:t>
            </a:r>
            <a:r>
              <a:rPr lang="en-US" sz="1200" i="0" dirty="0">
                <a:solidFill>
                  <a:srgbClr val="333399"/>
                </a:solidFill>
                <a:effectLst/>
                <a:latin typeface="+mn-lt"/>
              </a:rPr>
              <a:t>Post, K.W.; </a:t>
            </a:r>
            <a:r>
              <a:rPr lang="en-US" sz="1200" i="0" dirty="0" err="1">
                <a:solidFill>
                  <a:srgbClr val="333399"/>
                </a:solidFill>
                <a:effectLst/>
                <a:latin typeface="+mn-lt"/>
              </a:rPr>
              <a:t>Legros</a:t>
            </a:r>
            <a:r>
              <a:rPr lang="en-US" sz="1200" i="0" dirty="0">
                <a:solidFill>
                  <a:srgbClr val="333399"/>
                </a:solidFill>
                <a:effectLst/>
                <a:latin typeface="+mn-lt"/>
              </a:rPr>
              <a:t>, A.; </a:t>
            </a:r>
            <a:r>
              <a:rPr lang="en-US" sz="1200" i="0" dirty="0" err="1">
                <a:solidFill>
                  <a:srgbClr val="333399"/>
                </a:solidFill>
                <a:effectLst/>
                <a:latin typeface="+mn-lt"/>
              </a:rPr>
              <a:t>Rickel</a:t>
            </a:r>
            <a:r>
              <a:rPr lang="en-US" sz="1200" i="0" dirty="0">
                <a:solidFill>
                  <a:srgbClr val="333399"/>
                </a:solidFill>
                <a:effectLst/>
                <a:latin typeface="+mn-lt"/>
              </a:rPr>
              <a:t>, D.G.; Singleton, J.; McDonald, R.; He, X.; </a:t>
            </a:r>
            <a:r>
              <a:rPr lang="en-US" sz="1200" i="0" dirty="0" err="1">
                <a:solidFill>
                  <a:srgbClr val="333399"/>
                </a:solidFill>
                <a:effectLst/>
                <a:latin typeface="+mn-lt"/>
              </a:rPr>
              <a:t>Bozovic</a:t>
            </a:r>
            <a:r>
              <a:rPr lang="en-US" sz="1200" i="0" dirty="0">
                <a:solidFill>
                  <a:srgbClr val="333399"/>
                </a:solidFill>
                <a:effectLst/>
                <a:latin typeface="+mn-lt"/>
              </a:rPr>
              <a:t>, I.; Xu, X.; Shi, X.; Armitage, N. P.; Crooker, S., </a:t>
            </a:r>
            <a:r>
              <a:rPr lang="en-US" sz="1200" i="1" dirty="0">
                <a:solidFill>
                  <a:srgbClr val="333399"/>
                </a:solidFill>
                <a:effectLst/>
                <a:latin typeface="+mn-lt"/>
              </a:rPr>
              <a:t>Observation of cyclotron resonance and</a:t>
            </a:r>
          </a:p>
          <a:p>
            <a:r>
              <a:rPr lang="en-US" sz="1200" i="1" dirty="0">
                <a:solidFill>
                  <a:srgbClr val="333399"/>
                </a:solidFill>
                <a:latin typeface="+mn-lt"/>
              </a:rPr>
              <a:t>        </a:t>
            </a:r>
            <a:r>
              <a:rPr lang="en-US" sz="1200" i="1" dirty="0">
                <a:solidFill>
                  <a:srgbClr val="333399"/>
                </a:solidFill>
                <a:effectLst/>
                <a:latin typeface="+mn-lt"/>
              </a:rPr>
              <a:t>measurement of the hole mass in optimally doped La2−xSrxCuO4,</a:t>
            </a:r>
            <a:r>
              <a:rPr lang="en-US" sz="1200" i="0" dirty="0">
                <a:solidFill>
                  <a:srgbClr val="333399"/>
                </a:solidFill>
                <a:effectLst/>
                <a:latin typeface="+mn-lt"/>
              </a:rPr>
              <a:t> </a:t>
            </a:r>
            <a:r>
              <a:rPr lang="en-US" sz="1200" b="1" i="0" dirty="0">
                <a:solidFill>
                  <a:srgbClr val="333399"/>
                </a:solidFill>
                <a:effectLst/>
                <a:latin typeface="+mn-lt"/>
              </a:rPr>
              <a:t>Physical Review B103</a:t>
            </a:r>
            <a:r>
              <a:rPr lang="en-US" sz="1200" i="0" dirty="0">
                <a:solidFill>
                  <a:srgbClr val="333399"/>
                </a:solidFill>
                <a:effectLst/>
                <a:latin typeface="+mn-lt"/>
              </a:rPr>
              <a:t>, 134515 (2021) </a:t>
            </a:r>
            <a:r>
              <a:rPr lang="en-US" sz="1200" b="1" i="0" dirty="0">
                <a:solidFill>
                  <a:srgbClr val="333399"/>
                </a:solidFill>
                <a:effectLst/>
                <a:latin typeface="+mn-lt"/>
                <a:hlinkClick r:id="rId7">
                  <a:extLst>
                    <a:ext uri="{A12FA001-AC4F-418D-AE19-62706E023703}">
                      <ahyp:hlinkClr xmlns:ahyp="http://schemas.microsoft.com/office/drawing/2018/hyperlinkcolor" val="tx"/>
                    </a:ext>
                  </a:extLst>
                </a:hlinkClick>
              </a:rPr>
              <a:t>doi.org/10.1103/PhysRevB.103.134515</a:t>
            </a:r>
            <a:endParaRPr lang="en-US" sz="1200" b="1" i="1" dirty="0">
              <a:solidFill>
                <a:srgbClr val="333399"/>
              </a:solidFill>
              <a:latin typeface="+mn-lt"/>
            </a:endParaRPr>
          </a:p>
        </p:txBody>
      </p:sp>
      <p:sp>
        <p:nvSpPr>
          <p:cNvPr id="4" name="TextBox 3">
            <a:extLst>
              <a:ext uri="{FF2B5EF4-FFF2-40B4-BE49-F238E27FC236}">
                <a16:creationId xmlns:a16="http://schemas.microsoft.com/office/drawing/2014/main" id="{58EFC40D-60BC-1AE0-AE02-5B69D488C7B3}"/>
              </a:ext>
            </a:extLst>
          </p:cNvPr>
          <p:cNvSpPr txBox="1"/>
          <p:nvPr/>
        </p:nvSpPr>
        <p:spPr>
          <a:xfrm>
            <a:off x="6614740" y="4654911"/>
            <a:ext cx="1930337" cy="307777"/>
          </a:xfrm>
          <a:prstGeom prst="rect">
            <a:avLst/>
          </a:prstGeom>
          <a:noFill/>
        </p:spPr>
        <p:txBody>
          <a:bodyPr wrap="none" rtlCol="0">
            <a:spAutoFit/>
          </a:bodyPr>
          <a:lstStyle/>
          <a:p>
            <a:pPr algn="ctr"/>
            <a:r>
              <a:rPr lang="en-US" sz="1400" i="1" dirty="0"/>
              <a:t>Cyclotron frequency =</a:t>
            </a: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91EE2C-DB7B-4F24-BFED-FBF89CAC75B3}"/>
</file>

<file path=customXml/itemProps2.xml><?xml version="1.0" encoding="utf-8"?>
<ds:datastoreItem xmlns:ds="http://schemas.openxmlformats.org/officeDocument/2006/customXml" ds:itemID="{D7A05A35-F9A9-4C53-8550-023DD94AAD50}"/>
</file>

<file path=customXml/itemProps3.xml><?xml version="1.0" encoding="utf-8"?>
<ds:datastoreItem xmlns:ds="http://schemas.openxmlformats.org/officeDocument/2006/customXml" ds:itemID="{9023F365-5EE6-4C2C-BC9E-E6EC170DC13C}"/>
</file>

<file path=docProps/app.xml><?xml version="1.0" encoding="utf-8"?>
<Properties xmlns="http://schemas.openxmlformats.org/officeDocument/2006/extended-properties" xmlns:vt="http://schemas.openxmlformats.org/officeDocument/2006/docPropsVTypes">
  <TotalTime>7427</TotalTime>
  <Words>1582</Words>
  <Application>Microsoft Office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159</cp:revision>
  <cp:lastPrinted>2023-01-06T23:15:50Z</cp:lastPrinted>
  <dcterms:created xsi:type="dcterms:W3CDTF">2004-08-07T03:10:56Z</dcterms:created>
  <dcterms:modified xsi:type="dcterms:W3CDTF">2023-02-07T01:49:09Z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