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99"/>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12" autoAdjust="0"/>
    <p:restoredTop sz="93792" autoAdjust="0"/>
  </p:normalViewPr>
  <p:slideViewPr>
    <p:cSldViewPr snapToGrid="0">
      <p:cViewPr varScale="1">
        <p:scale>
          <a:sx n="108" d="100"/>
          <a:sy n="108" d="100"/>
        </p:scale>
        <p:origin x="114" y="3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rcid.org/0000-0002-1094-2013" TargetMode="External"/><Relationship Id="rId3" Type="http://schemas.openxmlformats.org/officeDocument/2006/relationships/image" Target="../media/image1.jpeg"/><Relationship Id="rId7" Type="http://schemas.openxmlformats.org/officeDocument/2006/relationships/hyperlink" Target="https://orcid.org/0000-0001-6152-8851" TargetMode="External"/><Relationship Id="rId12"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orcid.org/0000-0003-0594-5858" TargetMode="External"/><Relationship Id="rId11" Type="http://schemas.openxmlformats.org/officeDocument/2006/relationships/image" Target="../media/image3.png"/><Relationship Id="rId5" Type="http://schemas.openxmlformats.org/officeDocument/2006/relationships/hyperlink" Target="https://doi.org/10.1088/1361-6668/ac68a8" TargetMode="External"/><Relationship Id="rId10" Type="http://schemas.openxmlformats.org/officeDocument/2006/relationships/hyperlink" Target="https://orcid.org/0000-0001-7098-7208" TargetMode="External"/><Relationship Id="rId4" Type="http://schemas.openxmlformats.org/officeDocument/2006/relationships/image" Target="../media/image2.jpeg"/><Relationship Id="rId9" Type="http://schemas.openxmlformats.org/officeDocument/2006/relationships/hyperlink" Target="https://orcid.org/0000-0001-8263-8662"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orcid.org/0000-0001-8263-8662" TargetMode="External"/><Relationship Id="rId3" Type="http://schemas.openxmlformats.org/officeDocument/2006/relationships/image" Target="../media/image1.jpeg"/><Relationship Id="rId7" Type="http://schemas.openxmlformats.org/officeDocument/2006/relationships/hyperlink" Target="https://orcid.org/0000-0002-1094-201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orcid.org/0000-0001-6152-8851" TargetMode="External"/><Relationship Id="rId11" Type="http://schemas.openxmlformats.org/officeDocument/2006/relationships/hyperlink" Target="https://doi.org/10.1088/1361-6668/ac68a8" TargetMode="External"/><Relationship Id="rId5" Type="http://schemas.openxmlformats.org/officeDocument/2006/relationships/hyperlink" Target="https://orcid.org/0000-0003-0594-5858" TargetMode="External"/><Relationship Id="rId10" Type="http://schemas.openxmlformats.org/officeDocument/2006/relationships/image" Target="../media/image5.png"/><Relationship Id="rId4" Type="http://schemas.openxmlformats.org/officeDocument/2006/relationships/image" Target="../media/image2.jpeg"/><Relationship Id="rId9" Type="http://schemas.openxmlformats.org/officeDocument/2006/relationships/hyperlink" Target="https://orcid.org/0000-0001-7098-720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48083" y="1388092"/>
            <a:ext cx="5510047" cy="4893647"/>
          </a:xfrm>
          <a:prstGeom prst="rect">
            <a:avLst/>
          </a:prstGeom>
          <a:noFill/>
          <a:ln w="9525">
            <a:noFill/>
            <a:miter lim="800000"/>
            <a:headEnd/>
            <a:tailEnd/>
          </a:ln>
        </p:spPr>
        <p:txBody>
          <a:bodyPr wrap="square">
            <a:spAutoFit/>
          </a:bodyPr>
          <a:lstStyle/>
          <a:p>
            <a:pPr algn="just"/>
            <a:r>
              <a:rPr lang="en-US" sz="1200" dirty="0"/>
              <a:t>Bi</a:t>
            </a:r>
            <a:r>
              <a:rPr lang="en-US" sz="1200" baseline="-25000" dirty="0"/>
              <a:t>2</a:t>
            </a:r>
            <a:r>
              <a:rPr lang="en-US" sz="1200" dirty="0"/>
              <a:t>Sr</a:t>
            </a:r>
            <a:r>
              <a:rPr lang="en-US" sz="1200" baseline="-25000" dirty="0"/>
              <a:t>2</a:t>
            </a:r>
            <a:r>
              <a:rPr lang="en-US" sz="1200" dirty="0"/>
              <a:t>Ca</a:t>
            </a:r>
            <a:r>
              <a:rPr lang="en-US" sz="1200" baseline="-25000" dirty="0"/>
              <a:t>1</a:t>
            </a:r>
            <a:r>
              <a:rPr lang="en-US" sz="1200" dirty="0"/>
              <a:t>Cu</a:t>
            </a:r>
            <a:r>
              <a:rPr lang="en-US" sz="1200" baseline="-25000" dirty="0"/>
              <a:t>2</a:t>
            </a:r>
            <a:r>
              <a:rPr lang="en-US" sz="1200" dirty="0"/>
              <a:t>O</a:t>
            </a:r>
            <a:r>
              <a:rPr lang="en-US" sz="1200" baseline="-25000" dirty="0"/>
              <a:t>x</a:t>
            </a:r>
            <a:r>
              <a:rPr lang="en-US" sz="1200" dirty="0"/>
              <a:t> (Bi-2212) is one of only two superconducting materials that can be used to build electromagnets capable of generating magnetic fields that exceed 25T, the long-standing practical limit of superconducting magnets based on Nb</a:t>
            </a:r>
            <a:r>
              <a:rPr lang="en-US" sz="1200" baseline="-25000" dirty="0"/>
              <a:t>3</a:t>
            </a:r>
            <a:r>
              <a:rPr lang="en-US" sz="1200" dirty="0"/>
              <a:t>Sn. However, the same manufacturing process that </a:t>
            </a:r>
            <a:r>
              <a:rPr lang="en-US" sz="1200" dirty="0">
                <a:solidFill>
                  <a:schemeClr val="tx2"/>
                </a:solidFill>
              </a:rPr>
              <a:t>promotes the high-current-carrying capacity </a:t>
            </a:r>
            <a:r>
              <a:rPr lang="en-US" sz="1200" dirty="0"/>
              <a:t>necessary for generating high magnetic fields also forms unwanted interconnections between separate superconducting filaments in Bi-2212 round wires. These intermittent interconnections couple the ideally discrete filaments, which increases unwanted </a:t>
            </a:r>
            <a:r>
              <a:rPr lang="en-US" sz="1200" dirty="0">
                <a:solidFill>
                  <a:schemeClr val="tx2"/>
                </a:solidFill>
              </a:rPr>
              <a:t>magnetization and heat generation when the superconducting magnet is charged or discharged.</a:t>
            </a:r>
          </a:p>
          <a:p>
            <a:pPr algn="just"/>
            <a:endParaRPr lang="en-US" sz="1200" dirty="0"/>
          </a:p>
          <a:p>
            <a:pPr algn="just"/>
            <a:r>
              <a:rPr lang="en-US" sz="1200" dirty="0"/>
              <a:t>Researchers accessed the diverse array of electromagnetic characterization techniques at the MagLab’s Applied Superconductivity Center to characterize the electrical performance and magnetic loss properties </a:t>
            </a:r>
            <a:r>
              <a:rPr lang="en-US" sz="1200" dirty="0">
                <a:solidFill>
                  <a:schemeClr val="tx2"/>
                </a:solidFill>
              </a:rPr>
              <a:t>of</a:t>
            </a:r>
            <a:r>
              <a:rPr lang="en-US" sz="1200" dirty="0">
                <a:solidFill>
                  <a:srgbClr val="FF0000"/>
                </a:solidFill>
              </a:rPr>
              <a:t> </a:t>
            </a:r>
            <a:r>
              <a:rPr lang="en-US" sz="1200" dirty="0"/>
              <a:t>state-of-the-art, high-performance Bi-2212 round wires. The wires </a:t>
            </a:r>
            <a:r>
              <a:rPr lang="en-US" sz="1200" dirty="0">
                <a:solidFill>
                  <a:schemeClr val="tx2"/>
                </a:solidFill>
              </a:rPr>
              <a:t>were</a:t>
            </a:r>
            <a:r>
              <a:rPr lang="en-US" sz="1200" dirty="0"/>
              <a:t> twisted to minimize magnetization losses. </a:t>
            </a:r>
            <a:r>
              <a:rPr lang="en-US" sz="1200" dirty="0">
                <a:solidFill>
                  <a:schemeClr val="tx2"/>
                </a:solidFill>
              </a:rPr>
              <a:t>It was found that all wires had losses (normalized to wire volume) that are near to - or even below - the maximum loss limit specified by the ITER project, the biggest nuclear energy project in the world. Certain configurations of Bi-2212 round wires with widely separated filaments had even lower losses, so low as to approach specifications required for motors, generators, and other electrical infrastructure applications.</a:t>
            </a:r>
          </a:p>
          <a:p>
            <a:pPr algn="just"/>
            <a:endParaRPr lang="en-US" sz="1200" dirty="0"/>
          </a:p>
          <a:p>
            <a:pPr algn="just"/>
            <a:r>
              <a:rPr lang="en-US" sz="1200" dirty="0">
                <a:solidFill>
                  <a:schemeClr val="tx2"/>
                </a:solidFill>
              </a:rPr>
              <a:t>The results highlight the versatility of round wire Bi-2212 for high-field, low-loss applications. The publication of this work in the journal </a:t>
            </a:r>
            <a:r>
              <a:rPr lang="en-US" sz="1200" i="1" dirty="0">
                <a:solidFill>
                  <a:schemeClr val="tx2"/>
                </a:solidFill>
              </a:rPr>
              <a:t>Superconductor Science and Technology</a:t>
            </a:r>
            <a:r>
              <a:rPr lang="en-US" sz="1200" dirty="0">
                <a:solidFill>
                  <a:schemeClr val="tx2"/>
                </a:solidFill>
              </a:rPr>
              <a:t> claimed the 2022 Jan </a:t>
            </a:r>
            <a:r>
              <a:rPr lang="en-US" sz="1200" dirty="0" err="1">
                <a:solidFill>
                  <a:schemeClr val="tx2"/>
                </a:solidFill>
              </a:rPr>
              <a:t>Evetts</a:t>
            </a:r>
            <a:r>
              <a:rPr lang="en-US" sz="1200" dirty="0">
                <a:solidFill>
                  <a:schemeClr val="tx2"/>
                </a:solidFill>
              </a:rPr>
              <a:t> Award sponsored by the Institute of Physics.</a:t>
            </a:r>
          </a:p>
          <a:p>
            <a:pPr algn="just"/>
            <a:endParaRPr lang="en-US" sz="1200" dirty="0"/>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547235" y="1329113"/>
            <a:ext cx="6556781" cy="4790134"/>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TextBox 16">
            <a:extLst>
              <a:ext uri="{FF2B5EF4-FFF2-40B4-BE49-F238E27FC236}">
                <a16:creationId xmlns:a16="http://schemas.microsoft.com/office/drawing/2014/main" id="{AC06C790-A99B-4DF3-A1D5-9322A50173DE}"/>
              </a:ext>
            </a:extLst>
          </p:cNvPr>
          <p:cNvSpPr txBox="1"/>
          <p:nvPr/>
        </p:nvSpPr>
        <p:spPr>
          <a:xfrm>
            <a:off x="5590536" y="3637513"/>
            <a:ext cx="2847068" cy="2462213"/>
          </a:xfrm>
          <a:prstGeom prst="rect">
            <a:avLst/>
          </a:prstGeom>
          <a:noFill/>
        </p:spPr>
        <p:txBody>
          <a:bodyPr wrap="square">
            <a:spAutoFit/>
          </a:bodyPr>
          <a:lstStyle/>
          <a:p>
            <a:pPr algn="just">
              <a:defRPr/>
            </a:pPr>
            <a:r>
              <a:rPr lang="en-US" sz="1100" b="1" dirty="0">
                <a:solidFill>
                  <a:srgbClr val="000000"/>
                </a:solidFill>
              </a:rPr>
              <a:t>Fig: </a:t>
            </a:r>
            <a:r>
              <a:rPr lang="en-US" sz="1100" dirty="0">
                <a:solidFill>
                  <a:srgbClr val="000000"/>
                </a:solidFill>
              </a:rPr>
              <a:t>(a) A cross section view of a Bi-2212 superconducting round wire used in the study, showing 18 bundles, each of which contains 37 superconducting filaments, and (b) a closeup of some of the bundles from the same cross section. The red ovals highlight unwanted filament inter-connections that increase magnetization losses. (c) Magnetization loss per cycle as a function of twist length (</a:t>
            </a:r>
            <a:r>
              <a:rPr lang="en-US" sz="1100" i="1" dirty="0" err="1">
                <a:solidFill>
                  <a:srgbClr val="000000"/>
                </a:solidFill>
              </a:rPr>
              <a:t>L</a:t>
            </a:r>
            <a:r>
              <a:rPr lang="en-US" sz="1100" i="1" baseline="-25000" dirty="0" err="1">
                <a:solidFill>
                  <a:srgbClr val="000000"/>
                </a:solidFill>
              </a:rPr>
              <a:t>p</a:t>
            </a:r>
            <a:r>
              <a:rPr lang="en-US" sz="1100" dirty="0">
                <a:solidFill>
                  <a:srgbClr val="000000"/>
                </a:solidFill>
              </a:rPr>
              <a:t>) normalized to wire volume. Losses are very close to - and even below - the ITER specification (red dashed line) for maximum magnetization losses.  </a:t>
            </a:r>
          </a:p>
        </p:txBody>
      </p:sp>
      <p:sp>
        <p:nvSpPr>
          <p:cNvPr id="19" name="Text Box 28">
            <a:extLst>
              <a:ext uri="{FF2B5EF4-FFF2-40B4-BE49-F238E27FC236}">
                <a16:creationId xmlns:a16="http://schemas.microsoft.com/office/drawing/2014/main" id="{D448A022-CC27-4EBE-B9F5-A1FADEC40208}"/>
              </a:ext>
            </a:extLst>
          </p:cNvPr>
          <p:cNvSpPr txBox="1">
            <a:spLocks noChangeArrowheads="1"/>
          </p:cNvSpPr>
          <p:nvPr/>
        </p:nvSpPr>
        <p:spPr bwMode="auto">
          <a:xfrm>
            <a:off x="233528" y="6119247"/>
            <a:ext cx="11870488" cy="769441"/>
          </a:xfrm>
          <a:prstGeom prst="rect">
            <a:avLst/>
          </a:prstGeom>
          <a:noFill/>
          <a:ln w="9525">
            <a:noFill/>
            <a:miter lim="800000"/>
            <a:headEnd/>
            <a:tailEnd/>
          </a:ln>
        </p:spPr>
        <p:txBody>
          <a:bodyPr wrap="square">
            <a:spAutoFit/>
          </a:bodyPr>
          <a:lstStyle/>
          <a:p>
            <a:r>
              <a:rPr lang="en-US" sz="1100" b="1" dirty="0">
                <a:solidFill>
                  <a:srgbClr val="333399"/>
                </a:solidFill>
                <a:latin typeface="+mn-lt"/>
              </a:rPr>
              <a:t>Facilities and instrumentation used:</a:t>
            </a:r>
            <a:r>
              <a:rPr lang="en-US" sz="1100" dirty="0">
                <a:solidFill>
                  <a:srgbClr val="333399"/>
                </a:solidFill>
                <a:latin typeface="+mn-lt"/>
              </a:rPr>
              <a:t>  Applied Superconductivity Center.  Instrumentation included </a:t>
            </a:r>
            <a:r>
              <a:rPr lang="en-US" sz="1100" dirty="0" err="1">
                <a:solidFill>
                  <a:srgbClr val="333399"/>
                </a:solidFill>
                <a:latin typeface="+mn-lt"/>
              </a:rPr>
              <a:t>Thermo</a:t>
            </a:r>
            <a:r>
              <a:rPr lang="en-US" sz="1100" dirty="0">
                <a:solidFill>
                  <a:srgbClr val="333399"/>
                </a:solidFill>
                <a:latin typeface="+mn-lt"/>
              </a:rPr>
              <a:t> Fisher Scientific Helios G4 high resolution Scanning Electron Microscope, </a:t>
            </a:r>
          </a:p>
          <a:p>
            <a:r>
              <a:rPr lang="en-US" sz="1100" dirty="0">
                <a:solidFill>
                  <a:srgbClr val="333399"/>
                </a:solidFill>
                <a:latin typeface="+mn-lt"/>
              </a:rPr>
              <a:t>	Oxford Instruments 14T Vibrating Sample Magnetometer, Oxford Instruments 15T Superconducting Magnet</a:t>
            </a:r>
          </a:p>
          <a:p>
            <a:r>
              <a:rPr lang="en-US" sz="1100" b="1" dirty="0">
                <a:solidFill>
                  <a:srgbClr val="333399"/>
                </a:solidFill>
                <a:latin typeface="+mn-lt"/>
              </a:rPr>
              <a:t>Citation: </a:t>
            </a:r>
            <a:r>
              <a:rPr lang="en-US" sz="1100" dirty="0">
                <a:solidFill>
                  <a:srgbClr val="333399"/>
                </a:solidFill>
                <a:latin typeface="+mn-lt"/>
              </a:rPr>
              <a:t>Oz, Y.; Davis, D.S.; Jiang, J.; Hellstrom, E.; Larbalestier, D.C., </a:t>
            </a:r>
            <a:r>
              <a:rPr lang="en-US" sz="1100" i="1" dirty="0">
                <a:solidFill>
                  <a:srgbClr val="333399"/>
                </a:solidFill>
                <a:latin typeface="+mn-lt"/>
              </a:rPr>
              <a:t>Influence of twist pitch on hysteretic losses and transport </a:t>
            </a:r>
            <a:r>
              <a:rPr lang="en-US" sz="1100" i="1" dirty="0" err="1">
                <a:solidFill>
                  <a:srgbClr val="333399"/>
                </a:solidFill>
                <a:latin typeface="+mn-lt"/>
              </a:rPr>
              <a:t>Jc</a:t>
            </a:r>
            <a:r>
              <a:rPr lang="en-US" sz="1100" i="1" dirty="0">
                <a:solidFill>
                  <a:srgbClr val="333399"/>
                </a:solidFill>
                <a:latin typeface="+mn-lt"/>
              </a:rPr>
              <a:t> in overpressure processed high </a:t>
            </a:r>
            <a:r>
              <a:rPr lang="en-US" sz="1100" i="1" dirty="0" err="1">
                <a:solidFill>
                  <a:srgbClr val="333399"/>
                </a:solidFill>
                <a:latin typeface="+mn-lt"/>
              </a:rPr>
              <a:t>Jc</a:t>
            </a:r>
            <a:r>
              <a:rPr lang="en-US" sz="1100" i="1" dirty="0">
                <a:solidFill>
                  <a:srgbClr val="333399"/>
                </a:solidFill>
                <a:latin typeface="+mn-lt"/>
              </a:rPr>
              <a:t> Bi-2212 round wires,</a:t>
            </a:r>
            <a:r>
              <a:rPr lang="en-US" sz="1100" dirty="0">
                <a:solidFill>
                  <a:srgbClr val="333399"/>
                </a:solidFill>
                <a:latin typeface="+mn-lt"/>
              </a:rPr>
              <a:t> </a:t>
            </a:r>
          </a:p>
          <a:p>
            <a:r>
              <a:rPr lang="en-US" sz="1100" dirty="0">
                <a:solidFill>
                  <a:srgbClr val="333399"/>
                </a:solidFill>
                <a:latin typeface="+mn-lt"/>
              </a:rPr>
              <a:t>	</a:t>
            </a:r>
            <a:r>
              <a:rPr lang="en-US" sz="1100" b="1" dirty="0">
                <a:solidFill>
                  <a:srgbClr val="333399"/>
                </a:solidFill>
                <a:latin typeface="+mn-lt"/>
              </a:rPr>
              <a:t>Superconductor Science and Technology</a:t>
            </a:r>
            <a:r>
              <a:rPr lang="en-US" sz="1100" dirty="0">
                <a:solidFill>
                  <a:srgbClr val="333399"/>
                </a:solidFill>
                <a:latin typeface="+mn-lt"/>
              </a:rPr>
              <a:t>, 35 (6), 064004 (2022)   </a:t>
            </a:r>
            <a:r>
              <a:rPr lang="en-US" sz="1100" b="1" dirty="0">
                <a:solidFill>
                  <a:srgbClr val="333399"/>
                </a:solidFill>
                <a:latin typeface="+mn-lt"/>
                <a:hlinkClick r:id="rId5">
                  <a:extLst>
                    <a:ext uri="{A12FA001-AC4F-418D-AE19-62706E023703}">
                      <ahyp:hlinkClr xmlns:ahyp="http://schemas.microsoft.com/office/drawing/2018/hyperlinkcolor" val="tx"/>
                    </a:ext>
                  </a:extLst>
                </a:hlinkClick>
              </a:rPr>
              <a:t>doi.org/10.1088/1361-6668/ac68a8</a:t>
            </a:r>
            <a:endParaRPr lang="en-US" sz="1100" b="1" dirty="0">
              <a:solidFill>
                <a:srgbClr val="333399"/>
              </a:solidFill>
              <a:latin typeface="+mn-lt"/>
            </a:endParaRPr>
          </a:p>
        </p:txBody>
      </p:sp>
      <p:sp>
        <p:nvSpPr>
          <p:cNvPr id="20" name="Text Box 62">
            <a:extLst>
              <a:ext uri="{FF2B5EF4-FFF2-40B4-BE49-F238E27FC236}">
                <a16:creationId xmlns:a16="http://schemas.microsoft.com/office/drawing/2014/main" id="{C98A37D5-03E9-40B5-8A18-D867C1FE0AD8}"/>
              </a:ext>
            </a:extLst>
          </p:cNvPr>
          <p:cNvSpPr txBox="1">
            <a:spLocks noChangeArrowheads="1"/>
          </p:cNvSpPr>
          <p:nvPr/>
        </p:nvSpPr>
        <p:spPr bwMode="auto">
          <a:xfrm>
            <a:off x="1151308" y="42336"/>
            <a:ext cx="9786925" cy="1177245"/>
          </a:xfrm>
          <a:prstGeom prst="rect">
            <a:avLst/>
          </a:prstGeom>
          <a:noFill/>
          <a:ln w="9525">
            <a:noFill/>
            <a:miter lim="800000"/>
            <a:headEnd/>
            <a:tailEnd/>
          </a:ln>
        </p:spPr>
        <p:txBody>
          <a:bodyPr wrap="square">
            <a:spAutoFit/>
          </a:bodyPr>
          <a:lstStyle/>
          <a:p>
            <a:pPr algn="ctr">
              <a:spcBef>
                <a:spcPts val="0"/>
              </a:spcBef>
            </a:pPr>
            <a:r>
              <a:rPr lang="en-US" sz="1600" b="1" dirty="0"/>
              <a:t>Highly efficient </a:t>
            </a:r>
            <a:r>
              <a:rPr lang="en-US" sz="1600" b="1" dirty="0">
                <a:solidFill>
                  <a:schemeClr val="tx2"/>
                </a:solidFill>
              </a:rPr>
              <a:t>twisted multifilament </a:t>
            </a:r>
            <a:r>
              <a:rPr lang="en-US" sz="1600" b="1" dirty="0"/>
              <a:t>Bi-2212 round wires</a:t>
            </a:r>
          </a:p>
          <a:p>
            <a:pPr algn="ctr">
              <a:spcBef>
                <a:spcPts val="0"/>
              </a:spcBef>
            </a:pPr>
            <a:endParaRPr lang="en-US" sz="600" dirty="0"/>
          </a:p>
          <a:p>
            <a:pPr algn="ctr">
              <a:spcBef>
                <a:spcPts val="0"/>
              </a:spcBef>
            </a:pPr>
            <a:r>
              <a:rPr lang="en-US" sz="1100" dirty="0">
                <a:solidFill>
                  <a:srgbClr val="0033CC"/>
                </a:solidFill>
                <a:hlinkClick r:id="rId6">
                  <a:extLst>
                    <a:ext uri="{A12FA001-AC4F-418D-AE19-62706E023703}">
                      <ahyp:hlinkClr xmlns:ahyp="http://schemas.microsoft.com/office/drawing/2018/hyperlinkcolor" val="tx"/>
                    </a:ext>
                  </a:extLst>
                </a:hlinkClick>
              </a:rPr>
              <a:t>Y. Oz</a:t>
            </a:r>
            <a:r>
              <a:rPr lang="en-US" sz="1100" baseline="30000" dirty="0">
                <a:solidFill>
                  <a:srgbClr val="0033CC"/>
                </a:solidFill>
              </a:rPr>
              <a:t>1</a:t>
            </a:r>
            <a:r>
              <a:rPr lang="en-US" sz="1100" dirty="0">
                <a:solidFill>
                  <a:srgbClr val="0033CC"/>
                </a:solidFill>
              </a:rPr>
              <a:t>, </a:t>
            </a:r>
            <a:r>
              <a:rPr lang="en-US" sz="1100" dirty="0">
                <a:solidFill>
                  <a:srgbClr val="0033CC"/>
                </a:solidFill>
                <a:hlinkClick r:id="rId7">
                  <a:extLst>
                    <a:ext uri="{A12FA001-AC4F-418D-AE19-62706E023703}">
                      <ahyp:hlinkClr xmlns:ahyp="http://schemas.microsoft.com/office/drawing/2018/hyperlinkcolor" val="tx"/>
                    </a:ext>
                  </a:extLst>
                </a:hlinkClick>
              </a:rPr>
              <a:t>D. Davis</a:t>
            </a:r>
            <a:r>
              <a:rPr lang="en-US" sz="1100" baseline="30000" dirty="0">
                <a:solidFill>
                  <a:srgbClr val="0033CC"/>
                </a:solidFill>
              </a:rPr>
              <a:t>1</a:t>
            </a:r>
            <a:r>
              <a:rPr lang="en-US" sz="1100" dirty="0">
                <a:solidFill>
                  <a:srgbClr val="0033CC"/>
                </a:solidFill>
              </a:rPr>
              <a:t>, </a:t>
            </a:r>
            <a:r>
              <a:rPr lang="en-US" sz="1100" dirty="0">
                <a:solidFill>
                  <a:srgbClr val="0033CC"/>
                </a:solidFill>
                <a:hlinkClick r:id="rId8">
                  <a:extLst>
                    <a:ext uri="{A12FA001-AC4F-418D-AE19-62706E023703}">
                      <ahyp:hlinkClr xmlns:ahyp="http://schemas.microsoft.com/office/drawing/2018/hyperlinkcolor" val="tx"/>
                    </a:ext>
                  </a:extLst>
                </a:hlinkClick>
              </a:rPr>
              <a:t>J. Jiang</a:t>
            </a:r>
            <a:r>
              <a:rPr lang="en-US" sz="1100" baseline="30000" dirty="0">
                <a:solidFill>
                  <a:srgbClr val="0033CC"/>
                </a:solidFill>
              </a:rPr>
              <a:t>1</a:t>
            </a:r>
            <a:r>
              <a:rPr lang="en-US" sz="1100" dirty="0">
                <a:solidFill>
                  <a:srgbClr val="0033CC"/>
                </a:solidFill>
              </a:rPr>
              <a:t>, </a:t>
            </a:r>
            <a:r>
              <a:rPr lang="en-US" sz="1100" dirty="0">
                <a:solidFill>
                  <a:srgbClr val="0033CC"/>
                </a:solidFill>
                <a:hlinkClick r:id="rId9">
                  <a:extLst>
                    <a:ext uri="{A12FA001-AC4F-418D-AE19-62706E023703}">
                      <ahyp:hlinkClr xmlns:ahyp="http://schemas.microsoft.com/office/drawing/2018/hyperlinkcolor" val="tx"/>
                    </a:ext>
                  </a:extLst>
                </a:hlinkClick>
              </a:rPr>
              <a:t>E. E. Hellstrom</a:t>
            </a:r>
            <a:r>
              <a:rPr lang="en-US" sz="1100" baseline="30000" dirty="0">
                <a:solidFill>
                  <a:srgbClr val="0033CC"/>
                </a:solidFill>
              </a:rPr>
              <a:t>1,2</a:t>
            </a:r>
            <a:r>
              <a:rPr lang="en-US" sz="1100" dirty="0">
                <a:solidFill>
                  <a:srgbClr val="0033CC"/>
                </a:solidFill>
              </a:rPr>
              <a:t>, </a:t>
            </a:r>
            <a:r>
              <a:rPr lang="en-US" sz="1100" dirty="0">
                <a:solidFill>
                  <a:srgbClr val="0033CC"/>
                </a:solidFill>
                <a:hlinkClick r:id="rId10">
                  <a:extLst>
                    <a:ext uri="{A12FA001-AC4F-418D-AE19-62706E023703}">
                      <ahyp:hlinkClr xmlns:ahyp="http://schemas.microsoft.com/office/drawing/2018/hyperlinkcolor" val="tx"/>
                    </a:ext>
                  </a:extLst>
                </a:hlinkClick>
              </a:rPr>
              <a:t>D. C. Larbalestier</a:t>
            </a:r>
            <a:r>
              <a:rPr lang="en-US" sz="1100" baseline="30000" dirty="0">
                <a:solidFill>
                  <a:srgbClr val="0033CC"/>
                </a:solidFill>
              </a:rPr>
              <a:t>1,2</a:t>
            </a:r>
            <a:r>
              <a:rPr lang="en-US" sz="1100" dirty="0"/>
              <a:t>, </a:t>
            </a:r>
          </a:p>
          <a:p>
            <a:pPr marL="228600" indent="-228600" algn="ctr">
              <a:spcBef>
                <a:spcPts val="0"/>
              </a:spcBef>
              <a:buAutoNum type="arabicPeriod"/>
            </a:pPr>
            <a:r>
              <a:rPr lang="en-US" sz="1050" b="1" dirty="0">
                <a:solidFill>
                  <a:srgbClr val="0033CC"/>
                </a:solidFill>
              </a:rPr>
              <a:t>Applied Superconductivity Center, National High Magnetic Field Laboratory, Florida State University, Florida, 32310, USA; </a:t>
            </a:r>
          </a:p>
          <a:p>
            <a:pPr marL="228600" indent="-228600" algn="ctr">
              <a:spcBef>
                <a:spcPts val="0"/>
              </a:spcBef>
              <a:buAutoNum type="arabicPeriod"/>
            </a:pPr>
            <a:r>
              <a:rPr lang="en-US" sz="1050" b="1" dirty="0">
                <a:solidFill>
                  <a:srgbClr val="0033CC"/>
                </a:solidFill>
              </a:rPr>
              <a:t>2. FAMU-FSU College of Engineering, Tallahassee, Florida, 32310, USA;</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G. S. Boebinger (NSF DMR-1157490, DMR-1644779, </a:t>
            </a:r>
            <a:r>
              <a:rPr lang="en-US" sz="1050" dirty="0">
                <a:latin typeface="+mn-lt"/>
              </a:rPr>
              <a:t>DMR-2128556</a:t>
            </a:r>
            <a:r>
              <a:rPr lang="en-US" sz="1050" dirty="0"/>
              <a:t>); DOE DE-SC0010421</a:t>
            </a:r>
            <a:endParaRPr lang="en-US" sz="1050" b="1" dirty="0">
              <a:solidFill>
                <a:srgbClr val="0033CC"/>
              </a:solidFill>
            </a:endParaRPr>
          </a:p>
        </p:txBody>
      </p:sp>
      <p:grpSp>
        <p:nvGrpSpPr>
          <p:cNvPr id="4" name="Group 3">
            <a:extLst>
              <a:ext uri="{FF2B5EF4-FFF2-40B4-BE49-F238E27FC236}">
                <a16:creationId xmlns:a16="http://schemas.microsoft.com/office/drawing/2014/main" id="{2BFB06C6-4B45-FF34-0590-786268CC4EE4}"/>
              </a:ext>
            </a:extLst>
          </p:cNvPr>
          <p:cNvGrpSpPr/>
          <p:nvPr/>
        </p:nvGrpSpPr>
        <p:grpSpPr>
          <a:xfrm>
            <a:off x="8517470" y="3528144"/>
            <a:ext cx="3506680" cy="2552062"/>
            <a:chOff x="8974214" y="3749430"/>
            <a:chExt cx="2923337" cy="2317905"/>
          </a:xfrm>
        </p:grpSpPr>
        <p:pic>
          <p:nvPicPr>
            <p:cNvPr id="16" name="Picture 15">
              <a:extLst>
                <a:ext uri="{FF2B5EF4-FFF2-40B4-BE49-F238E27FC236}">
                  <a16:creationId xmlns:a16="http://schemas.microsoft.com/office/drawing/2014/main" id="{DD6F62FB-709B-4C05-A439-D1D98D840DAE}"/>
                </a:ext>
              </a:extLst>
            </p:cNvPr>
            <p:cNvPicPr>
              <a:picLocks noChangeAspect="1"/>
            </p:cNvPicPr>
            <p:nvPr/>
          </p:nvPicPr>
          <p:blipFill rotWithShape="1">
            <a:blip r:embed="rId11" cstate="screen">
              <a:extLst>
                <a:ext uri="{28A0092B-C50C-407E-A947-70E740481C1C}">
                  <a14:useLocalDpi xmlns:a14="http://schemas.microsoft.com/office/drawing/2010/main"/>
                </a:ext>
              </a:extLst>
            </a:blip>
            <a:srcRect l="1" r="1790"/>
            <a:stretch/>
          </p:blipFill>
          <p:spPr>
            <a:xfrm>
              <a:off x="9052321" y="3773541"/>
              <a:ext cx="2845230" cy="2293794"/>
            </a:xfrm>
            <a:prstGeom prst="rect">
              <a:avLst/>
            </a:prstGeom>
          </p:spPr>
        </p:pic>
        <p:sp>
          <p:nvSpPr>
            <p:cNvPr id="3" name="TextBox 2">
              <a:extLst>
                <a:ext uri="{FF2B5EF4-FFF2-40B4-BE49-F238E27FC236}">
                  <a16:creationId xmlns:a16="http://schemas.microsoft.com/office/drawing/2014/main" id="{FF29B55F-D1D5-20A1-A0A5-6D467CF38EAC}"/>
                </a:ext>
              </a:extLst>
            </p:cNvPr>
            <p:cNvSpPr txBox="1"/>
            <p:nvPr/>
          </p:nvSpPr>
          <p:spPr>
            <a:xfrm>
              <a:off x="8974214" y="3749430"/>
              <a:ext cx="256480" cy="323165"/>
            </a:xfrm>
            <a:prstGeom prst="rect">
              <a:avLst/>
            </a:prstGeom>
            <a:solidFill>
              <a:schemeClr val="bg1"/>
            </a:solidFill>
          </p:spPr>
          <p:txBody>
            <a:bodyPr wrap="none" lIns="0" rIns="0" bIns="0" rtlCol="0">
              <a:spAutoFit/>
            </a:bodyPr>
            <a:lstStyle/>
            <a:p>
              <a:r>
                <a:rPr lang="en-US" dirty="0">
                  <a:latin typeface="Times New Roman" panose="02020603050405020304" pitchFamily="18" charset="0"/>
                  <a:cs typeface="Times New Roman" panose="02020603050405020304" pitchFamily="18" charset="0"/>
                </a:rPr>
                <a:t>(c)</a:t>
              </a:r>
            </a:p>
          </p:txBody>
        </p:sp>
      </p:grpSp>
      <p:grpSp>
        <p:nvGrpSpPr>
          <p:cNvPr id="9" name="Group 8">
            <a:extLst>
              <a:ext uri="{FF2B5EF4-FFF2-40B4-BE49-F238E27FC236}">
                <a16:creationId xmlns:a16="http://schemas.microsoft.com/office/drawing/2014/main" id="{BD3EEFD2-F482-AC1E-B323-779C9686393D}"/>
              </a:ext>
            </a:extLst>
          </p:cNvPr>
          <p:cNvGrpSpPr/>
          <p:nvPr/>
        </p:nvGrpSpPr>
        <p:grpSpPr>
          <a:xfrm>
            <a:off x="8812890" y="1375267"/>
            <a:ext cx="3009531" cy="2083047"/>
            <a:chOff x="8771137" y="1390538"/>
            <a:chExt cx="3009531" cy="2083047"/>
          </a:xfrm>
        </p:grpSpPr>
        <p:pic>
          <p:nvPicPr>
            <p:cNvPr id="15" name="Picture 14">
              <a:extLst>
                <a:ext uri="{FF2B5EF4-FFF2-40B4-BE49-F238E27FC236}">
                  <a16:creationId xmlns:a16="http://schemas.microsoft.com/office/drawing/2014/main" id="{E70914FE-AF56-4231-BAEE-31CDD6083F59}"/>
                </a:ext>
              </a:extLst>
            </p:cNvPr>
            <p:cNvPicPr>
              <a:picLocks noChangeAspect="1"/>
            </p:cNvPicPr>
            <p:nvPr/>
          </p:nvPicPr>
          <p:blipFill rotWithShape="1">
            <a:blip r:embed="rId12" cstate="screen">
              <a:extLst>
                <a:ext uri="{28A0092B-C50C-407E-A947-70E740481C1C}">
                  <a14:useLocalDpi xmlns:a14="http://schemas.microsoft.com/office/drawing/2010/main"/>
                </a:ext>
              </a:extLst>
            </a:blip>
            <a:srcRect l="50595" b="9486"/>
            <a:stretch/>
          </p:blipFill>
          <p:spPr>
            <a:xfrm>
              <a:off x="8771137" y="1390538"/>
              <a:ext cx="3009531" cy="2083047"/>
            </a:xfrm>
            <a:prstGeom prst="rect">
              <a:avLst/>
            </a:prstGeom>
          </p:spPr>
        </p:pic>
        <p:pic>
          <p:nvPicPr>
            <p:cNvPr id="5" name="Picture 4">
              <a:extLst>
                <a:ext uri="{FF2B5EF4-FFF2-40B4-BE49-F238E27FC236}">
                  <a16:creationId xmlns:a16="http://schemas.microsoft.com/office/drawing/2014/main" id="{209F1C06-0E40-32E0-C0FE-B048517655C5}"/>
                </a:ext>
              </a:extLst>
            </p:cNvPr>
            <p:cNvPicPr>
              <a:picLocks noChangeAspect="1"/>
            </p:cNvPicPr>
            <p:nvPr/>
          </p:nvPicPr>
          <p:blipFill rotWithShape="1">
            <a:blip r:embed="rId12" cstate="screen">
              <a:extLst>
                <a:ext uri="{28A0092B-C50C-407E-A947-70E740481C1C}">
                  <a14:useLocalDpi xmlns:a14="http://schemas.microsoft.com/office/drawing/2010/main"/>
                </a:ext>
              </a:extLst>
            </a:blip>
            <a:srcRect l="50481" t="88653" r="42871"/>
            <a:stretch/>
          </p:blipFill>
          <p:spPr>
            <a:xfrm>
              <a:off x="8771721" y="3212368"/>
              <a:ext cx="404985" cy="261157"/>
            </a:xfrm>
            <a:prstGeom prst="rect">
              <a:avLst/>
            </a:prstGeom>
          </p:spPr>
        </p:pic>
      </p:grpSp>
      <p:grpSp>
        <p:nvGrpSpPr>
          <p:cNvPr id="8" name="Group 7">
            <a:extLst>
              <a:ext uri="{FF2B5EF4-FFF2-40B4-BE49-F238E27FC236}">
                <a16:creationId xmlns:a16="http://schemas.microsoft.com/office/drawing/2014/main" id="{B498FACC-E9D6-8B47-1BD5-BB844BF00FE1}"/>
              </a:ext>
            </a:extLst>
          </p:cNvPr>
          <p:cNvGrpSpPr/>
          <p:nvPr/>
        </p:nvGrpSpPr>
        <p:grpSpPr>
          <a:xfrm>
            <a:off x="5745773" y="1371826"/>
            <a:ext cx="2691831" cy="2083047"/>
            <a:chOff x="1718362" y="301624"/>
            <a:chExt cx="2691831" cy="2083047"/>
          </a:xfrm>
        </p:grpSpPr>
        <p:pic>
          <p:nvPicPr>
            <p:cNvPr id="7" name="Picture 6">
              <a:extLst>
                <a:ext uri="{FF2B5EF4-FFF2-40B4-BE49-F238E27FC236}">
                  <a16:creationId xmlns:a16="http://schemas.microsoft.com/office/drawing/2014/main" id="{581F21DD-2F3F-90E5-B180-5F74B85DABB6}"/>
                </a:ext>
              </a:extLst>
            </p:cNvPr>
            <p:cNvPicPr>
              <a:picLocks noChangeAspect="1"/>
            </p:cNvPicPr>
            <p:nvPr/>
          </p:nvPicPr>
          <p:blipFill rotWithShape="1">
            <a:blip r:embed="rId12" cstate="screen">
              <a:extLst>
                <a:ext uri="{28A0092B-C50C-407E-A947-70E740481C1C}">
                  <a14:useLocalDpi xmlns:a14="http://schemas.microsoft.com/office/drawing/2010/main"/>
                </a:ext>
              </a:extLst>
            </a:blip>
            <a:srcRect r="55810" b="9486"/>
            <a:stretch/>
          </p:blipFill>
          <p:spPr>
            <a:xfrm>
              <a:off x="1718362" y="301624"/>
              <a:ext cx="2691831" cy="2083047"/>
            </a:xfrm>
            <a:prstGeom prst="rect">
              <a:avLst/>
            </a:prstGeom>
          </p:spPr>
        </p:pic>
        <p:pic>
          <p:nvPicPr>
            <p:cNvPr id="6" name="Picture 5">
              <a:extLst>
                <a:ext uri="{FF2B5EF4-FFF2-40B4-BE49-F238E27FC236}">
                  <a16:creationId xmlns:a16="http://schemas.microsoft.com/office/drawing/2014/main" id="{881C97BA-5B5F-D7E3-9491-433BB31BF411}"/>
                </a:ext>
              </a:extLst>
            </p:cNvPr>
            <p:cNvPicPr>
              <a:picLocks noChangeAspect="1"/>
            </p:cNvPicPr>
            <p:nvPr/>
          </p:nvPicPr>
          <p:blipFill rotWithShape="1">
            <a:blip r:embed="rId12" cstate="screen">
              <a:extLst>
                <a:ext uri="{28A0092B-C50C-407E-A947-70E740481C1C}">
                  <a14:useLocalDpi xmlns:a14="http://schemas.microsoft.com/office/drawing/2010/main"/>
                </a:ext>
              </a:extLst>
            </a:blip>
            <a:srcRect t="90304" r="92155"/>
            <a:stretch/>
          </p:blipFill>
          <p:spPr>
            <a:xfrm>
              <a:off x="3879039" y="2149201"/>
              <a:ext cx="477886" cy="223133"/>
            </a:xfrm>
            <a:prstGeom prst="rect">
              <a:avLst/>
            </a:prstGeom>
          </p:spPr>
        </p:pic>
      </p:gr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87984" y="1536174"/>
            <a:ext cx="5620920" cy="3785652"/>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solidFill>
                  <a:srgbClr val="000000"/>
                </a:solidFill>
              </a:rPr>
              <a:t>Round wires made with </a:t>
            </a:r>
            <a:r>
              <a:rPr lang="en-US" sz="1200" dirty="0"/>
              <a:t>Bi</a:t>
            </a:r>
            <a:r>
              <a:rPr lang="en-US" sz="1200" baseline="-25000" dirty="0"/>
              <a:t>2</a:t>
            </a:r>
            <a:r>
              <a:rPr lang="en-US" sz="1200" dirty="0"/>
              <a:t>Sr</a:t>
            </a:r>
            <a:r>
              <a:rPr lang="en-US" sz="1200" baseline="-25000" dirty="0"/>
              <a:t>2</a:t>
            </a:r>
            <a:r>
              <a:rPr lang="en-US" sz="1200" dirty="0"/>
              <a:t>Ca</a:t>
            </a:r>
            <a:r>
              <a:rPr lang="en-US" sz="1200" baseline="-25000" dirty="0"/>
              <a:t>1</a:t>
            </a:r>
            <a:r>
              <a:rPr lang="en-US" sz="1200" dirty="0"/>
              <a:t>Cu</a:t>
            </a:r>
            <a:r>
              <a:rPr lang="en-US" sz="1200" baseline="-25000" dirty="0"/>
              <a:t>2</a:t>
            </a:r>
            <a:r>
              <a:rPr lang="en-US" sz="1200" dirty="0"/>
              <a:t>O</a:t>
            </a:r>
            <a:r>
              <a:rPr lang="en-US" sz="1200" baseline="-25000" dirty="0"/>
              <a:t>x</a:t>
            </a:r>
            <a:r>
              <a:rPr lang="en-US" sz="1200" dirty="0"/>
              <a:t> (Bi-2212)</a:t>
            </a:r>
            <a:r>
              <a:rPr lang="en-US" sz="1200" dirty="0">
                <a:solidFill>
                  <a:srgbClr val="000000"/>
                </a:solidFill>
              </a:rPr>
              <a:t>, a</a:t>
            </a:r>
            <a:r>
              <a:rPr lang="en-US" sz="1200" dirty="0"/>
              <a:t> high-temperature superconducting material, have been developed to feature enhanced performance that meets an important efficiency requirement of the largest nuclear energy project in the world (ITER).</a:t>
            </a:r>
          </a:p>
          <a:p>
            <a:pPr algn="just"/>
            <a:endParaRPr lang="en-US" sz="1200" dirty="0">
              <a:solidFill>
                <a:srgbClr val="000000"/>
              </a:solidFill>
            </a:endParaRPr>
          </a:p>
          <a:p>
            <a:pPr algn="just"/>
            <a:r>
              <a:rPr lang="en-US" sz="1200" b="1" dirty="0">
                <a:solidFill>
                  <a:srgbClr val="000000"/>
                </a:solidFill>
              </a:rPr>
              <a:t>Why is this important? </a:t>
            </a:r>
            <a:r>
              <a:rPr lang="en-US" sz="1200" dirty="0">
                <a:latin typeface="Arial" charset="0"/>
              </a:rPr>
              <a:t>These findings prove that Bi-2212 round wires have </a:t>
            </a:r>
            <a:r>
              <a:rPr lang="en-US" sz="1200" dirty="0">
                <a:solidFill>
                  <a:schemeClr val="tx2"/>
                </a:solidFill>
                <a:latin typeface="Arial" charset="0"/>
              </a:rPr>
              <a:t>a combination of </a:t>
            </a:r>
            <a:r>
              <a:rPr lang="en-US" sz="1200" dirty="0">
                <a:latin typeface="Arial" charset="0"/>
              </a:rPr>
              <a:t>efficiency and performance </a:t>
            </a:r>
            <a:r>
              <a:rPr lang="en-US" sz="1200" dirty="0">
                <a:solidFill>
                  <a:schemeClr val="tx2"/>
                </a:solidFill>
                <a:latin typeface="Arial" charset="0"/>
              </a:rPr>
              <a:t>that could </a:t>
            </a:r>
            <a:r>
              <a:rPr lang="en-US" sz="1200" dirty="0"/>
              <a:t>enable the next generation of powerful magnets </a:t>
            </a:r>
            <a:r>
              <a:rPr lang="en-US" sz="1200" dirty="0">
                <a:solidFill>
                  <a:schemeClr val="tx2"/>
                </a:solidFill>
              </a:rPr>
              <a:t>for fusion and other applications that require superconducting magnets to be frequently charged and discharged during regular operation.</a:t>
            </a:r>
            <a:r>
              <a:rPr lang="en-US" sz="1200" dirty="0"/>
              <a:t> </a:t>
            </a:r>
            <a:r>
              <a:rPr lang="en-US" sz="1200" dirty="0">
                <a:solidFill>
                  <a:schemeClr val="tx2"/>
                </a:solidFill>
              </a:rPr>
              <a:t>The publication of this work in </a:t>
            </a:r>
            <a:r>
              <a:rPr lang="en-US" sz="1200" i="1" dirty="0">
                <a:solidFill>
                  <a:schemeClr val="tx2"/>
                </a:solidFill>
              </a:rPr>
              <a:t>Superconductor Science and Technology</a:t>
            </a:r>
            <a:r>
              <a:rPr lang="en-US" sz="1200" dirty="0">
                <a:solidFill>
                  <a:schemeClr val="tx2"/>
                </a:solidFill>
              </a:rPr>
              <a:t> claimed the 2022 Jan </a:t>
            </a:r>
            <a:r>
              <a:rPr lang="en-US" sz="1200" dirty="0" err="1">
                <a:solidFill>
                  <a:schemeClr val="tx2"/>
                </a:solidFill>
              </a:rPr>
              <a:t>Evetts</a:t>
            </a:r>
            <a:r>
              <a:rPr lang="en-US" sz="1200" dirty="0">
                <a:solidFill>
                  <a:schemeClr val="tx2"/>
                </a:solidFill>
              </a:rPr>
              <a:t> Award sponsored by the Institute of Physics.</a:t>
            </a:r>
            <a:endParaRPr lang="en-US" sz="1200" dirty="0">
              <a:latin typeface="Arial" charset="0"/>
            </a:endParaRPr>
          </a:p>
          <a:p>
            <a:pPr algn="just"/>
            <a:endParaRPr lang="en-US" sz="12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b="1" dirty="0">
                <a:solidFill>
                  <a:schemeClr val="tx2"/>
                </a:solidFill>
                <a:latin typeface="Arial" charset="0"/>
              </a:rPr>
              <a:t>  </a:t>
            </a:r>
            <a:r>
              <a:rPr lang="en-US" sz="1200" dirty="0">
                <a:solidFill>
                  <a:schemeClr val="tx2"/>
                </a:solidFill>
                <a:latin typeface="Arial" charset="0"/>
              </a:rPr>
              <a:t>The MagLab supports research into high-temperature superconductors for use in ultra-high-field next-generation superconducting magnets. Bi-2212 is one of the promising conductors for such magnets.</a:t>
            </a:r>
            <a:r>
              <a:rPr lang="en-US" sz="1200" dirty="0">
                <a:solidFill>
                  <a:srgbClr val="FF0000"/>
                </a:solidFill>
                <a:latin typeface="Arial" charset="0"/>
              </a:rPr>
              <a:t> </a:t>
            </a:r>
            <a:r>
              <a:rPr lang="en-US" sz="1200" dirty="0"/>
              <a:t>The MagLab’s Applied Superconductivity Center is home to a diverse array of electromagnetic characterization devices, as well as the interdisciplinary expertise necessary to develop and utilize these techniques to study the Bi-2212 conductor and the test coils that demonstrate its capabilities.</a:t>
            </a:r>
            <a:endParaRPr lang="en-US" sz="1200" dirty="0">
              <a:latin typeface="Arial" charset="0"/>
            </a:endParaRP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69940" cy="5394936"/>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Text Box 62">
            <a:extLst>
              <a:ext uri="{FF2B5EF4-FFF2-40B4-BE49-F238E27FC236}">
                <a16:creationId xmlns:a16="http://schemas.microsoft.com/office/drawing/2014/main" id="{9208B2C2-5419-40BC-9F35-3ACC2B101D58}"/>
              </a:ext>
            </a:extLst>
          </p:cNvPr>
          <p:cNvSpPr txBox="1">
            <a:spLocks noChangeArrowheads="1"/>
          </p:cNvSpPr>
          <p:nvPr/>
        </p:nvSpPr>
        <p:spPr bwMode="auto">
          <a:xfrm>
            <a:off x="1151308" y="42336"/>
            <a:ext cx="9786925" cy="1177245"/>
          </a:xfrm>
          <a:prstGeom prst="rect">
            <a:avLst/>
          </a:prstGeom>
          <a:noFill/>
          <a:ln w="9525">
            <a:noFill/>
            <a:miter lim="800000"/>
            <a:headEnd/>
            <a:tailEnd/>
          </a:ln>
        </p:spPr>
        <p:txBody>
          <a:bodyPr wrap="square">
            <a:spAutoFit/>
          </a:bodyPr>
          <a:lstStyle/>
          <a:p>
            <a:pPr algn="ctr">
              <a:spcBef>
                <a:spcPts val="0"/>
              </a:spcBef>
            </a:pPr>
            <a:r>
              <a:rPr lang="en-US" sz="1600" b="1" dirty="0"/>
              <a:t>Highly efficient </a:t>
            </a:r>
            <a:r>
              <a:rPr lang="en-US" sz="1600" b="1" dirty="0">
                <a:solidFill>
                  <a:schemeClr val="tx2"/>
                </a:solidFill>
              </a:rPr>
              <a:t>twisted multifilament </a:t>
            </a:r>
            <a:r>
              <a:rPr lang="en-US" sz="1600" b="1" dirty="0"/>
              <a:t>Bi-2212 round wires</a:t>
            </a:r>
          </a:p>
          <a:p>
            <a:pPr algn="ctr">
              <a:spcBef>
                <a:spcPts val="0"/>
              </a:spcBef>
            </a:pPr>
            <a:endParaRPr lang="en-US" sz="600" dirty="0"/>
          </a:p>
          <a:p>
            <a:pPr algn="ctr">
              <a:spcBef>
                <a:spcPts val="0"/>
              </a:spcBef>
            </a:pPr>
            <a:r>
              <a:rPr lang="en-US" sz="1100" dirty="0">
                <a:solidFill>
                  <a:srgbClr val="0033CC"/>
                </a:solidFill>
                <a:hlinkClick r:id="rId5">
                  <a:extLst>
                    <a:ext uri="{A12FA001-AC4F-418D-AE19-62706E023703}">
                      <ahyp:hlinkClr xmlns:ahyp="http://schemas.microsoft.com/office/drawing/2018/hyperlinkcolor" val="tx"/>
                    </a:ext>
                  </a:extLst>
                </a:hlinkClick>
              </a:rPr>
              <a:t>Y. Oz</a:t>
            </a:r>
            <a:r>
              <a:rPr lang="en-US" sz="1100" baseline="30000" dirty="0">
                <a:solidFill>
                  <a:srgbClr val="0033CC"/>
                </a:solidFill>
              </a:rPr>
              <a:t>1</a:t>
            </a:r>
            <a:r>
              <a:rPr lang="en-US" sz="1100" dirty="0">
                <a:solidFill>
                  <a:srgbClr val="0033CC"/>
                </a:solidFill>
              </a:rPr>
              <a:t>, </a:t>
            </a:r>
            <a:r>
              <a:rPr lang="en-US" sz="1100" dirty="0">
                <a:solidFill>
                  <a:srgbClr val="0033CC"/>
                </a:solidFill>
                <a:hlinkClick r:id="rId6">
                  <a:extLst>
                    <a:ext uri="{A12FA001-AC4F-418D-AE19-62706E023703}">
                      <ahyp:hlinkClr xmlns:ahyp="http://schemas.microsoft.com/office/drawing/2018/hyperlinkcolor" val="tx"/>
                    </a:ext>
                  </a:extLst>
                </a:hlinkClick>
              </a:rPr>
              <a:t>D. Davis</a:t>
            </a:r>
            <a:r>
              <a:rPr lang="en-US" sz="1100" baseline="30000" dirty="0">
                <a:solidFill>
                  <a:srgbClr val="0033CC"/>
                </a:solidFill>
              </a:rPr>
              <a:t>1</a:t>
            </a:r>
            <a:r>
              <a:rPr lang="en-US" sz="1100" dirty="0">
                <a:solidFill>
                  <a:srgbClr val="0033CC"/>
                </a:solidFill>
              </a:rPr>
              <a:t>, </a:t>
            </a:r>
            <a:r>
              <a:rPr lang="en-US" sz="1100" dirty="0">
                <a:solidFill>
                  <a:srgbClr val="0033CC"/>
                </a:solidFill>
                <a:hlinkClick r:id="rId7">
                  <a:extLst>
                    <a:ext uri="{A12FA001-AC4F-418D-AE19-62706E023703}">
                      <ahyp:hlinkClr xmlns:ahyp="http://schemas.microsoft.com/office/drawing/2018/hyperlinkcolor" val="tx"/>
                    </a:ext>
                  </a:extLst>
                </a:hlinkClick>
              </a:rPr>
              <a:t>J. Jiang</a:t>
            </a:r>
            <a:r>
              <a:rPr lang="en-US" sz="1100" baseline="30000" dirty="0">
                <a:solidFill>
                  <a:srgbClr val="0033CC"/>
                </a:solidFill>
              </a:rPr>
              <a:t>1</a:t>
            </a:r>
            <a:r>
              <a:rPr lang="en-US" sz="1100" dirty="0">
                <a:solidFill>
                  <a:srgbClr val="0033CC"/>
                </a:solidFill>
              </a:rPr>
              <a:t>, </a:t>
            </a:r>
            <a:r>
              <a:rPr lang="en-US" sz="1100" dirty="0">
                <a:solidFill>
                  <a:srgbClr val="0033CC"/>
                </a:solidFill>
                <a:hlinkClick r:id="rId8">
                  <a:extLst>
                    <a:ext uri="{A12FA001-AC4F-418D-AE19-62706E023703}">
                      <ahyp:hlinkClr xmlns:ahyp="http://schemas.microsoft.com/office/drawing/2018/hyperlinkcolor" val="tx"/>
                    </a:ext>
                  </a:extLst>
                </a:hlinkClick>
              </a:rPr>
              <a:t>E. E. Hellstrom</a:t>
            </a:r>
            <a:r>
              <a:rPr lang="en-US" sz="1100" baseline="30000" dirty="0">
                <a:solidFill>
                  <a:srgbClr val="0033CC"/>
                </a:solidFill>
              </a:rPr>
              <a:t>1,2</a:t>
            </a:r>
            <a:r>
              <a:rPr lang="en-US" sz="1100" dirty="0">
                <a:solidFill>
                  <a:srgbClr val="0033CC"/>
                </a:solidFill>
              </a:rPr>
              <a:t>, </a:t>
            </a:r>
            <a:r>
              <a:rPr lang="en-US" sz="1100" dirty="0">
                <a:solidFill>
                  <a:srgbClr val="0033CC"/>
                </a:solidFill>
                <a:hlinkClick r:id="rId9">
                  <a:extLst>
                    <a:ext uri="{A12FA001-AC4F-418D-AE19-62706E023703}">
                      <ahyp:hlinkClr xmlns:ahyp="http://schemas.microsoft.com/office/drawing/2018/hyperlinkcolor" val="tx"/>
                    </a:ext>
                  </a:extLst>
                </a:hlinkClick>
              </a:rPr>
              <a:t>D. C. Larbalestier</a:t>
            </a:r>
            <a:r>
              <a:rPr lang="en-US" sz="1100" baseline="30000" dirty="0">
                <a:solidFill>
                  <a:srgbClr val="0033CC"/>
                </a:solidFill>
              </a:rPr>
              <a:t>1,2</a:t>
            </a:r>
            <a:r>
              <a:rPr lang="en-US" sz="1100" dirty="0"/>
              <a:t>, </a:t>
            </a:r>
          </a:p>
          <a:p>
            <a:pPr marL="228600" indent="-228600" algn="ctr">
              <a:spcBef>
                <a:spcPts val="0"/>
              </a:spcBef>
              <a:buAutoNum type="arabicPeriod"/>
            </a:pPr>
            <a:r>
              <a:rPr lang="en-US" sz="1050" b="1" dirty="0">
                <a:solidFill>
                  <a:srgbClr val="0033CC"/>
                </a:solidFill>
              </a:rPr>
              <a:t>Applied Superconductivity Center, National High Magnetic Field Laboratory, Florida State University, Florida, 32310, USA; </a:t>
            </a:r>
          </a:p>
          <a:p>
            <a:pPr marL="228600" indent="-228600" algn="ctr">
              <a:spcBef>
                <a:spcPts val="0"/>
              </a:spcBef>
              <a:buAutoNum type="arabicPeriod"/>
            </a:pPr>
            <a:r>
              <a:rPr lang="en-US" sz="1050" b="1" dirty="0">
                <a:solidFill>
                  <a:srgbClr val="0033CC"/>
                </a:solidFill>
              </a:rPr>
              <a:t>2. FAMU-FSU College of Engineering, Tallahassee, Florida, 32310, USA;</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G. S. Boebinger (NSF DMR-1157490, DMR-1644779, </a:t>
            </a:r>
            <a:r>
              <a:rPr lang="en-US" sz="1050" dirty="0">
                <a:latin typeface="+mn-lt"/>
              </a:rPr>
              <a:t>DMR-2128556</a:t>
            </a:r>
            <a:r>
              <a:rPr lang="en-US" sz="1050" dirty="0"/>
              <a:t>); DOE DE-SC0010421</a:t>
            </a:r>
            <a:endParaRPr lang="en-US" sz="1050" b="1" dirty="0">
              <a:solidFill>
                <a:srgbClr val="0033CC"/>
              </a:solidFill>
            </a:endParaRPr>
          </a:p>
        </p:txBody>
      </p:sp>
      <p:pic>
        <p:nvPicPr>
          <p:cNvPr id="18" name="Picture 17">
            <a:extLst>
              <a:ext uri="{FF2B5EF4-FFF2-40B4-BE49-F238E27FC236}">
                <a16:creationId xmlns:a16="http://schemas.microsoft.com/office/drawing/2014/main" id="{6F8F643F-1836-4759-8EFF-B1746BDE1BF0}"/>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6122026" y="1329113"/>
            <a:ext cx="5673592" cy="4272315"/>
          </a:xfrm>
          <a:prstGeom prst="rect">
            <a:avLst/>
          </a:prstGeom>
        </p:spPr>
      </p:pic>
      <p:sp>
        <p:nvSpPr>
          <p:cNvPr id="19" name="TextBox 18">
            <a:extLst>
              <a:ext uri="{FF2B5EF4-FFF2-40B4-BE49-F238E27FC236}">
                <a16:creationId xmlns:a16="http://schemas.microsoft.com/office/drawing/2014/main" id="{89C5843F-C7D9-40EB-A5D4-6045449B22B3}"/>
              </a:ext>
            </a:extLst>
          </p:cNvPr>
          <p:cNvSpPr txBox="1"/>
          <p:nvPr/>
        </p:nvSpPr>
        <p:spPr>
          <a:xfrm>
            <a:off x="5989423" y="5594769"/>
            <a:ext cx="6059246" cy="1107996"/>
          </a:xfrm>
          <a:prstGeom prst="rect">
            <a:avLst/>
          </a:prstGeom>
          <a:noFill/>
        </p:spPr>
        <p:txBody>
          <a:bodyPr wrap="square">
            <a:spAutoFit/>
          </a:bodyPr>
          <a:lstStyle/>
          <a:p>
            <a:pPr algn="just">
              <a:defRPr/>
            </a:pPr>
            <a:r>
              <a:rPr lang="en-US" sz="1100" b="1" dirty="0">
                <a:solidFill>
                  <a:srgbClr val="000000"/>
                </a:solidFill>
              </a:rPr>
              <a:t>Figure:</a:t>
            </a:r>
            <a:r>
              <a:rPr lang="en-US" sz="1100" dirty="0">
                <a:solidFill>
                  <a:srgbClr val="000000"/>
                </a:solidFill>
              </a:rPr>
              <a:t> </a:t>
            </a:r>
            <a:r>
              <a:rPr lang="en-US" sz="1100" dirty="0"/>
              <a:t>Electron microscopy image of a high performance, high efficiency Bi-2212 round wire cross section, showing the arrangement of the fine superconducting Bi-2212 filaments embedded in the silver wire</a:t>
            </a:r>
            <a:r>
              <a:rPr lang="en-US" sz="1100" dirty="0">
                <a:solidFill>
                  <a:srgbClr val="000000"/>
                </a:solidFill>
              </a:rPr>
              <a:t>. The wire contains 18 bundles of filaments, each of which contains 37 superconducting filaments. Enhanced performance, suitable for leading applications of superconducting magnets, was achieved by minimizing the interconnections between the individual superconducting filaments.</a:t>
            </a:r>
          </a:p>
        </p:txBody>
      </p:sp>
      <p:sp>
        <p:nvSpPr>
          <p:cNvPr id="3" name="Text Box 28">
            <a:extLst>
              <a:ext uri="{FF2B5EF4-FFF2-40B4-BE49-F238E27FC236}">
                <a16:creationId xmlns:a16="http://schemas.microsoft.com/office/drawing/2014/main" id="{4F4EC6E4-E01F-7D6B-5A9B-D49457FB33BE}"/>
              </a:ext>
            </a:extLst>
          </p:cNvPr>
          <p:cNvSpPr txBox="1">
            <a:spLocks noChangeArrowheads="1"/>
          </p:cNvSpPr>
          <p:nvPr/>
        </p:nvSpPr>
        <p:spPr bwMode="auto">
          <a:xfrm>
            <a:off x="87984" y="5388402"/>
            <a:ext cx="5773320" cy="1446550"/>
          </a:xfrm>
          <a:prstGeom prst="rect">
            <a:avLst/>
          </a:prstGeom>
          <a:noFill/>
          <a:ln w="9525">
            <a:noFill/>
            <a:miter lim="800000"/>
            <a:headEnd/>
            <a:tailEnd/>
          </a:ln>
        </p:spPr>
        <p:txBody>
          <a:bodyPr wrap="square">
            <a:spAutoFit/>
          </a:bodyPr>
          <a:lstStyle/>
          <a:p>
            <a:r>
              <a:rPr lang="en-US" sz="1100" b="1" dirty="0">
                <a:solidFill>
                  <a:srgbClr val="333399"/>
                </a:solidFill>
                <a:latin typeface="+mn-lt"/>
              </a:rPr>
              <a:t>Facilities and instrumentation used:</a:t>
            </a:r>
            <a:r>
              <a:rPr lang="en-US" sz="1100" dirty="0">
                <a:solidFill>
                  <a:srgbClr val="333399"/>
                </a:solidFill>
                <a:latin typeface="+mn-lt"/>
              </a:rPr>
              <a:t>  Applied Superconductivity Center, </a:t>
            </a:r>
            <a:r>
              <a:rPr lang="en-US" sz="1100" dirty="0" err="1">
                <a:solidFill>
                  <a:srgbClr val="333399"/>
                </a:solidFill>
                <a:latin typeface="+mn-lt"/>
              </a:rPr>
              <a:t>Thermo</a:t>
            </a:r>
            <a:r>
              <a:rPr lang="en-US" sz="1100" dirty="0">
                <a:solidFill>
                  <a:srgbClr val="333399"/>
                </a:solidFill>
                <a:latin typeface="+mn-lt"/>
              </a:rPr>
              <a:t> Fisher Scientific Helios G4 high resolution Scanning Electron Microscope, Oxford Instruments 14T Vibrating Sample Magnetometer, Oxford Instruments 15T Superconducting Magnet</a:t>
            </a:r>
          </a:p>
          <a:p>
            <a:endParaRPr lang="en-US" sz="1100" dirty="0">
              <a:solidFill>
                <a:srgbClr val="333399"/>
              </a:solidFill>
              <a:latin typeface="+mn-lt"/>
            </a:endParaRPr>
          </a:p>
          <a:p>
            <a:r>
              <a:rPr lang="en-US" sz="1100" b="1" dirty="0">
                <a:solidFill>
                  <a:srgbClr val="333399"/>
                </a:solidFill>
                <a:latin typeface="+mn-lt"/>
              </a:rPr>
              <a:t>Citation: </a:t>
            </a:r>
            <a:r>
              <a:rPr lang="en-US" sz="1100" dirty="0">
                <a:solidFill>
                  <a:srgbClr val="333399"/>
                </a:solidFill>
                <a:latin typeface="+mn-lt"/>
              </a:rPr>
              <a:t>Oz, Y.; Davis, D.S.; Jiang, J.; Hellstrom, E.; Larbalestier, D.C., </a:t>
            </a:r>
            <a:r>
              <a:rPr lang="en-US" sz="1100" i="1" dirty="0">
                <a:solidFill>
                  <a:srgbClr val="333399"/>
                </a:solidFill>
                <a:latin typeface="+mn-lt"/>
              </a:rPr>
              <a:t>Influence of twist pitch on hysteretic losses and transport </a:t>
            </a:r>
            <a:r>
              <a:rPr lang="en-US" sz="1100" i="1" dirty="0" err="1">
                <a:solidFill>
                  <a:srgbClr val="333399"/>
                </a:solidFill>
                <a:latin typeface="+mn-lt"/>
              </a:rPr>
              <a:t>Jc</a:t>
            </a:r>
            <a:r>
              <a:rPr lang="en-US" sz="1100" i="1" dirty="0">
                <a:solidFill>
                  <a:srgbClr val="333399"/>
                </a:solidFill>
                <a:latin typeface="+mn-lt"/>
              </a:rPr>
              <a:t> in overpressure processed high </a:t>
            </a:r>
            <a:r>
              <a:rPr lang="en-US" sz="1100" i="1" dirty="0" err="1">
                <a:solidFill>
                  <a:srgbClr val="333399"/>
                </a:solidFill>
                <a:latin typeface="+mn-lt"/>
              </a:rPr>
              <a:t>Jc</a:t>
            </a:r>
            <a:r>
              <a:rPr lang="en-US" sz="1100" i="1" dirty="0">
                <a:solidFill>
                  <a:srgbClr val="333399"/>
                </a:solidFill>
                <a:latin typeface="+mn-lt"/>
              </a:rPr>
              <a:t> Bi-2212 round wires,</a:t>
            </a:r>
            <a:r>
              <a:rPr lang="en-US" sz="1100" dirty="0">
                <a:solidFill>
                  <a:srgbClr val="333399"/>
                </a:solidFill>
                <a:latin typeface="+mn-lt"/>
              </a:rPr>
              <a:t> </a:t>
            </a:r>
            <a:r>
              <a:rPr lang="en-US" sz="1100" b="1" dirty="0">
                <a:solidFill>
                  <a:srgbClr val="333399"/>
                </a:solidFill>
                <a:latin typeface="+mn-lt"/>
              </a:rPr>
              <a:t>Superconductor Science and Technology</a:t>
            </a:r>
            <a:r>
              <a:rPr lang="en-US" sz="1100" dirty="0">
                <a:solidFill>
                  <a:srgbClr val="333399"/>
                </a:solidFill>
                <a:latin typeface="+mn-lt"/>
              </a:rPr>
              <a:t>, 35 (6), 064004 (2022)  </a:t>
            </a:r>
            <a:r>
              <a:rPr lang="en-US" sz="1100" b="1" dirty="0">
                <a:solidFill>
                  <a:srgbClr val="333399"/>
                </a:solidFill>
                <a:latin typeface="+mn-lt"/>
                <a:hlinkClick r:id="rId11">
                  <a:extLst>
                    <a:ext uri="{A12FA001-AC4F-418D-AE19-62706E023703}">
                      <ahyp:hlinkClr xmlns:ahyp="http://schemas.microsoft.com/office/drawing/2018/hyperlinkcolor" val="tx"/>
                    </a:ext>
                  </a:extLst>
                </a:hlinkClick>
              </a:rPr>
              <a:t>doi.org/10.1088/1361-6668/ac68a8</a:t>
            </a:r>
            <a:endParaRPr lang="en-US" sz="1100" b="1" dirty="0">
              <a:solidFill>
                <a:srgbClr val="333399"/>
              </a:solidFill>
              <a:latin typeface="+mn-lt"/>
            </a:endParaRPr>
          </a:p>
        </p:txBody>
      </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56D86A-2112-4D4A-8CEA-D9D906123867}"/>
</file>

<file path=customXml/itemProps2.xml><?xml version="1.0" encoding="utf-8"?>
<ds:datastoreItem xmlns:ds="http://schemas.openxmlformats.org/officeDocument/2006/customXml" ds:itemID="{E2F867CC-D03D-4A70-92BB-FD64D80DFB4F}"/>
</file>

<file path=customXml/itemProps3.xml><?xml version="1.0" encoding="utf-8"?>
<ds:datastoreItem xmlns:ds="http://schemas.openxmlformats.org/officeDocument/2006/customXml" ds:itemID="{3977E66B-4135-4598-84C7-46D16BFD5F15}"/>
</file>

<file path=docProps/app.xml><?xml version="1.0" encoding="utf-8"?>
<Properties xmlns="http://schemas.openxmlformats.org/officeDocument/2006/extended-properties" xmlns:vt="http://schemas.openxmlformats.org/officeDocument/2006/docPropsVTypes">
  <TotalTime>5908</TotalTime>
  <Words>1179</Words>
  <Application>Microsoft Office PowerPoint</Application>
  <PresentationFormat>Widescreen</PresentationFormat>
  <Paragraphs>42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142</cp:revision>
  <cp:lastPrinted>2019-07-16T13:07:28Z</cp:lastPrinted>
  <dcterms:created xsi:type="dcterms:W3CDTF">2004-08-07T03:10:56Z</dcterms:created>
  <dcterms:modified xsi:type="dcterms:W3CDTF">2023-02-24T23:44:43Z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