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1" r:id="rId5"/>
    <p:sldId id="262" r:id="rId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3399"/>
    <a:srgbClr val="000066"/>
    <a:srgbClr val="008080"/>
    <a:srgbClr val="006600"/>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12" autoAdjust="0"/>
    <p:restoredTop sz="93792" autoAdjust="0"/>
  </p:normalViewPr>
  <p:slideViewPr>
    <p:cSldViewPr snapToGrid="0">
      <p:cViewPr varScale="1">
        <p:scale>
          <a:sx n="121" d="100"/>
          <a:sy n="121" d="100"/>
        </p:scale>
        <p:origin x="312"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3080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orcid.org/0000-0002-0894-065X" TargetMode="External"/><Relationship Id="rId3" Type="http://schemas.openxmlformats.org/officeDocument/2006/relationships/image" Target="../media/image1.jpeg"/><Relationship Id="rId7" Type="http://schemas.openxmlformats.org/officeDocument/2006/relationships/hyperlink" Target="https://orcid.org/0000-0002-2724-6807"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orcid.org/0000-0002-5347-8361" TargetMode="External"/><Relationship Id="rId5" Type="http://schemas.openxmlformats.org/officeDocument/2006/relationships/image" Target="../media/image3.jpg"/><Relationship Id="rId4" Type="http://schemas.openxmlformats.org/officeDocument/2006/relationships/image" Target="../media/image2.jpeg"/><Relationship Id="rId9" Type="http://schemas.openxmlformats.org/officeDocument/2006/relationships/hyperlink" Target="https://doi.org/10.1103/PhysRevB.106.195402"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doi.org/10.1103/PhysRevB.106.195402" TargetMode="External"/><Relationship Id="rId3" Type="http://schemas.openxmlformats.org/officeDocument/2006/relationships/image" Target="../media/image1.jpeg"/><Relationship Id="rId7"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orcid.org/0000-0002-0894-065X" TargetMode="External"/><Relationship Id="rId5" Type="http://schemas.openxmlformats.org/officeDocument/2006/relationships/hyperlink" Target="https://orcid.org/0000-0002-2724-6807" TargetMode="External"/><Relationship Id="rId10" Type="http://schemas.openxmlformats.org/officeDocument/2006/relationships/image" Target="../media/image5.jpeg"/><Relationship Id="rId4" Type="http://schemas.openxmlformats.org/officeDocument/2006/relationships/hyperlink" Target="https://orcid.org/0000-0002-5347-8361" TargetMode="External"/><Relationship Id="rId9"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 y="1331915"/>
            <a:ext cx="5895976" cy="5078313"/>
          </a:xfrm>
          <a:prstGeom prst="rect">
            <a:avLst/>
          </a:prstGeom>
          <a:noFill/>
          <a:ln w="9525">
            <a:noFill/>
            <a:miter lim="800000"/>
            <a:headEnd/>
            <a:tailEnd/>
          </a:ln>
        </p:spPr>
        <p:txBody>
          <a:bodyPr wrap="square">
            <a:spAutoFit/>
          </a:bodyPr>
          <a:lstStyle/>
          <a:p>
            <a:pPr lvl="0" algn="just">
              <a:defRPr/>
            </a:pP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Although three-dimensional many-body systems can often be well understood by theoretical descriptions with quasi-particle excitations, in a one-dimensional (1D) world, quasi-particles do not exist due to strong interactions. Instead, the </a:t>
            </a:r>
            <a:r>
              <a:rPr kumimoji="0" lang="en-US" sz="1200" b="0" i="0" u="none" strike="noStrike" kern="1200" cap="none" spc="0" normalizeH="0" baseline="0" noProof="0" dirty="0" err="1">
                <a:ln>
                  <a:noFill/>
                </a:ln>
                <a:solidFill>
                  <a:srgbClr val="000000"/>
                </a:solidFill>
                <a:effectLst/>
                <a:uLnTx/>
                <a:uFillTx/>
                <a:latin typeface="Arial" pitchFamily="34" charset="0"/>
                <a:ea typeface="+mn-ea"/>
                <a:cs typeface="Arial" pitchFamily="34" charset="0"/>
              </a:rPr>
              <a:t>Luttinger</a:t>
            </a: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Liquid theory was proposed to cast light on the dynamics of 1D systems.  A variety of experimental studies </a:t>
            </a:r>
            <a:r>
              <a:rPr lang="en-US" sz="1200" dirty="0">
                <a:solidFill>
                  <a:srgbClr val="000000"/>
                </a:solidFill>
              </a:rPr>
              <a:t>have explored and tested the predictions of the </a:t>
            </a:r>
            <a:r>
              <a:rPr lang="en-US" sz="1200" dirty="0" err="1">
                <a:solidFill>
                  <a:srgbClr val="000000"/>
                </a:solidFill>
              </a:rPr>
              <a:t>Luttinger</a:t>
            </a:r>
            <a:r>
              <a:rPr lang="en-US" sz="1200" dirty="0">
                <a:solidFill>
                  <a:srgbClr val="000000"/>
                </a:solidFill>
              </a:rPr>
              <a:t> Liquid theory as it applies to electrons in </a:t>
            </a: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quantum wells and wires. However, degenerate </a:t>
            </a:r>
            <a:r>
              <a:rPr lang="en-US" sz="1200" dirty="0">
                <a:solidFill>
                  <a:srgbClr val="000000"/>
                </a:solidFill>
                <a:latin typeface="Arial" charset="0"/>
              </a:rPr>
              <a:t>charged systems are prone to instabilities and there are few suitably degenerate charge-</a:t>
            </a: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neutral </a:t>
            </a:r>
            <a:r>
              <a:rPr kumimoji="0" lang="en-US" sz="1200" b="0" i="0" u="none" strike="noStrike" kern="1200" cap="none" spc="0" normalizeH="0" baseline="0" noProof="0" dirty="0">
                <a:ln>
                  <a:noFill/>
                </a:ln>
                <a:effectLst/>
                <a:uLnTx/>
                <a:uFillTx/>
                <a:latin typeface="Arial" pitchFamily="34" charset="0"/>
                <a:ea typeface="+mn-ea"/>
                <a:cs typeface="Arial" pitchFamily="34" charset="0"/>
              </a:rPr>
              <a:t>systems that are experimentally accessible. </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en-US" sz="1200" dirty="0"/>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In this research, unique ultra-low-temperature nuclear magnetic resonance (NMR) methods are applied in the MagLab’s High B/T facility to study the dynamics of </a:t>
            </a:r>
            <a:r>
              <a:rPr kumimoji="0" lang="en-US" sz="12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3</a:t>
            </a: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He atoms confined in the interior of 1D channels of a special mesoporous material known as MCM-41 (Mobil</a:t>
            </a:r>
            <a:r>
              <a:rPr kumimoji="0" lang="en-US" sz="1200" b="0" i="0" u="none" strike="noStrike" kern="1200" cap="none" spc="0" normalizeH="0" noProof="0" dirty="0">
                <a:ln>
                  <a:noFill/>
                </a:ln>
                <a:solidFill>
                  <a:srgbClr val="000000"/>
                </a:solidFill>
                <a:effectLst/>
                <a:uLnTx/>
                <a:uFillTx/>
                <a:latin typeface="Arial" pitchFamily="34" charset="0"/>
                <a:ea typeface="+mn-ea"/>
                <a:cs typeface="Arial" pitchFamily="34" charset="0"/>
              </a:rPr>
              <a:t> Composition of Matter Number 41) that have been pre-plated with </a:t>
            </a:r>
            <a:r>
              <a:rPr kumimoji="0" lang="en-US" sz="12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4</a:t>
            </a: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He atoms. Ultra-low-temperature NMR is able to probe this </a:t>
            </a:r>
            <a:r>
              <a:rPr lang="en-US" sz="1200" dirty="0">
                <a:solidFill>
                  <a:srgbClr val="000000"/>
                </a:solidFill>
              </a:rPr>
              <a:t>charge-neutral </a:t>
            </a: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1D system at temperatures comparable to and below the Fermi temperature, which is the regime in which</a:t>
            </a:r>
            <a:r>
              <a:rPr kumimoji="0" lang="en-US" sz="1200" b="0" i="0" u="none" strike="noStrike" kern="1200" cap="none" spc="0" normalizeH="0" noProof="0" dirty="0">
                <a:ln>
                  <a:noFill/>
                </a:ln>
                <a:solidFill>
                  <a:srgbClr val="000000"/>
                </a:solidFill>
                <a:effectLst/>
                <a:uLnTx/>
                <a:uFillTx/>
                <a:latin typeface="Arial" pitchFamily="34" charset="0"/>
                <a:ea typeface="+mn-ea"/>
                <a:cs typeface="Arial" pitchFamily="34" charset="0"/>
              </a:rPr>
              <a:t> the </a:t>
            </a:r>
            <a:r>
              <a:rPr kumimoji="0" lang="en-US" sz="1200" b="0" i="0" u="none" strike="noStrike" kern="1200" cap="none" spc="0" normalizeH="0" noProof="0" dirty="0" err="1">
                <a:ln>
                  <a:noFill/>
                </a:ln>
                <a:solidFill>
                  <a:srgbClr val="000000"/>
                </a:solidFill>
                <a:effectLst/>
                <a:uLnTx/>
                <a:uFillTx/>
                <a:latin typeface="Arial" pitchFamily="34" charset="0"/>
                <a:ea typeface="+mn-ea"/>
                <a:cs typeface="Arial" pitchFamily="34" charset="0"/>
              </a:rPr>
              <a:t>Luttinger</a:t>
            </a:r>
            <a:r>
              <a:rPr kumimoji="0" lang="en-US" sz="1200" b="0" i="0" u="none" strike="noStrike" kern="1200" cap="none" spc="0" normalizeH="0" noProof="0" dirty="0">
                <a:ln>
                  <a:noFill/>
                </a:ln>
                <a:solidFill>
                  <a:srgbClr val="000000"/>
                </a:solidFill>
                <a:effectLst/>
                <a:uLnTx/>
                <a:uFillTx/>
                <a:latin typeface="Arial" pitchFamily="34" charset="0"/>
                <a:ea typeface="+mn-ea"/>
                <a:cs typeface="Arial" pitchFamily="34" charset="0"/>
              </a:rPr>
              <a:t> liquid theory is expected to </a:t>
            </a:r>
            <a:r>
              <a:rPr lang="en-US" sz="1200" dirty="0">
                <a:solidFill>
                  <a:srgbClr val="000000"/>
                </a:solidFill>
              </a:rPr>
              <a:t>be valid. </a:t>
            </a: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The measured spin-lattice relaxation times (</a:t>
            </a:r>
            <a:r>
              <a:rPr kumimoji="0" lang="en-US" sz="1200" b="0" i="1"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a:t>
            </a:r>
            <a:r>
              <a:rPr kumimoji="0" lang="en-US" sz="1200" b="0" i="0" u="none" strike="noStrike" kern="1200" cap="none" spc="0" normalizeH="0" baseline="-25000" noProof="0" dirty="0">
                <a:ln>
                  <a:noFill/>
                </a:ln>
                <a:solidFill>
                  <a:srgbClr val="000000"/>
                </a:solidFill>
                <a:effectLst/>
                <a:uLnTx/>
                <a:uFillTx/>
                <a:latin typeface="Arial" pitchFamily="34" charset="0"/>
                <a:ea typeface="+mn-ea"/>
                <a:cs typeface="Arial" pitchFamily="34" charset="0"/>
              </a:rPr>
              <a:t>1</a:t>
            </a: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are related linearly with temperature (</a:t>
            </a:r>
            <a:r>
              <a:rPr kumimoji="0" lang="en-US" sz="1200" b="0" i="1" u="none" strike="noStrike" kern="1200" cap="none" spc="0" normalizeH="0" baseline="0" noProof="0" dirty="0">
                <a:ln>
                  <a:noFill/>
                </a:ln>
                <a:solidFill>
                  <a:srgbClr val="000000"/>
                </a:solidFill>
                <a:effectLst/>
                <a:uLnTx/>
                <a:uFillTx/>
                <a:latin typeface="Arial" pitchFamily="34" charset="0"/>
                <a:ea typeface="+mn-ea"/>
                <a:cs typeface="Arial" pitchFamily="34" charset="0"/>
              </a:rPr>
              <a:t>T</a:t>
            </a: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when the temperatures are well below the degenerate temperature, which is a signature of </a:t>
            </a:r>
            <a:r>
              <a:rPr kumimoji="0" lang="en-US" sz="1200" b="0" i="0" u="none" strike="noStrike" kern="1200" cap="none" spc="0" normalizeH="0" baseline="0" noProof="0" dirty="0" err="1">
                <a:ln>
                  <a:noFill/>
                </a:ln>
                <a:solidFill>
                  <a:srgbClr val="000000"/>
                </a:solidFill>
                <a:effectLst/>
                <a:uLnTx/>
                <a:uFillTx/>
                <a:latin typeface="Arial" pitchFamily="34" charset="0"/>
                <a:ea typeface="+mn-ea"/>
                <a:cs typeface="Arial" pitchFamily="34" charset="0"/>
              </a:rPr>
              <a:t>Luttinger</a:t>
            </a: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liquid dynamics. At higher temperatures, there is a peak at twice the Fermi temperature, followed by a decrease that fits the higher temperature data once the presence of transverse motions is taken into account.</a:t>
            </a: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lvl="0" algn="just">
              <a:defRPr/>
            </a:pP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This research is one of the first measurements of </a:t>
            </a:r>
            <a:r>
              <a:rPr kumimoji="0" lang="en-US" sz="1200" b="0" i="0" u="none" strike="noStrike" kern="1200" cap="none" spc="0" normalizeH="0" baseline="0" noProof="0" dirty="0" err="1">
                <a:ln>
                  <a:noFill/>
                </a:ln>
                <a:solidFill>
                  <a:srgbClr val="000000"/>
                </a:solidFill>
                <a:effectLst/>
                <a:uLnTx/>
                <a:uFillTx/>
                <a:latin typeface="Arial" pitchFamily="34" charset="0"/>
                <a:ea typeface="+mn-ea"/>
                <a:cs typeface="Arial" pitchFamily="34" charset="0"/>
              </a:rPr>
              <a:t>Luttinger</a:t>
            </a: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liquid dynamics in a neutral fermion system</a:t>
            </a:r>
            <a:r>
              <a:rPr lang="en-US" sz="1200" dirty="0"/>
              <a:t> well below the degeneracy temperature</a:t>
            </a: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It broadens the scope of 1D physics and calls for further investigation in this physical system that is dominated by quantum interactions.</a:t>
            </a: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934076" y="1329113"/>
            <a:ext cx="6169940" cy="4952626"/>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0511" y="77787"/>
            <a:ext cx="792698" cy="944759"/>
          </a:xfrm>
          <a:prstGeom prst="rect">
            <a:avLst/>
          </a:prstGeom>
        </p:spPr>
      </p:pic>
      <p:sp>
        <p:nvSpPr>
          <p:cNvPr id="11" name="Rectangle 10"/>
          <p:cNvSpPr/>
          <p:nvPr/>
        </p:nvSpPr>
        <p:spPr>
          <a:xfrm>
            <a:off x="5934076" y="5020460"/>
            <a:ext cx="6169940" cy="1200329"/>
          </a:xfrm>
          <a:prstGeom prst="rect">
            <a:avLst/>
          </a:prstGeom>
        </p:spPr>
        <p:txBody>
          <a:bodyPr wrap="square">
            <a:spAutoFit/>
          </a:bodyPr>
          <a:lstStyle/>
          <a:p>
            <a:pPr lvl="0">
              <a:defRPr/>
            </a:pP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The temperature dependence of the spin-lattice relaxation times (</a:t>
            </a:r>
            <a:r>
              <a:rPr lang="en-US" sz="1200" i="1" dirty="0">
                <a:solidFill>
                  <a:srgbClr val="000000"/>
                </a:solidFill>
                <a:latin typeface="Times New Roman" panose="02020603050405020304" pitchFamily="18" charset="0"/>
                <a:cs typeface="Times New Roman" panose="02020603050405020304" pitchFamily="18" charset="0"/>
              </a:rPr>
              <a:t>T</a:t>
            </a:r>
            <a:r>
              <a:rPr lang="en-US" sz="1200" baseline="-25000" dirty="0">
                <a:solidFill>
                  <a:srgbClr val="000000"/>
                </a:solidFill>
              </a:rPr>
              <a:t>1</a:t>
            </a: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of a sample with Ag powder providing increased thermal anchoring (solid blue circles), compared to another  sample without Ag powder (solid red triangles). The Ag powder was necessary to </a:t>
            </a:r>
            <a:r>
              <a:rPr lang="en-US" sz="1200" dirty="0">
                <a:solidFill>
                  <a:srgbClr val="000000"/>
                </a:solidFill>
              </a:rPr>
              <a:t>acquire data through the peak at twice the Fermi temperature and down to much lower temperatures. </a:t>
            </a: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The green line is the theoretical dependence of a </a:t>
            </a:r>
            <a:r>
              <a:rPr kumimoji="0" lang="en-US" sz="1200" b="0" i="0" u="none" strike="noStrike" kern="1200" cap="none" spc="0" normalizeH="0" baseline="0" noProof="0" dirty="0" err="1">
                <a:ln>
                  <a:noFill/>
                </a:ln>
                <a:solidFill>
                  <a:srgbClr val="000000"/>
                </a:solidFill>
                <a:effectLst/>
                <a:uLnTx/>
                <a:uFillTx/>
                <a:latin typeface="Arial" pitchFamily="34" charset="0"/>
                <a:ea typeface="+mn-ea"/>
                <a:cs typeface="Arial" pitchFamily="34" charset="0"/>
              </a:rPr>
              <a:t>Luttinger</a:t>
            </a:r>
            <a:r>
              <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liquid. The black line is the expected dependence once the lowest transverse mode is included. </a:t>
            </a:r>
          </a:p>
        </p:txBody>
      </p:sp>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a:extLst>
              <a:ext uri="{FF2B5EF4-FFF2-40B4-BE49-F238E27FC236}">
                <a16:creationId xmlns:a16="http://schemas.microsoft.com/office/drawing/2014/main" id="{810AA4FB-E4F3-8B45-B067-B11D4805D0E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32458" y="1371074"/>
            <a:ext cx="5407093" cy="3677585"/>
          </a:xfrm>
          <a:prstGeom prst="rect">
            <a:avLst/>
          </a:prstGeom>
        </p:spPr>
      </p:pic>
      <p:sp>
        <p:nvSpPr>
          <p:cNvPr id="3" name="Text Box 62">
            <a:extLst>
              <a:ext uri="{FF2B5EF4-FFF2-40B4-BE49-F238E27FC236}">
                <a16:creationId xmlns:a16="http://schemas.microsoft.com/office/drawing/2014/main" id="{B8B8105D-1AB2-CBDD-F05F-CEBE1424541F}"/>
              </a:ext>
            </a:extLst>
          </p:cNvPr>
          <p:cNvSpPr txBox="1">
            <a:spLocks noChangeArrowheads="1"/>
          </p:cNvSpPr>
          <p:nvPr/>
        </p:nvSpPr>
        <p:spPr bwMode="auto">
          <a:xfrm>
            <a:off x="1572569" y="118037"/>
            <a:ext cx="8723014" cy="1031051"/>
          </a:xfrm>
          <a:prstGeom prst="rect">
            <a:avLst/>
          </a:prstGeom>
          <a:noFill/>
          <a:ln w="9525">
            <a:noFill/>
            <a:miter lim="800000"/>
            <a:headEnd/>
            <a:tailEnd/>
          </a:ln>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err="1">
                <a:ln>
                  <a:noFill/>
                </a:ln>
                <a:solidFill>
                  <a:srgbClr val="000000"/>
                </a:solidFill>
                <a:effectLst/>
                <a:uLnTx/>
                <a:uFillTx/>
                <a:latin typeface="Arial"/>
                <a:ea typeface="+mn-ea"/>
                <a:cs typeface="Arial"/>
              </a:rPr>
              <a:t>Luttinger</a:t>
            </a:r>
            <a:r>
              <a:rPr kumimoji="0" lang="en-US" sz="1600" b="1" i="0" u="none" strike="noStrike" kern="1200" cap="none" spc="0" normalizeH="0" baseline="0" noProof="0" dirty="0">
                <a:ln>
                  <a:noFill/>
                </a:ln>
                <a:solidFill>
                  <a:srgbClr val="000000"/>
                </a:solidFill>
                <a:effectLst/>
                <a:uLnTx/>
                <a:uFillTx/>
                <a:latin typeface="Arial"/>
                <a:ea typeface="+mn-ea"/>
                <a:cs typeface="Arial"/>
              </a:rPr>
              <a:t> Liquid Behavior of </a:t>
            </a:r>
            <a:r>
              <a:rPr kumimoji="0" lang="en-US" sz="1600" b="1" i="0" u="none" strike="noStrike" kern="1200" cap="none" spc="0" normalizeH="0" baseline="30000" noProof="0" dirty="0">
                <a:ln>
                  <a:noFill/>
                </a:ln>
                <a:solidFill>
                  <a:srgbClr val="000000"/>
                </a:solidFill>
                <a:effectLst/>
                <a:uLnTx/>
                <a:uFillTx/>
                <a:latin typeface="Arial"/>
                <a:ea typeface="+mn-ea"/>
                <a:cs typeface="Arial"/>
              </a:rPr>
              <a:t>3</a:t>
            </a:r>
            <a:r>
              <a:rPr kumimoji="0" lang="en-US" sz="1600" b="1" i="0" u="none" strike="noStrike" kern="1200" cap="none" spc="0" normalizeH="0" baseline="0" noProof="0" dirty="0">
                <a:ln>
                  <a:noFill/>
                </a:ln>
                <a:solidFill>
                  <a:srgbClr val="000000"/>
                </a:solidFill>
                <a:effectLst/>
                <a:uLnTx/>
                <a:uFillTx/>
                <a:latin typeface="Arial"/>
                <a:ea typeface="+mn-ea"/>
                <a:cs typeface="Arial"/>
              </a:rPr>
              <a:t>He Atoms in a One-Dimensional Nanochannel</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500" b="1" dirty="0">
                <a:solidFill>
                  <a:srgbClr val="000000"/>
                </a:solidFill>
                <a:latin typeface="Arial"/>
                <a:cs typeface="Arial"/>
              </a:rPr>
              <a:t> </a:t>
            </a:r>
            <a:endParaRPr kumimoji="0" lang="en-US" sz="500" b="1" i="0" u="none" strike="noStrike" kern="1200" cap="none" spc="0" normalizeH="0" baseline="0" noProof="0" dirty="0">
              <a:ln>
                <a:noFill/>
              </a:ln>
              <a:solidFill>
                <a:srgbClr val="000000"/>
              </a:solidFill>
              <a:effectLst/>
              <a:uLnTx/>
              <a:uFillTx/>
              <a:latin typeface="Arial"/>
              <a:ea typeface="+mn-ea"/>
              <a:cs typeface="Arial"/>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33CC"/>
                </a:solidFill>
                <a:effectLst/>
                <a:uLnTx/>
                <a:uFillTx/>
                <a:latin typeface="Arial" pitchFamily="34" charset="0"/>
                <a:ea typeface="+mn-ea"/>
                <a:cs typeface="Arial" pitchFamily="34" charset="0"/>
                <a:hlinkClick r:id="rId6">
                  <a:extLst>
                    <a:ext uri="{A12FA001-AC4F-418D-AE19-62706E023703}">
                      <ahyp:hlinkClr xmlns:ahyp="http://schemas.microsoft.com/office/drawing/2018/hyperlinkcolor" val="tx"/>
                    </a:ext>
                  </a:extLst>
                </a:hlinkClick>
              </a:rPr>
              <a:t>Donald Candela</a:t>
            </a:r>
            <a:r>
              <a:rPr kumimoji="0" lang="en-US" sz="1100" b="0" i="0" u="none" strike="noStrike" kern="1200" cap="none" spc="0" normalizeH="0" baseline="30000" noProof="0" dirty="0">
                <a:ln>
                  <a:noFill/>
                </a:ln>
                <a:solidFill>
                  <a:srgbClr val="0033CC"/>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t>
            </a:r>
            <a:r>
              <a:rPr kumimoji="0" lang="en-US" sz="1100" b="0" i="0" u="none" strike="noStrike" kern="1200" cap="none" spc="0" normalizeH="0" baseline="0" noProof="0" dirty="0">
                <a:ln>
                  <a:noFill/>
                </a:ln>
                <a:solidFill>
                  <a:srgbClr val="0033CC"/>
                </a:solidFill>
                <a:effectLst/>
                <a:uLnTx/>
                <a:uFillTx/>
                <a:latin typeface="Arial" pitchFamily="34" charset="0"/>
                <a:ea typeface="+mn-ea"/>
                <a:cs typeface="Arial" pitchFamily="34" charset="0"/>
                <a:hlinkClick r:id="rId7">
                  <a:extLst>
                    <a:ext uri="{A12FA001-AC4F-418D-AE19-62706E023703}">
                      <ahyp:hlinkClr xmlns:ahyp="http://schemas.microsoft.com/office/drawing/2018/hyperlinkcolor" val="tx"/>
                    </a:ext>
                  </a:extLst>
                </a:hlinkClick>
              </a:rPr>
              <a:t>Johnny Adams</a:t>
            </a:r>
            <a:r>
              <a:rPr kumimoji="0" lang="en-US" sz="1100" b="0" i="0" u="none" strike="noStrike" kern="1200" cap="none" spc="0" normalizeH="0" baseline="30000" noProof="0" dirty="0">
                <a:ln>
                  <a:noFill/>
                </a:ln>
                <a:solidFill>
                  <a:srgbClr val="0033CC"/>
                </a:solidFill>
                <a:effectLst/>
                <a:uLnTx/>
                <a:uFillTx/>
                <a:latin typeface="Arial" pitchFamily="34" charset="0"/>
                <a:ea typeface="+mn-ea"/>
                <a:cs typeface="Arial" pitchFamily="34" charset="0"/>
              </a:rPr>
              <a:t>2,3</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Chao Huan</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2,3</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Naoto Masuhara</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2,3</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t>
            </a:r>
            <a:r>
              <a:rPr kumimoji="0" lang="en-US" sz="1100" b="0" i="0" u="none" strike="noStrike" kern="1200" cap="none" spc="0" normalizeH="0" baseline="0" noProof="0" dirty="0">
                <a:ln>
                  <a:noFill/>
                </a:ln>
                <a:solidFill>
                  <a:srgbClr val="0033CC"/>
                </a:solidFill>
                <a:effectLst/>
                <a:uLnTx/>
                <a:uFillTx/>
                <a:latin typeface="Arial" pitchFamily="34" charset="0"/>
                <a:ea typeface="+mn-ea"/>
                <a:cs typeface="Arial" pitchFamily="34" charset="0"/>
                <a:hlinkClick r:id="rId8">
                  <a:extLst>
                    <a:ext uri="{A12FA001-AC4F-418D-AE19-62706E023703}">
                      <ahyp:hlinkClr xmlns:ahyp="http://schemas.microsoft.com/office/drawing/2018/hyperlinkcolor" val="tx"/>
                    </a:ext>
                  </a:extLst>
                </a:hlinkClick>
              </a:rPr>
              <a:t>Neil S. Sullivan</a:t>
            </a:r>
            <a:r>
              <a:rPr kumimoji="0" lang="en-US" sz="1100" b="0" i="0" u="none" strike="noStrike" kern="1200" cap="none" spc="0" normalizeH="0" baseline="30000" noProof="0" dirty="0">
                <a:ln>
                  <a:noFill/>
                </a:ln>
                <a:solidFill>
                  <a:srgbClr val="0033CC"/>
                </a:solidFill>
                <a:effectLst/>
                <a:uLnTx/>
                <a:uFillTx/>
                <a:latin typeface="Arial" pitchFamily="34" charset="0"/>
                <a:ea typeface="+mn-ea"/>
                <a:cs typeface="Arial" pitchFamily="34" charset="0"/>
              </a:rPr>
              <a:t>2,3</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1. University of Massachusetts, Amherst; 2. National High Magnetic Field Laboratory; 3. University of Florida;</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6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 </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Funding Grants:</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t>
            </a:r>
            <a:r>
              <a:rPr kumimoji="0" lang="en-US" sz="1050" b="0" i="0" u="none" strike="noStrike" kern="1200" cap="none" spc="0" normalizeH="0" baseline="0" noProof="0" dirty="0">
                <a:ln>
                  <a:noFill/>
                </a:ln>
                <a:solidFill>
                  <a:srgbClr val="000000"/>
                </a:solidFill>
                <a:effectLst/>
                <a:uLnTx/>
                <a:uFillTx/>
                <a:latin typeface="Arial"/>
                <a:ea typeface="+mn-ea"/>
                <a:cs typeface="Arial" pitchFamily="34" charset="0"/>
              </a:rPr>
              <a:t>G.S. </a:t>
            </a:r>
            <a:r>
              <a:rPr kumimoji="0" lang="en-US" sz="1050" b="0" i="0" u="none" strike="noStrike" kern="1200" cap="none" spc="0" normalizeH="0" baseline="0" noProof="0" dirty="0" err="1">
                <a:ln>
                  <a:noFill/>
                </a:ln>
                <a:solidFill>
                  <a:srgbClr val="000000"/>
                </a:solidFill>
                <a:effectLst/>
                <a:uLnTx/>
                <a:uFillTx/>
                <a:latin typeface="Arial"/>
                <a:ea typeface="+mn-ea"/>
                <a:cs typeface="Arial" pitchFamily="34" charset="0"/>
              </a:rPr>
              <a:t>Boebinger</a:t>
            </a:r>
            <a:r>
              <a:rPr kumimoji="0" lang="en-US" sz="1050" b="0" i="0" u="none" strike="noStrike" kern="1200" cap="none" spc="0" normalizeH="0" baseline="0" noProof="0" dirty="0">
                <a:ln>
                  <a:noFill/>
                </a:ln>
                <a:solidFill>
                  <a:srgbClr val="000000"/>
                </a:solidFill>
                <a:effectLst/>
                <a:uLnTx/>
                <a:uFillTx/>
                <a:latin typeface="Arial"/>
                <a:ea typeface="+mn-ea"/>
                <a:cs typeface="Arial" pitchFamily="34" charset="0"/>
              </a:rPr>
              <a:t> (NSF DMR-2128556 and</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DMR-1644779),</a:t>
            </a:r>
            <a:r>
              <a:rPr lang="en-US" sz="1050" dirty="0"/>
              <a:t> C. Huan (</a:t>
            </a:r>
            <a:r>
              <a:rPr lang="en-US" sz="1050" dirty="0" err="1"/>
              <a:t>MagLab</a:t>
            </a:r>
            <a:r>
              <a:rPr lang="en-US" sz="1050" dirty="0"/>
              <a:t> UCGP)</a:t>
            </a:r>
            <a:endPar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endParaRPr>
          </a:p>
        </p:txBody>
      </p:sp>
      <p:sp>
        <p:nvSpPr>
          <p:cNvPr id="4" name="Text Box 28">
            <a:extLst>
              <a:ext uri="{FF2B5EF4-FFF2-40B4-BE49-F238E27FC236}">
                <a16:creationId xmlns:a16="http://schemas.microsoft.com/office/drawing/2014/main" id="{120ADC0B-99B8-D2AA-1743-6F4211938B37}"/>
              </a:ext>
            </a:extLst>
          </p:cNvPr>
          <p:cNvSpPr txBox="1">
            <a:spLocks noChangeArrowheads="1"/>
          </p:cNvSpPr>
          <p:nvPr/>
        </p:nvSpPr>
        <p:spPr bwMode="auto">
          <a:xfrm>
            <a:off x="320510" y="6180049"/>
            <a:ext cx="11871489" cy="600164"/>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a:t>
            </a:r>
            <a:r>
              <a:rPr lang="en-US" sz="1100" dirty="0" err="1">
                <a:solidFill>
                  <a:srgbClr val="333399"/>
                </a:solidFill>
              </a:rPr>
              <a:t>MagLab</a:t>
            </a:r>
            <a:r>
              <a:rPr lang="en-US" sz="1100" dirty="0">
                <a:solidFill>
                  <a:srgbClr val="333399"/>
                </a:solidFill>
              </a:rPr>
              <a:t> High B/T Facility, Bay 2 Instrument.</a:t>
            </a:r>
          </a:p>
          <a:p>
            <a:pPr marL="0" marR="0" lvl="0" indent="0" algn="just" defTabSz="914400" rtl="0" eaLnBrk="1" fontAlgn="base" latinLnBrk="0" hangingPunct="1">
              <a:lnSpc>
                <a:spcPct val="100000"/>
              </a:lnSpc>
              <a:spcBef>
                <a:spcPct val="0"/>
              </a:spcBef>
              <a:spcAft>
                <a:spcPct val="0"/>
              </a:spcAft>
              <a:buClrTx/>
              <a:buSzTx/>
              <a:buFontTx/>
              <a:buNone/>
              <a:tabLst/>
              <a:defRPr/>
            </a:pPr>
            <a:r>
              <a:rPr lang="en-US" sz="1100" b="1" dirty="0">
                <a:solidFill>
                  <a:srgbClr val="333399"/>
                </a:solidFill>
              </a:rPr>
              <a:t>Citation:</a:t>
            </a:r>
            <a:r>
              <a:rPr kumimoji="0" lang="en-US" sz="1100" b="1" i="0" u="none" strike="noStrike" kern="1200" cap="none" spc="0" normalizeH="0" baseline="0" noProof="0" dirty="0">
                <a:ln>
                  <a:noFill/>
                </a:ln>
                <a:solidFill>
                  <a:srgbClr val="333399"/>
                </a:solidFill>
                <a:effectLst/>
                <a:uLnTx/>
                <a:uFillTx/>
                <a:latin typeface="Arial" pitchFamily="34" charset="0"/>
                <a:ea typeface="+mn-ea"/>
                <a:cs typeface="Arial" pitchFamily="34" charset="0"/>
              </a:rPr>
              <a:t> </a:t>
            </a:r>
            <a:r>
              <a:rPr lang="en-US" sz="1100" b="0" i="0" dirty="0">
                <a:solidFill>
                  <a:srgbClr val="333399"/>
                </a:solidFill>
                <a:effectLst/>
                <a:latin typeface="arial" panose="020B0604020202020204" pitchFamily="34" charset="0"/>
              </a:rPr>
              <a:t>Adams, J.; </a:t>
            </a:r>
            <a:r>
              <a:rPr lang="en-US" sz="1100" b="0" i="0" dirty="0" err="1">
                <a:solidFill>
                  <a:srgbClr val="333399"/>
                </a:solidFill>
                <a:effectLst/>
                <a:latin typeface="arial" panose="020B0604020202020204" pitchFamily="34" charset="0"/>
              </a:rPr>
              <a:t>Lewkowitz</a:t>
            </a:r>
            <a:r>
              <a:rPr lang="en-US" sz="1100" b="0" i="0" dirty="0">
                <a:solidFill>
                  <a:srgbClr val="333399"/>
                </a:solidFill>
                <a:effectLst/>
                <a:latin typeface="arial" panose="020B0604020202020204" pitchFamily="34" charset="0"/>
              </a:rPr>
              <a:t>, M.; Huan, C.; Masuhara, N.; Candela, D.; Sullivan, N.S., </a:t>
            </a:r>
            <a:r>
              <a:rPr lang="en-US" sz="1100" b="0" i="1" dirty="0">
                <a:solidFill>
                  <a:srgbClr val="333399"/>
                </a:solidFill>
                <a:effectLst/>
                <a:latin typeface="arial" panose="020B0604020202020204" pitchFamily="34" charset="0"/>
              </a:rPr>
              <a:t>Dynamics of </a:t>
            </a:r>
            <a:r>
              <a:rPr lang="en-US" sz="1100" b="0" i="1" baseline="30000" dirty="0">
                <a:solidFill>
                  <a:srgbClr val="333399"/>
                </a:solidFill>
                <a:effectLst/>
                <a:latin typeface="arial" panose="020B0604020202020204" pitchFamily="34" charset="0"/>
              </a:rPr>
              <a:t>3</a:t>
            </a:r>
            <a:r>
              <a:rPr lang="en-US" sz="1100" b="0" i="1" dirty="0">
                <a:solidFill>
                  <a:srgbClr val="333399"/>
                </a:solidFill>
                <a:effectLst/>
                <a:latin typeface="arial" panose="020B0604020202020204" pitchFamily="34" charset="0"/>
              </a:rPr>
              <a:t>He in one dimension in the </a:t>
            </a:r>
            <a:r>
              <a:rPr lang="en-US" sz="1100" b="0" i="1" dirty="0" err="1">
                <a:solidFill>
                  <a:srgbClr val="333399"/>
                </a:solidFill>
                <a:effectLst/>
                <a:latin typeface="arial" panose="020B0604020202020204" pitchFamily="34" charset="0"/>
              </a:rPr>
              <a:t>Luttinger</a:t>
            </a:r>
            <a:r>
              <a:rPr lang="en-US" sz="1100" b="0" i="1" dirty="0">
                <a:solidFill>
                  <a:srgbClr val="333399"/>
                </a:solidFill>
                <a:effectLst/>
                <a:latin typeface="arial" panose="020B0604020202020204" pitchFamily="34" charset="0"/>
              </a:rPr>
              <a:t> liquid limit,</a:t>
            </a:r>
            <a:r>
              <a:rPr lang="en-US" sz="1100" b="0" i="0" dirty="0">
                <a:solidFill>
                  <a:srgbClr val="333399"/>
                </a:solidFill>
                <a:effectLst/>
                <a:latin typeface="arial" panose="020B0604020202020204"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defRPr/>
            </a:pPr>
            <a:r>
              <a:rPr lang="en-US" sz="1100" dirty="0">
                <a:solidFill>
                  <a:srgbClr val="333399"/>
                </a:solidFill>
                <a:latin typeface="arial" panose="020B0604020202020204" pitchFamily="34" charset="0"/>
              </a:rPr>
              <a:t>     </a:t>
            </a:r>
            <a:r>
              <a:rPr lang="en-US" sz="1100" b="1" i="0" dirty="0">
                <a:solidFill>
                  <a:srgbClr val="333399"/>
                </a:solidFill>
                <a:effectLst/>
                <a:latin typeface="arial" panose="020B0604020202020204" pitchFamily="34" charset="0"/>
              </a:rPr>
              <a:t>Physical Review B</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106</a:t>
            </a:r>
            <a:r>
              <a:rPr lang="en-US" sz="1100" b="0" i="0" dirty="0">
                <a:solidFill>
                  <a:srgbClr val="333399"/>
                </a:solidFill>
                <a:effectLst/>
                <a:latin typeface="arial" panose="020B0604020202020204" pitchFamily="34" charset="0"/>
              </a:rPr>
              <a:t>, 195402 (2022) </a:t>
            </a:r>
            <a:r>
              <a:rPr lang="en-US" sz="1100" b="1" i="0" dirty="0">
                <a:solidFill>
                  <a:srgbClr val="333399"/>
                </a:solidFill>
                <a:effectLst/>
                <a:latin typeface="arial" panose="020B0604020202020204" pitchFamily="34" charset="0"/>
                <a:hlinkClick r:id="rId9">
                  <a:extLst>
                    <a:ext uri="{A12FA001-AC4F-418D-AE19-62706E023703}">
                      <ahyp:hlinkClr xmlns:ahyp="http://schemas.microsoft.com/office/drawing/2018/hyperlinkcolor" val="tx"/>
                    </a:ext>
                  </a:extLst>
                </a:hlinkClick>
              </a:rPr>
              <a:t>doi.org/10.1103/PhysRevB.106.195402 </a:t>
            </a:r>
            <a:r>
              <a:rPr lang="en-US" sz="1100" i="1" dirty="0">
                <a:solidFill>
                  <a:srgbClr val="333399"/>
                </a:solidFill>
              </a:rPr>
              <a:t>This research was supported, in part, by a MagLab User Collaboration Grant Program.</a:t>
            </a:r>
            <a:endParaRPr lang="en-US" sz="1200" i="1" dirty="0">
              <a:solidFill>
                <a:srgbClr val="333399"/>
              </a:solidFill>
            </a:endParaRP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 y="1331915"/>
            <a:ext cx="5826314" cy="5139869"/>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latin typeface="Arial" charset="0"/>
              </a:rPr>
              <a:t>For this research, users access the unique ultra-low-temperature nuclear magnetic resonance (NMR) techniques at the MagLab’s High B/T facility to probe a one-dimensional (1D) system built from </a:t>
            </a:r>
            <a:r>
              <a:rPr lang="en-US" sz="1200" baseline="30000" dirty="0">
                <a:latin typeface="Arial" charset="0"/>
              </a:rPr>
              <a:t>3</a:t>
            </a:r>
            <a:r>
              <a:rPr lang="en-US" sz="1200" dirty="0">
                <a:latin typeface="Arial" charset="0"/>
              </a:rPr>
              <a:t>He atoms confined to a one-dimensional region that is only 1 nanometer in diameter. This is achieved by inert </a:t>
            </a:r>
            <a:r>
              <a:rPr lang="en-US" sz="1200" baseline="30000" dirty="0">
                <a:latin typeface="Arial" charset="0"/>
              </a:rPr>
              <a:t>4</a:t>
            </a:r>
            <a:r>
              <a:rPr lang="en-US" sz="1200" dirty="0">
                <a:latin typeface="Arial" charset="0"/>
              </a:rPr>
              <a:t>He atoms that line the interior of a hollow nanotube (see Figure). At ultra-low temperatures - from 1K down to below 0.01K - the dynamics of the </a:t>
            </a:r>
            <a:r>
              <a:rPr lang="en-US" sz="1200" baseline="30000" dirty="0">
                <a:latin typeface="Arial" charset="0"/>
              </a:rPr>
              <a:t>3</a:t>
            </a:r>
            <a:r>
              <a:rPr lang="en-US" sz="1200" dirty="0">
                <a:latin typeface="Arial" charset="0"/>
              </a:rPr>
              <a:t>He atoms demonstrate a clear signature of the behavior expected from </a:t>
            </a:r>
            <a:r>
              <a:rPr lang="en-US" sz="1200" dirty="0" err="1">
                <a:latin typeface="Arial" charset="0"/>
              </a:rPr>
              <a:t>Luttinger</a:t>
            </a:r>
            <a:r>
              <a:rPr lang="en-US" sz="1200" dirty="0">
                <a:latin typeface="Arial" charset="0"/>
              </a:rPr>
              <a:t> liquid theory, an exact quantum mechanical solution of interacting fermions in one-dimension.</a:t>
            </a:r>
          </a:p>
          <a:p>
            <a:pPr algn="just"/>
            <a:endParaRPr lang="en-US" sz="800" dirty="0">
              <a:solidFill>
                <a:srgbClr val="000000"/>
              </a:solidFill>
            </a:endParaRPr>
          </a:p>
          <a:p>
            <a:pPr algn="just"/>
            <a:r>
              <a:rPr lang="en-US" sz="1200" b="1" dirty="0">
                <a:solidFill>
                  <a:srgbClr val="000000"/>
                </a:solidFill>
              </a:rPr>
              <a:t>Why is this important? </a:t>
            </a:r>
            <a:r>
              <a:rPr lang="en-US" sz="1200" dirty="0">
                <a:solidFill>
                  <a:srgbClr val="000000"/>
                </a:solidFill>
              </a:rPr>
              <a:t>Although </a:t>
            </a:r>
            <a:r>
              <a:rPr lang="en-US" sz="1200" dirty="0">
                <a:solidFill>
                  <a:srgbClr val="000000"/>
                </a:solidFill>
                <a:latin typeface="Arial" charset="0"/>
              </a:rPr>
              <a:t>Fermi liquid theory works very well in understanding </a:t>
            </a:r>
            <a:r>
              <a:rPr lang="en-US" sz="1200" dirty="0">
                <a:solidFill>
                  <a:srgbClr val="000000"/>
                </a:solidFill>
              </a:rPr>
              <a:t>the properties of three-dimensional fermion systems such as electrons in metals and liquid </a:t>
            </a:r>
            <a:r>
              <a:rPr lang="en-US" sz="1200" baseline="30000" dirty="0">
                <a:solidFill>
                  <a:srgbClr val="000000"/>
                </a:solidFill>
                <a:latin typeface="Arial" charset="0"/>
              </a:rPr>
              <a:t>3</a:t>
            </a:r>
            <a:r>
              <a:rPr lang="en-US" sz="1200" dirty="0">
                <a:solidFill>
                  <a:srgbClr val="000000"/>
                </a:solidFill>
                <a:latin typeface="Arial" charset="0"/>
              </a:rPr>
              <a:t>He at very low temperatures, Fermi liquid theory completely breaks down in the case of 1D fermion systems. Instead, the dynamics of 1D systems are believed to be characterized by interactions described by the </a:t>
            </a:r>
            <a:r>
              <a:rPr lang="en-US" sz="1200" dirty="0" err="1">
                <a:solidFill>
                  <a:srgbClr val="000000"/>
                </a:solidFill>
                <a:latin typeface="Arial" charset="0"/>
              </a:rPr>
              <a:t>Luttinger</a:t>
            </a:r>
            <a:r>
              <a:rPr lang="en-US" sz="1200" dirty="0">
                <a:solidFill>
                  <a:srgbClr val="000000"/>
                </a:solidFill>
                <a:latin typeface="Arial" charset="0"/>
              </a:rPr>
              <a:t> liquid theory. Numerous experimental efforts have focused on searching for signatures of a </a:t>
            </a:r>
            <a:r>
              <a:rPr lang="en-US" sz="1200" dirty="0" err="1">
                <a:solidFill>
                  <a:srgbClr val="000000"/>
                </a:solidFill>
                <a:latin typeface="Arial" charset="0"/>
              </a:rPr>
              <a:t>Luttinger</a:t>
            </a:r>
            <a:r>
              <a:rPr lang="en-US" sz="1200" dirty="0">
                <a:solidFill>
                  <a:srgbClr val="000000"/>
                </a:solidFill>
                <a:latin typeface="Arial" charset="0"/>
              </a:rPr>
              <a:t> liquid in electron systems, however due to instabilities in electron systems arising from the fact that electrons are charged particles, definitive evidence for the existence of a </a:t>
            </a:r>
            <a:r>
              <a:rPr lang="en-US" sz="1200" dirty="0" err="1">
                <a:solidFill>
                  <a:srgbClr val="000000"/>
                </a:solidFill>
                <a:latin typeface="Arial" charset="0"/>
              </a:rPr>
              <a:t>Luttinger</a:t>
            </a:r>
            <a:r>
              <a:rPr lang="en-US" sz="1200" dirty="0">
                <a:solidFill>
                  <a:srgbClr val="000000"/>
                </a:solidFill>
                <a:latin typeface="Arial" charset="0"/>
              </a:rPr>
              <a:t> liquid has remained elusive. This user research represents one of the first investigations of dynamics in a charge-neutral 1D fermion system that has been sufficiently cooled to ultra-low temperatures where experimental signatures of the </a:t>
            </a:r>
            <a:r>
              <a:rPr lang="en-US" sz="1200" dirty="0" err="1">
                <a:solidFill>
                  <a:srgbClr val="000000"/>
                </a:solidFill>
                <a:latin typeface="Arial" charset="0"/>
              </a:rPr>
              <a:t>Luttinger</a:t>
            </a:r>
            <a:r>
              <a:rPr lang="en-US" sz="1200" dirty="0">
                <a:solidFill>
                  <a:srgbClr val="000000"/>
                </a:solidFill>
                <a:latin typeface="Arial" charset="0"/>
              </a:rPr>
              <a:t> liquid can be detected.</a:t>
            </a:r>
          </a:p>
          <a:p>
            <a:pPr algn="just"/>
            <a:endParaRPr lang="en-US" sz="800" dirty="0">
              <a:latin typeface="Arial" charset="0"/>
            </a:endParaRPr>
          </a:p>
          <a:p>
            <a:pPr algn="just"/>
            <a:r>
              <a:rPr lang="en-US" sz="1200" b="1" dirty="0">
                <a:solidFill>
                  <a:srgbClr val="000000"/>
                </a:solidFill>
              </a:rPr>
              <a:t>Why did this research need the </a:t>
            </a:r>
            <a:r>
              <a:rPr lang="en-US" sz="1200" b="1" dirty="0" err="1">
                <a:solidFill>
                  <a:srgbClr val="000000"/>
                </a:solidFill>
              </a:rPr>
              <a:t>MagLab</a:t>
            </a:r>
            <a:r>
              <a:rPr lang="en-US" sz="1200" b="1" dirty="0">
                <a:solidFill>
                  <a:srgbClr val="000000"/>
                </a:solidFill>
              </a:rPr>
              <a:t>?</a:t>
            </a:r>
            <a:r>
              <a:rPr lang="en-US" sz="1200" b="1" dirty="0">
                <a:latin typeface="Arial" charset="0"/>
              </a:rPr>
              <a:t> </a:t>
            </a:r>
            <a:r>
              <a:rPr lang="en-US" sz="1200" dirty="0">
                <a:latin typeface="Arial" charset="0"/>
              </a:rPr>
              <a:t>This research requires ultra-low temperatures, high-homogeneity magnetic fields, and the instrumentation and expertise required to perform NMR measurements under such extreme conditions, a combination that can only be met at the MagLab’s High B/T facility.</a:t>
            </a:r>
            <a:endParaRPr lang="en-US" sz="800" dirty="0">
              <a:latin typeface="Arial" charset="0"/>
            </a:endParaRPr>
          </a:p>
          <a:p>
            <a:pPr algn="just"/>
            <a:endParaRPr lang="en-US" sz="1200" dirty="0">
              <a:latin typeface="Arial" charset="0"/>
            </a:endParaRPr>
          </a:p>
        </p:txBody>
      </p:sp>
      <p:sp>
        <p:nvSpPr>
          <p:cNvPr id="1029" name="Line 42"/>
          <p:cNvSpPr>
            <a:spLocks noChangeShapeType="1"/>
          </p:cNvSpPr>
          <p:nvPr/>
        </p:nvSpPr>
        <p:spPr bwMode="auto">
          <a:xfrm>
            <a:off x="0" y="1197436"/>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934076" y="1329113"/>
            <a:ext cx="6169940" cy="4952626"/>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8234" y="65071"/>
            <a:ext cx="1017188" cy="1023315"/>
          </a:xfrm>
          <a:prstGeom prst="rect">
            <a:avLst/>
          </a:prstGeom>
        </p:spPr>
      </p:pic>
      <p:sp>
        <p:nvSpPr>
          <p:cNvPr id="13" name="Text Box 62"/>
          <p:cNvSpPr txBox="1">
            <a:spLocks noChangeArrowheads="1"/>
          </p:cNvSpPr>
          <p:nvPr/>
        </p:nvSpPr>
        <p:spPr bwMode="auto">
          <a:xfrm>
            <a:off x="1572569" y="118037"/>
            <a:ext cx="8723014" cy="1031051"/>
          </a:xfrm>
          <a:prstGeom prst="rect">
            <a:avLst/>
          </a:prstGeom>
          <a:noFill/>
          <a:ln w="9525">
            <a:noFill/>
            <a:miter lim="800000"/>
            <a:headEnd/>
            <a:tailEnd/>
          </a:ln>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err="1">
                <a:ln>
                  <a:noFill/>
                </a:ln>
                <a:solidFill>
                  <a:srgbClr val="000000"/>
                </a:solidFill>
                <a:effectLst/>
                <a:uLnTx/>
                <a:uFillTx/>
                <a:latin typeface="Arial"/>
                <a:ea typeface="+mn-ea"/>
                <a:cs typeface="Arial"/>
              </a:rPr>
              <a:t>Luttinger</a:t>
            </a:r>
            <a:r>
              <a:rPr kumimoji="0" lang="en-US" sz="1600" b="1" i="0" u="none" strike="noStrike" kern="1200" cap="none" spc="0" normalizeH="0" baseline="0" noProof="0" dirty="0">
                <a:ln>
                  <a:noFill/>
                </a:ln>
                <a:solidFill>
                  <a:srgbClr val="000000"/>
                </a:solidFill>
                <a:effectLst/>
                <a:uLnTx/>
                <a:uFillTx/>
                <a:latin typeface="Arial"/>
                <a:ea typeface="+mn-ea"/>
                <a:cs typeface="Arial"/>
              </a:rPr>
              <a:t> Liquid Behavior of </a:t>
            </a:r>
            <a:r>
              <a:rPr kumimoji="0" lang="en-US" sz="1600" b="1" i="0" u="none" strike="noStrike" kern="1200" cap="none" spc="0" normalizeH="0" baseline="30000" noProof="0" dirty="0">
                <a:ln>
                  <a:noFill/>
                </a:ln>
                <a:solidFill>
                  <a:srgbClr val="000000"/>
                </a:solidFill>
                <a:effectLst/>
                <a:uLnTx/>
                <a:uFillTx/>
                <a:latin typeface="Arial"/>
                <a:ea typeface="+mn-ea"/>
                <a:cs typeface="Arial"/>
              </a:rPr>
              <a:t>3</a:t>
            </a:r>
            <a:r>
              <a:rPr kumimoji="0" lang="en-US" sz="1600" b="1" i="0" u="none" strike="noStrike" kern="1200" cap="none" spc="0" normalizeH="0" baseline="0" noProof="0" dirty="0">
                <a:ln>
                  <a:noFill/>
                </a:ln>
                <a:solidFill>
                  <a:srgbClr val="000000"/>
                </a:solidFill>
                <a:effectLst/>
                <a:uLnTx/>
                <a:uFillTx/>
                <a:latin typeface="Arial"/>
                <a:ea typeface="+mn-ea"/>
                <a:cs typeface="Arial"/>
              </a:rPr>
              <a:t>He Atoms in a One-Dimensional Nanochannel</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500" b="1" dirty="0">
                <a:solidFill>
                  <a:srgbClr val="000000"/>
                </a:solidFill>
                <a:latin typeface="Arial"/>
                <a:cs typeface="Arial"/>
              </a:rPr>
              <a:t> </a:t>
            </a:r>
            <a:endParaRPr kumimoji="0" lang="en-US" sz="500" b="1" i="0" u="none" strike="noStrike" kern="1200" cap="none" spc="0" normalizeH="0" baseline="0" noProof="0" dirty="0">
              <a:ln>
                <a:noFill/>
              </a:ln>
              <a:solidFill>
                <a:srgbClr val="000000"/>
              </a:solidFill>
              <a:effectLst/>
              <a:uLnTx/>
              <a:uFillTx/>
              <a:latin typeface="Arial"/>
              <a:ea typeface="+mn-ea"/>
              <a:cs typeface="Arial"/>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33CC"/>
                </a:solidFill>
                <a:effectLst/>
                <a:uLnTx/>
                <a:uFillTx/>
                <a:latin typeface="Arial" pitchFamily="34" charset="0"/>
                <a:ea typeface="+mn-ea"/>
                <a:cs typeface="Arial" pitchFamily="34" charset="0"/>
                <a:hlinkClick r:id="rId4">
                  <a:extLst>
                    <a:ext uri="{A12FA001-AC4F-418D-AE19-62706E023703}">
                      <ahyp:hlinkClr xmlns:ahyp="http://schemas.microsoft.com/office/drawing/2018/hyperlinkcolor" val="tx"/>
                    </a:ext>
                  </a:extLst>
                </a:hlinkClick>
              </a:rPr>
              <a:t>Donald Candela</a:t>
            </a:r>
            <a:r>
              <a:rPr kumimoji="0" lang="en-US" sz="1100" b="0" i="0" u="none" strike="noStrike" kern="1200" cap="none" spc="0" normalizeH="0" baseline="30000" noProof="0" dirty="0">
                <a:ln>
                  <a:noFill/>
                </a:ln>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t>
            </a:r>
            <a:r>
              <a:rPr kumimoji="0" lang="en-US" sz="1100" b="0" i="0" u="none" strike="noStrike" kern="1200" cap="none" spc="0" normalizeH="0" baseline="0" noProof="0" dirty="0">
                <a:ln>
                  <a:noFill/>
                </a:ln>
                <a:solidFill>
                  <a:srgbClr val="0033CC"/>
                </a:solidFill>
                <a:effectLst/>
                <a:uLnTx/>
                <a:uFillTx/>
                <a:latin typeface="Arial" pitchFamily="34" charset="0"/>
                <a:ea typeface="+mn-ea"/>
                <a:cs typeface="Arial" pitchFamily="34" charset="0"/>
                <a:hlinkClick r:id="rId5">
                  <a:extLst>
                    <a:ext uri="{A12FA001-AC4F-418D-AE19-62706E023703}">
                      <ahyp:hlinkClr xmlns:ahyp="http://schemas.microsoft.com/office/drawing/2018/hyperlinkcolor" val="tx"/>
                    </a:ext>
                  </a:extLst>
                </a:hlinkClick>
              </a:rPr>
              <a:t>Johnny Adams</a:t>
            </a:r>
            <a:r>
              <a:rPr kumimoji="0" lang="en-US" sz="1100" b="0" i="0" u="none" strike="noStrike" kern="1200" cap="none" spc="0" normalizeH="0" baseline="30000" noProof="0" dirty="0">
                <a:ln>
                  <a:noFill/>
                </a:ln>
                <a:effectLst/>
                <a:uLnTx/>
                <a:uFillTx/>
                <a:latin typeface="Arial" pitchFamily="34" charset="0"/>
                <a:ea typeface="+mn-ea"/>
                <a:cs typeface="Arial" pitchFamily="34" charset="0"/>
              </a:rPr>
              <a:t>2,3</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Chao Huan</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2,3</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Naoto Masuhara</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2,3</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t>
            </a:r>
            <a:r>
              <a:rPr kumimoji="0" lang="en-US" sz="1100" b="0" i="0" u="none" strike="noStrike" kern="1200" cap="none" spc="0" normalizeH="0" baseline="0" noProof="0" dirty="0">
                <a:ln>
                  <a:noFill/>
                </a:ln>
                <a:solidFill>
                  <a:srgbClr val="0033CC"/>
                </a:solidFill>
                <a:effectLst/>
                <a:uLnTx/>
                <a:uFillTx/>
                <a:latin typeface="Arial" pitchFamily="34" charset="0"/>
                <a:ea typeface="+mn-ea"/>
                <a:cs typeface="Arial" pitchFamily="34" charset="0"/>
                <a:hlinkClick r:id="rId6">
                  <a:extLst>
                    <a:ext uri="{A12FA001-AC4F-418D-AE19-62706E023703}">
                      <ahyp:hlinkClr xmlns:ahyp="http://schemas.microsoft.com/office/drawing/2018/hyperlinkcolor" val="tx"/>
                    </a:ext>
                  </a:extLst>
                </a:hlinkClick>
              </a:rPr>
              <a:t>Neil S. Sullivan</a:t>
            </a:r>
            <a:r>
              <a:rPr kumimoji="0" lang="en-US" sz="1100" b="0" i="0" u="none" strike="noStrike" kern="1200" cap="none" spc="0" normalizeH="0" baseline="30000" noProof="0" dirty="0">
                <a:ln>
                  <a:noFill/>
                </a:ln>
                <a:effectLst/>
                <a:uLnTx/>
                <a:uFillTx/>
                <a:latin typeface="Arial" pitchFamily="34" charset="0"/>
                <a:ea typeface="+mn-ea"/>
                <a:cs typeface="Arial" pitchFamily="34" charset="0"/>
              </a:rPr>
              <a:t>2,3</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1. University of Massachusetts, Amherst; 2. National High Magnetic Field Laboratory; 3. University of Florida;</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6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 </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Funding Grants:</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t>
            </a:r>
            <a:r>
              <a:rPr kumimoji="0" lang="en-US" sz="1050" b="0" i="0" u="none" strike="noStrike" kern="1200" cap="none" spc="0" normalizeH="0" baseline="0" noProof="0" dirty="0">
                <a:ln>
                  <a:noFill/>
                </a:ln>
                <a:solidFill>
                  <a:srgbClr val="000000"/>
                </a:solidFill>
                <a:effectLst/>
                <a:uLnTx/>
                <a:uFillTx/>
                <a:latin typeface="Arial"/>
                <a:ea typeface="+mn-ea"/>
                <a:cs typeface="Arial" pitchFamily="34" charset="0"/>
              </a:rPr>
              <a:t>G.S. </a:t>
            </a:r>
            <a:r>
              <a:rPr kumimoji="0" lang="en-US" sz="1050" b="0" i="0" u="none" strike="noStrike" kern="1200" cap="none" spc="0" normalizeH="0" baseline="0" noProof="0" dirty="0" err="1">
                <a:ln>
                  <a:noFill/>
                </a:ln>
                <a:solidFill>
                  <a:srgbClr val="000000"/>
                </a:solidFill>
                <a:effectLst/>
                <a:uLnTx/>
                <a:uFillTx/>
                <a:latin typeface="Arial"/>
                <a:ea typeface="+mn-ea"/>
                <a:cs typeface="Arial" pitchFamily="34" charset="0"/>
              </a:rPr>
              <a:t>Boebinger</a:t>
            </a:r>
            <a:r>
              <a:rPr kumimoji="0" lang="en-US" sz="1050" b="0" i="0" u="none" strike="noStrike" kern="1200" cap="none" spc="0" normalizeH="0" baseline="0" noProof="0" dirty="0">
                <a:ln>
                  <a:noFill/>
                </a:ln>
                <a:solidFill>
                  <a:srgbClr val="000000"/>
                </a:solidFill>
                <a:effectLst/>
                <a:uLnTx/>
                <a:uFillTx/>
                <a:latin typeface="Arial"/>
                <a:ea typeface="+mn-ea"/>
                <a:cs typeface="Arial" pitchFamily="34" charset="0"/>
              </a:rPr>
              <a:t> (NSF DMR-2128556 and</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DMR-1644779),</a:t>
            </a:r>
            <a:r>
              <a:rPr lang="en-US" sz="1050" dirty="0"/>
              <a:t> C. Huan (</a:t>
            </a:r>
            <a:r>
              <a:rPr lang="en-US" sz="1050" dirty="0" err="1"/>
              <a:t>MagLab</a:t>
            </a:r>
            <a:r>
              <a:rPr lang="en-US" sz="1050" dirty="0"/>
              <a:t> UCGP)</a:t>
            </a:r>
            <a:endPar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endParaRPr>
          </a:p>
        </p:txBody>
      </p:sp>
      <p:pic>
        <p:nvPicPr>
          <p:cNvPr id="14" name="Picture 13" descr="JustM_purple.jp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20511" y="77787"/>
            <a:ext cx="792698" cy="944759"/>
          </a:xfrm>
          <a:prstGeom prst="rect">
            <a:avLst/>
          </a:prstGeom>
        </p:spPr>
      </p:pic>
      <p:sp>
        <p:nvSpPr>
          <p:cNvPr id="11" name="Rectangle 10"/>
          <p:cNvSpPr/>
          <p:nvPr/>
        </p:nvSpPr>
        <p:spPr>
          <a:xfrm>
            <a:off x="6026056" y="5199635"/>
            <a:ext cx="5985979" cy="1015663"/>
          </a:xfrm>
          <a:prstGeom prst="rect">
            <a:avLst/>
          </a:prstGeom>
        </p:spPr>
        <p:txBody>
          <a:bodyPr wrap="square">
            <a:spAutoFit/>
          </a:bodyPr>
          <a:lstStyle/>
          <a:p>
            <a:r>
              <a:rPr lang="en-US" sz="1200" dirty="0"/>
              <a:t>The illustration shows a cross section of a hexagonal nanochannel. The inner surface (with diameter, D, of roughly 2.2 nanometers) has been coated by a single layer of </a:t>
            </a:r>
            <a:r>
              <a:rPr lang="en-US" sz="1200" baseline="30000" dirty="0"/>
              <a:t>4</a:t>
            </a:r>
            <a:r>
              <a:rPr lang="en-US" sz="1200" dirty="0"/>
              <a:t>He atoms (blue). The adsorbed </a:t>
            </a:r>
            <a:r>
              <a:rPr lang="en-US" sz="1200" baseline="30000" dirty="0"/>
              <a:t>3</a:t>
            </a:r>
            <a:r>
              <a:rPr lang="en-US" sz="1200" dirty="0"/>
              <a:t>He atoms (green) are thus confined inside a one-dimensional region with a diameter, d</a:t>
            </a:r>
            <a:r>
              <a:rPr lang="en-US" sz="1200" i="1" dirty="0"/>
              <a:t>,</a:t>
            </a:r>
            <a:r>
              <a:rPr lang="en-US" sz="1200" dirty="0"/>
              <a:t> of about 1 nanometer.  The illustration at lower right depicts the stacking of the hexagonal nanochannels as bunches of nanotubes.</a:t>
            </a:r>
          </a:p>
        </p:txBody>
      </p:sp>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Text Box 28">
            <a:extLst>
              <a:ext uri="{FF2B5EF4-FFF2-40B4-BE49-F238E27FC236}">
                <a16:creationId xmlns:a16="http://schemas.microsoft.com/office/drawing/2014/main" id="{9FB02245-CA48-BB77-3FF5-C45CB8FA97EF}"/>
              </a:ext>
            </a:extLst>
          </p:cNvPr>
          <p:cNvSpPr txBox="1">
            <a:spLocks noChangeArrowheads="1"/>
          </p:cNvSpPr>
          <p:nvPr/>
        </p:nvSpPr>
        <p:spPr bwMode="auto">
          <a:xfrm>
            <a:off x="320510" y="6180049"/>
            <a:ext cx="11871489" cy="600164"/>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a:t>
            </a:r>
            <a:r>
              <a:rPr lang="en-US" sz="1100" dirty="0" err="1">
                <a:solidFill>
                  <a:srgbClr val="333399"/>
                </a:solidFill>
              </a:rPr>
              <a:t>MagLab</a:t>
            </a:r>
            <a:r>
              <a:rPr lang="en-US" sz="1100" dirty="0">
                <a:solidFill>
                  <a:srgbClr val="333399"/>
                </a:solidFill>
              </a:rPr>
              <a:t> High B/T Facility, Bay 2 Instrument.</a:t>
            </a:r>
          </a:p>
          <a:p>
            <a:pPr marL="0" marR="0" lvl="0" indent="0" algn="just" defTabSz="914400" rtl="0" eaLnBrk="1" fontAlgn="base" latinLnBrk="0" hangingPunct="1">
              <a:lnSpc>
                <a:spcPct val="100000"/>
              </a:lnSpc>
              <a:spcBef>
                <a:spcPct val="0"/>
              </a:spcBef>
              <a:spcAft>
                <a:spcPct val="0"/>
              </a:spcAft>
              <a:buClrTx/>
              <a:buSzTx/>
              <a:buFontTx/>
              <a:buNone/>
              <a:tabLst/>
              <a:defRPr/>
            </a:pPr>
            <a:r>
              <a:rPr lang="en-US" sz="1100" b="1" dirty="0">
                <a:solidFill>
                  <a:srgbClr val="333399"/>
                </a:solidFill>
              </a:rPr>
              <a:t>Citation:</a:t>
            </a:r>
            <a:r>
              <a:rPr kumimoji="0" lang="en-US" sz="1100" b="1" i="0" u="none" strike="noStrike" kern="1200" cap="none" spc="0" normalizeH="0" baseline="0" noProof="0" dirty="0">
                <a:ln>
                  <a:noFill/>
                </a:ln>
                <a:solidFill>
                  <a:srgbClr val="333399"/>
                </a:solidFill>
                <a:effectLst/>
                <a:uLnTx/>
                <a:uFillTx/>
                <a:latin typeface="Arial" pitchFamily="34" charset="0"/>
                <a:ea typeface="+mn-ea"/>
                <a:cs typeface="Arial" pitchFamily="34" charset="0"/>
              </a:rPr>
              <a:t> </a:t>
            </a:r>
            <a:r>
              <a:rPr lang="en-US" sz="1100" b="0" i="0" dirty="0">
                <a:solidFill>
                  <a:srgbClr val="333399"/>
                </a:solidFill>
                <a:effectLst/>
                <a:latin typeface="arial" panose="020B0604020202020204" pitchFamily="34" charset="0"/>
              </a:rPr>
              <a:t>Adams, J.; </a:t>
            </a:r>
            <a:r>
              <a:rPr lang="en-US" sz="1100" b="0" i="0" dirty="0" err="1">
                <a:solidFill>
                  <a:srgbClr val="333399"/>
                </a:solidFill>
                <a:effectLst/>
                <a:latin typeface="arial" panose="020B0604020202020204" pitchFamily="34" charset="0"/>
              </a:rPr>
              <a:t>Lewkowitz</a:t>
            </a:r>
            <a:r>
              <a:rPr lang="en-US" sz="1100" b="0" i="0" dirty="0">
                <a:solidFill>
                  <a:srgbClr val="333399"/>
                </a:solidFill>
                <a:effectLst/>
                <a:latin typeface="arial" panose="020B0604020202020204" pitchFamily="34" charset="0"/>
              </a:rPr>
              <a:t>, M.; Huan, C.; Masuhara, N.; Candela, D.; Sullivan, N.S., </a:t>
            </a:r>
            <a:r>
              <a:rPr lang="en-US" sz="1100" b="0" i="1" dirty="0">
                <a:solidFill>
                  <a:srgbClr val="333399"/>
                </a:solidFill>
                <a:effectLst/>
                <a:latin typeface="arial" panose="020B0604020202020204" pitchFamily="34" charset="0"/>
              </a:rPr>
              <a:t>Dynamics of </a:t>
            </a:r>
            <a:r>
              <a:rPr lang="en-US" sz="1100" b="0" i="1" baseline="30000" dirty="0">
                <a:solidFill>
                  <a:srgbClr val="333399"/>
                </a:solidFill>
                <a:effectLst/>
                <a:latin typeface="arial" panose="020B0604020202020204" pitchFamily="34" charset="0"/>
              </a:rPr>
              <a:t>3</a:t>
            </a:r>
            <a:r>
              <a:rPr lang="en-US" sz="1100" b="0" i="1" dirty="0">
                <a:solidFill>
                  <a:srgbClr val="333399"/>
                </a:solidFill>
                <a:effectLst/>
                <a:latin typeface="arial" panose="020B0604020202020204" pitchFamily="34" charset="0"/>
              </a:rPr>
              <a:t>He in one dimension in the </a:t>
            </a:r>
            <a:r>
              <a:rPr lang="en-US" sz="1100" b="0" i="1" dirty="0" err="1">
                <a:solidFill>
                  <a:srgbClr val="333399"/>
                </a:solidFill>
                <a:effectLst/>
                <a:latin typeface="arial" panose="020B0604020202020204" pitchFamily="34" charset="0"/>
              </a:rPr>
              <a:t>Luttinger</a:t>
            </a:r>
            <a:r>
              <a:rPr lang="en-US" sz="1100" b="0" i="1" dirty="0">
                <a:solidFill>
                  <a:srgbClr val="333399"/>
                </a:solidFill>
                <a:effectLst/>
                <a:latin typeface="arial" panose="020B0604020202020204" pitchFamily="34" charset="0"/>
              </a:rPr>
              <a:t> liquid limit,</a:t>
            </a:r>
            <a:r>
              <a:rPr lang="en-US" sz="1100" b="0" i="0" dirty="0">
                <a:solidFill>
                  <a:srgbClr val="333399"/>
                </a:solidFill>
                <a:effectLst/>
                <a:latin typeface="arial" panose="020B0604020202020204"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defRPr/>
            </a:pPr>
            <a:r>
              <a:rPr lang="en-US" sz="1100" dirty="0">
                <a:solidFill>
                  <a:srgbClr val="333399"/>
                </a:solidFill>
                <a:latin typeface="arial" panose="020B0604020202020204" pitchFamily="34" charset="0"/>
              </a:rPr>
              <a:t>     </a:t>
            </a:r>
            <a:r>
              <a:rPr lang="en-US" sz="1100" b="1" i="0" dirty="0">
                <a:solidFill>
                  <a:srgbClr val="333399"/>
                </a:solidFill>
                <a:effectLst/>
                <a:latin typeface="arial" panose="020B0604020202020204" pitchFamily="34" charset="0"/>
              </a:rPr>
              <a:t>Physical Review B</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106</a:t>
            </a:r>
            <a:r>
              <a:rPr lang="en-US" sz="1100" b="0" i="0" dirty="0">
                <a:solidFill>
                  <a:srgbClr val="333399"/>
                </a:solidFill>
                <a:effectLst/>
                <a:latin typeface="arial" panose="020B0604020202020204" pitchFamily="34" charset="0"/>
              </a:rPr>
              <a:t>, 195402 (2022) </a:t>
            </a:r>
            <a:r>
              <a:rPr lang="en-US" sz="1100" b="1" i="0" dirty="0">
                <a:solidFill>
                  <a:srgbClr val="333399"/>
                </a:solidFill>
                <a:effectLst/>
                <a:latin typeface="arial" panose="020B0604020202020204" pitchFamily="34" charset="0"/>
                <a:hlinkClick r:id="rId8">
                  <a:extLst>
                    <a:ext uri="{A12FA001-AC4F-418D-AE19-62706E023703}">
                      <ahyp:hlinkClr xmlns:ahyp="http://schemas.microsoft.com/office/drawing/2018/hyperlinkcolor" val="tx"/>
                    </a:ext>
                  </a:extLst>
                </a:hlinkClick>
              </a:rPr>
              <a:t>doi.org/10.1103/PhysRevB.106.195402 </a:t>
            </a:r>
            <a:r>
              <a:rPr lang="en-US" sz="1100" i="1" dirty="0">
                <a:solidFill>
                  <a:srgbClr val="333399"/>
                </a:solidFill>
              </a:rPr>
              <a:t>This research was supported, in part, by a MagLab User Collaboration Grant Program.</a:t>
            </a:r>
            <a:endParaRPr lang="en-US" sz="1200" i="1" dirty="0">
              <a:solidFill>
                <a:srgbClr val="333399"/>
              </a:solidFill>
            </a:endParaRPr>
          </a:p>
        </p:txBody>
      </p:sp>
      <p:grpSp>
        <p:nvGrpSpPr>
          <p:cNvPr id="10" name="Group 9">
            <a:extLst>
              <a:ext uri="{FF2B5EF4-FFF2-40B4-BE49-F238E27FC236}">
                <a16:creationId xmlns:a16="http://schemas.microsoft.com/office/drawing/2014/main" id="{0CCC9AD6-2FFC-5BE2-326B-734B391D598B}"/>
              </a:ext>
            </a:extLst>
          </p:cNvPr>
          <p:cNvGrpSpPr/>
          <p:nvPr/>
        </p:nvGrpSpPr>
        <p:grpSpPr>
          <a:xfrm>
            <a:off x="6156136" y="1387938"/>
            <a:ext cx="5377979" cy="3726355"/>
            <a:chOff x="6156136" y="1387938"/>
            <a:chExt cx="5377979" cy="3726355"/>
          </a:xfrm>
        </p:grpSpPr>
        <p:pic>
          <p:nvPicPr>
            <p:cNvPr id="4" name="Picture 3">
              <a:extLst>
                <a:ext uri="{FF2B5EF4-FFF2-40B4-BE49-F238E27FC236}">
                  <a16:creationId xmlns:a16="http://schemas.microsoft.com/office/drawing/2014/main" id="{13536453-0F70-17BC-2297-29A088E453AC}"/>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6156136" y="1402221"/>
              <a:ext cx="3838890" cy="3712072"/>
            </a:xfrm>
            <a:prstGeom prst="rect">
              <a:avLst/>
            </a:prstGeom>
          </p:spPr>
        </p:pic>
        <p:sp>
          <p:nvSpPr>
            <p:cNvPr id="6" name="Rectangle 5">
              <a:extLst>
                <a:ext uri="{FF2B5EF4-FFF2-40B4-BE49-F238E27FC236}">
                  <a16:creationId xmlns:a16="http://schemas.microsoft.com/office/drawing/2014/main" id="{09897C92-F4C3-BCB9-EAA1-C4A0142EFA53}"/>
                </a:ext>
              </a:extLst>
            </p:cNvPr>
            <p:cNvSpPr/>
            <p:nvPr/>
          </p:nvSpPr>
          <p:spPr>
            <a:xfrm>
              <a:off x="8893258" y="4353711"/>
              <a:ext cx="1498159" cy="76058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09EA3307-3886-5829-E447-C0A6C3278E4B}"/>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9153417" y="3357969"/>
              <a:ext cx="2380698" cy="1407640"/>
            </a:xfrm>
            <a:prstGeom prst="rect">
              <a:avLst/>
            </a:prstGeom>
          </p:spPr>
        </p:pic>
        <p:sp>
          <p:nvSpPr>
            <p:cNvPr id="7" name="TextBox 6">
              <a:extLst>
                <a:ext uri="{FF2B5EF4-FFF2-40B4-BE49-F238E27FC236}">
                  <a16:creationId xmlns:a16="http://schemas.microsoft.com/office/drawing/2014/main" id="{43CE2F9E-E671-3C39-D635-70AC1099DA32}"/>
                </a:ext>
              </a:extLst>
            </p:cNvPr>
            <p:cNvSpPr txBox="1"/>
            <p:nvPr/>
          </p:nvSpPr>
          <p:spPr>
            <a:xfrm>
              <a:off x="6579246" y="1387938"/>
              <a:ext cx="1960473" cy="400110"/>
            </a:xfrm>
            <a:prstGeom prst="rect">
              <a:avLst/>
            </a:prstGeom>
            <a:solidFill>
              <a:schemeClr val="bg1"/>
            </a:solidFill>
          </p:spPr>
          <p:txBody>
            <a:bodyPr wrap="none" lIns="0" tIns="182880" rIns="0" bIns="0" rtlCol="0">
              <a:spAutoFit/>
            </a:bodyPr>
            <a:lstStyle/>
            <a:p>
              <a:r>
                <a:rPr lang="en-US" sz="1400" dirty="0"/>
                <a:t>Hexagonal Nanochannel</a:t>
              </a:r>
            </a:p>
          </p:txBody>
        </p:sp>
        <p:sp>
          <p:nvSpPr>
            <p:cNvPr id="8" name="TextBox 7">
              <a:extLst>
                <a:ext uri="{FF2B5EF4-FFF2-40B4-BE49-F238E27FC236}">
                  <a16:creationId xmlns:a16="http://schemas.microsoft.com/office/drawing/2014/main" id="{9AC7A6CA-2675-7C2B-7E9F-82575B514150}"/>
                </a:ext>
              </a:extLst>
            </p:cNvPr>
            <p:cNvSpPr txBox="1"/>
            <p:nvPr/>
          </p:nvSpPr>
          <p:spPr>
            <a:xfrm>
              <a:off x="6905870" y="2132270"/>
              <a:ext cx="743793" cy="215444"/>
            </a:xfrm>
            <a:prstGeom prst="rect">
              <a:avLst/>
            </a:prstGeom>
            <a:solidFill>
              <a:schemeClr val="bg1"/>
            </a:solidFill>
          </p:spPr>
          <p:txBody>
            <a:bodyPr wrap="none" lIns="0" tIns="0" rIns="0" bIns="0" rtlCol="0">
              <a:spAutoFit/>
            </a:bodyPr>
            <a:lstStyle/>
            <a:p>
              <a:r>
                <a:rPr lang="en-US" sz="1400" baseline="30000" dirty="0"/>
                <a:t>4</a:t>
              </a:r>
              <a:r>
                <a:rPr lang="en-US" sz="1400" dirty="0"/>
                <a:t>He atom</a:t>
              </a:r>
              <a:endParaRPr lang="en-US" sz="1400" baseline="30000" dirty="0"/>
            </a:p>
          </p:txBody>
        </p:sp>
        <p:sp>
          <p:nvSpPr>
            <p:cNvPr id="9" name="TextBox 8">
              <a:extLst>
                <a:ext uri="{FF2B5EF4-FFF2-40B4-BE49-F238E27FC236}">
                  <a16:creationId xmlns:a16="http://schemas.microsoft.com/office/drawing/2014/main" id="{997C36C2-21B7-11AD-92E4-818FFDF56162}"/>
                </a:ext>
              </a:extLst>
            </p:cNvPr>
            <p:cNvSpPr txBox="1"/>
            <p:nvPr/>
          </p:nvSpPr>
          <p:spPr>
            <a:xfrm>
              <a:off x="6905870" y="2438317"/>
              <a:ext cx="743793" cy="215444"/>
            </a:xfrm>
            <a:prstGeom prst="rect">
              <a:avLst/>
            </a:prstGeom>
            <a:solidFill>
              <a:schemeClr val="bg1"/>
            </a:solidFill>
          </p:spPr>
          <p:txBody>
            <a:bodyPr wrap="none" lIns="0" tIns="0" rIns="0" bIns="0" rtlCol="0">
              <a:spAutoFit/>
            </a:bodyPr>
            <a:lstStyle/>
            <a:p>
              <a:r>
                <a:rPr lang="en-US" sz="1400" baseline="30000" dirty="0"/>
                <a:t>3</a:t>
              </a:r>
              <a:r>
                <a:rPr lang="en-US" sz="1400" dirty="0"/>
                <a:t>He atom</a:t>
              </a:r>
              <a:endParaRPr lang="en-US" sz="1400" baseline="30000" dirty="0"/>
            </a:p>
          </p:txBody>
        </p:sp>
      </p:grpSp>
    </p:spTree>
    <p:extLst>
      <p:ext uri="{BB962C8B-B14F-4D97-AF65-F5344CB8AC3E}">
        <p14:creationId xmlns:p14="http://schemas.microsoft.com/office/powerpoint/2010/main" val="156376858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5FCCFFC-E014-4382-8AAE-A145CB4EA0EF}"/>
</file>

<file path=customXml/itemProps2.xml><?xml version="1.0" encoding="utf-8"?>
<ds:datastoreItem xmlns:ds="http://schemas.openxmlformats.org/officeDocument/2006/customXml" ds:itemID="{EF53B95E-EE37-4A3D-8E0E-098DD3AEFB06}">
  <ds:schemaRefs>
    <ds:schemaRef ds:uri="http://schemas.microsoft.com/sharepoint/v3/contenttype/forms"/>
  </ds:schemaRefs>
</ds:datastoreItem>
</file>

<file path=customXml/itemProps3.xml><?xml version="1.0" encoding="utf-8"?>
<ds:datastoreItem xmlns:ds="http://schemas.openxmlformats.org/officeDocument/2006/customXml" ds:itemID="{B3513528-FA2C-4018-A8DA-E1A6A845CD1E}">
  <ds:schemaRefs>
    <ds:schemaRef ds:uri="http://purl.org/dc/elements/1.1/"/>
    <ds:schemaRef ds:uri="http://schemas.microsoft.com/office/2006/metadata/properties"/>
    <ds:schemaRef ds:uri="http://purl.org/dc/terms/"/>
    <ds:schemaRef ds:uri="e3ac1fec-1cf1-4d8a-a45c-e05d34fda1ad"/>
    <ds:schemaRef ds:uri="http://schemas.microsoft.com/office/infopath/2007/PartnerControls"/>
    <ds:schemaRef ds:uri="http://schemas.microsoft.com/office/2006/documentManagement/types"/>
    <ds:schemaRef ds:uri="8aab9293-f817-4a90-a95a-8b164d636e06"/>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6147</TotalTime>
  <Words>1321</Words>
  <Application>Microsoft Office PowerPoint</Application>
  <PresentationFormat>Widescreen</PresentationFormat>
  <Paragraphs>41</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vt:lpstr>
      <vt:lpstr>Calibri</vt:lpstr>
      <vt:lpstr>Times New Roman</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154</cp:revision>
  <cp:lastPrinted>2019-07-16T13:07:28Z</cp:lastPrinted>
  <dcterms:created xsi:type="dcterms:W3CDTF">2004-08-07T03:10:56Z</dcterms:created>
  <dcterms:modified xsi:type="dcterms:W3CDTF">2023-02-24T23:27:27Z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y fmtid="{D5CDD505-2E9C-101B-9397-08002B2CF9AE}" pid="3" name="MediaServiceImageTags">
    <vt:lpwstr/>
  </property>
</Properties>
</file>