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5" r:id="rId2"/>
    <p:sldId id="264" r:id="rId3"/>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66FF"/>
    <a:srgbClr val="333399"/>
    <a:srgbClr val="0033CC"/>
    <a:srgbClr val="008080"/>
    <a:srgbClr val="006600"/>
    <a:srgbClr val="00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17" autoAdjust="0"/>
    <p:restoredTop sz="96395" autoAdjust="0"/>
  </p:normalViewPr>
  <p:slideViewPr>
    <p:cSldViewPr snapToGrid="0">
      <p:cViewPr>
        <p:scale>
          <a:sx n="150" d="100"/>
          <a:sy n="150" d="100"/>
        </p:scale>
        <p:origin x="2658" y="-72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8383" cy="469745"/>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defTabSz="942300">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4022485" y="0"/>
            <a:ext cx="3078383" cy="469745"/>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algn="r" defTabSz="942300">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917127"/>
            <a:ext cx="3078383" cy="469745"/>
          </a:xfrm>
          <a:prstGeom prst="rect">
            <a:avLst/>
          </a:prstGeom>
          <a:noFill/>
          <a:ln w="9525">
            <a:noFill/>
            <a:miter lim="800000"/>
            <a:headEnd/>
            <a:tailEnd/>
          </a:ln>
          <a:effectLst/>
        </p:spPr>
        <p:txBody>
          <a:bodyPr vert="horz" wrap="square" lIns="94221" tIns="47111" rIns="94221" bIns="47111" numCol="1" anchor="b" anchorCtr="0" compatLnSpc="1">
            <a:prstTxWarp prst="textNoShape">
              <a:avLst/>
            </a:prstTxWarp>
          </a:bodyPr>
          <a:lstStyle>
            <a:lvl1pPr defTabSz="942300">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4022485" y="8917127"/>
            <a:ext cx="3078383" cy="469745"/>
          </a:xfrm>
          <a:prstGeom prst="rect">
            <a:avLst/>
          </a:prstGeom>
          <a:noFill/>
          <a:ln w="9525">
            <a:noFill/>
            <a:miter lim="800000"/>
            <a:headEnd/>
            <a:tailEnd/>
          </a:ln>
          <a:effectLst/>
        </p:spPr>
        <p:txBody>
          <a:bodyPr vert="horz" wrap="square" lIns="94221" tIns="47111" rIns="94221" bIns="47111" numCol="1" anchor="b" anchorCtr="0" compatLnSpc="1">
            <a:prstTxWarp prst="textNoShape">
              <a:avLst/>
            </a:prstTxWarp>
          </a:bodyPr>
          <a:lstStyle>
            <a:lvl1pPr algn="r" defTabSz="942300">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8383" cy="469745"/>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defTabSz="942300">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4024093" y="0"/>
            <a:ext cx="3078383" cy="469745"/>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algn="r" defTabSz="942300">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20688" y="703263"/>
            <a:ext cx="6261100" cy="352107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47320" y="4460167"/>
            <a:ext cx="5207838" cy="4224494"/>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918732"/>
            <a:ext cx="3078383" cy="469744"/>
          </a:xfrm>
          <a:prstGeom prst="rect">
            <a:avLst/>
          </a:prstGeom>
          <a:noFill/>
          <a:ln w="9525">
            <a:noFill/>
            <a:miter lim="800000"/>
            <a:headEnd/>
            <a:tailEnd/>
          </a:ln>
          <a:effectLst/>
        </p:spPr>
        <p:txBody>
          <a:bodyPr vert="horz" wrap="square" lIns="94221" tIns="47111" rIns="94221" bIns="47111" numCol="1" anchor="b" anchorCtr="0" compatLnSpc="1">
            <a:prstTxWarp prst="textNoShape">
              <a:avLst/>
            </a:prstTxWarp>
          </a:bodyPr>
          <a:lstStyle>
            <a:lvl1pPr defTabSz="942300">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4024093" y="8918732"/>
            <a:ext cx="3078383" cy="469744"/>
          </a:xfrm>
          <a:prstGeom prst="rect">
            <a:avLst/>
          </a:prstGeom>
          <a:noFill/>
          <a:ln w="9525">
            <a:noFill/>
            <a:miter lim="800000"/>
            <a:headEnd/>
            <a:tailEnd/>
          </a:ln>
          <a:effectLst/>
        </p:spPr>
        <p:txBody>
          <a:bodyPr vert="horz" wrap="square" lIns="94221" tIns="47111" rIns="94221" bIns="47111" numCol="1" anchor="b" anchorCtr="0" compatLnSpc="1">
            <a:prstTxWarp prst="textNoShape">
              <a:avLst/>
            </a:prstTxWarp>
          </a:bodyPr>
          <a:lstStyle>
            <a:lvl1pPr algn="r" defTabSz="942300">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20688" y="703263"/>
            <a:ext cx="6261100" cy="3521075"/>
          </a:xfrm>
          <a:ln/>
        </p:spPr>
      </p:sp>
      <p:sp>
        <p:nvSpPr>
          <p:cNvPr id="4100" name="Rectangle 3"/>
          <p:cNvSpPr>
            <a:spLocks noGrp="1" noChangeArrowheads="1"/>
          </p:cNvSpPr>
          <p:nvPr>
            <p:ph type="body" idx="1"/>
          </p:nvPr>
        </p:nvSpPr>
        <p:spPr>
          <a:noFill/>
          <a:ln/>
        </p:spPr>
        <p:txBody>
          <a:bodyPr/>
          <a:lstStyle/>
          <a:p>
            <a:r>
              <a:rPr lang="en-US" dirty="0"/>
              <a:t>How to compress files size:</a:t>
            </a:r>
          </a:p>
          <a:p>
            <a:pPr>
              <a:spcBef>
                <a:spcPts val="0"/>
              </a:spcBef>
              <a:spcAft>
                <a:spcPts val="0"/>
              </a:spcAft>
            </a:pPr>
            <a:r>
              <a:rPr lang="en-US" sz="1800" dirty="0">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a:spcBef>
                <a:spcPts val="0"/>
              </a:spcBef>
              <a:spcAft>
                <a:spcPts val="0"/>
              </a:spcAft>
            </a:pPr>
            <a:r>
              <a:rPr lang="en-US" sz="1800" dirty="0">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latin typeface="Calibri" panose="020F0502020204030204" pitchFamily="34" charset="0"/>
                <a:ea typeface="Calibri" panose="020F0502020204030204" pitchFamily="34" charset="0"/>
              </a:rPr>
              <a:t>so is to </a:t>
            </a:r>
            <a:r>
              <a:rPr lang="en-US" sz="1800" dirty="0">
                <a:latin typeface="Calibri" panose="020F0502020204030204" pitchFamily="34" charset="0"/>
                <a:ea typeface="Calibri" panose="020F0502020204030204" pitchFamily="34" charset="0"/>
              </a:rPr>
              <a:t>avoid losing much </a:t>
            </a:r>
            <a:r>
              <a:rPr lang="en-US" sz="1800">
                <a:latin typeface="Calibri" panose="020F0502020204030204" pitchFamily="34" charset="0"/>
                <a:ea typeface="Calibri" panose="020F0502020204030204" pitchFamily="34" charset="0"/>
              </a:rPr>
              <a:t>resolution.</a:t>
            </a:r>
            <a:endParaRPr lang="en-US" dirty="0"/>
          </a:p>
        </p:txBody>
      </p:sp>
    </p:spTree>
    <p:extLst>
      <p:ext uri="{BB962C8B-B14F-4D97-AF65-F5344CB8AC3E}">
        <p14:creationId xmlns:p14="http://schemas.microsoft.com/office/powerpoint/2010/main" val="221438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20688" y="703263"/>
            <a:ext cx="6261100" cy="3521075"/>
          </a:xfrm>
          <a:ln/>
        </p:spPr>
      </p:sp>
      <p:sp>
        <p:nvSpPr>
          <p:cNvPr id="4100" name="Rectangle 3"/>
          <p:cNvSpPr>
            <a:spLocks noGrp="1" noChangeArrowheads="1"/>
          </p:cNvSpPr>
          <p:nvPr>
            <p:ph type="body" idx="1"/>
          </p:nvPr>
        </p:nvSpPr>
        <p:spPr>
          <a:noFill/>
          <a:ln/>
        </p:spPr>
        <p:txBody>
          <a:bodyPr/>
          <a:lstStyle/>
          <a:p>
            <a:r>
              <a:rPr lang="en-US" dirty="0"/>
              <a:t>How to compress files size:</a:t>
            </a:r>
          </a:p>
          <a:p>
            <a:pPr>
              <a:spcBef>
                <a:spcPts val="0"/>
              </a:spcBef>
              <a:spcAft>
                <a:spcPts val="0"/>
              </a:spcAft>
            </a:pPr>
            <a:r>
              <a:rPr lang="en-US" sz="1800" dirty="0">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a:spcBef>
                <a:spcPts val="0"/>
              </a:spcBef>
              <a:spcAft>
                <a:spcPts val="0"/>
              </a:spcAft>
            </a:pPr>
            <a:r>
              <a:rPr lang="en-US" sz="1800" dirty="0">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latin typeface="Calibri" panose="020F0502020204030204" pitchFamily="34" charset="0"/>
                <a:ea typeface="Calibri" panose="020F0502020204030204" pitchFamily="34" charset="0"/>
              </a:rPr>
              <a:t>so is to </a:t>
            </a:r>
            <a:r>
              <a:rPr lang="en-US" sz="1800" dirty="0">
                <a:latin typeface="Calibri" panose="020F0502020204030204" pitchFamily="34" charset="0"/>
                <a:ea typeface="Calibri" panose="020F0502020204030204" pitchFamily="34" charset="0"/>
              </a:rPr>
              <a:t>avoid losing much </a:t>
            </a:r>
            <a:r>
              <a:rPr lang="en-US" sz="1800">
                <a:latin typeface="Calibri" panose="020F0502020204030204" pitchFamily="34" charset="0"/>
                <a:ea typeface="Calibri" panose="020F0502020204030204" pitchFamily="34" charset="0"/>
              </a:rPr>
              <a:t>resolution.</a:t>
            </a:r>
            <a:endParaRPr lang="en-US" dirty="0"/>
          </a:p>
        </p:txBody>
      </p:sp>
    </p:spTree>
    <p:extLst>
      <p:ext uri="{BB962C8B-B14F-4D97-AF65-F5344CB8AC3E}">
        <p14:creationId xmlns:p14="http://schemas.microsoft.com/office/powerpoint/2010/main" val="11685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1/acs.nanolett.1c04667"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doi.org/10.1021/acs.nanolett.1c04667"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28156" y="1683672"/>
            <a:ext cx="5895976" cy="4493538"/>
          </a:xfrm>
          <a:prstGeom prst="rect">
            <a:avLst/>
          </a:prstGeom>
          <a:noFill/>
          <a:ln w="9525">
            <a:noFill/>
            <a:miter lim="800000"/>
            <a:headEnd/>
            <a:tailEnd/>
          </a:ln>
        </p:spPr>
        <p:txBody>
          <a:bodyPr wrap="square">
            <a:spAutoFit/>
          </a:bodyPr>
          <a:lstStyle/>
          <a:p>
            <a:pPr algn="just"/>
            <a:r>
              <a:rPr lang="en-US" sz="1200" dirty="0"/>
              <a:t>Transition metal dichalcogenide (TMD) monolayers exhibit unusual properties that arise directly from a band structure with spin-valley locking due to their broken inversion symmetry and strong spin−orbit coupling. </a:t>
            </a:r>
            <a:r>
              <a:rPr lang="en-US" sz="1200" dirty="0">
                <a:solidFill>
                  <a:srgbClr val="000000"/>
                </a:solidFill>
              </a:rPr>
              <a:t>Potential applications range from light emitting devices and displays, to electronic devices, to solar cells. </a:t>
            </a:r>
            <a:r>
              <a:rPr lang="en-US" sz="1200" dirty="0"/>
              <a:t>The lack of inversion symmetry gives rise to spin-valley polarization, whereas </a:t>
            </a:r>
            <a:r>
              <a:rPr lang="en-US" sz="1200" i="1" u="sng" dirty="0"/>
              <a:t>the strong spin−orbit interaction results in the splitting of the conduction and valence band extrema, forming spin-allowed “bright” excitons and spin-forbidden “dark” excitons</a:t>
            </a:r>
            <a:r>
              <a:rPr lang="en-US" sz="1200" dirty="0"/>
              <a:t>.</a:t>
            </a:r>
          </a:p>
          <a:p>
            <a:pPr algn="just"/>
            <a:endParaRPr lang="en-US" sz="500" dirty="0"/>
          </a:p>
          <a:p>
            <a:pPr algn="just"/>
            <a:r>
              <a:rPr lang="en-US" sz="1200" dirty="0"/>
              <a:t>In monolayer WSe</a:t>
            </a:r>
            <a:r>
              <a:rPr lang="en-US" sz="1200" baseline="-25000" dirty="0"/>
              <a:t>2 </a:t>
            </a:r>
            <a:r>
              <a:rPr lang="en-US" sz="1200" dirty="0"/>
              <a:t>-</a:t>
            </a:r>
            <a:r>
              <a:rPr lang="en-US" sz="1200" baseline="-25000" dirty="0"/>
              <a:t> </a:t>
            </a:r>
            <a:r>
              <a:rPr lang="en-US" sz="1200" dirty="0"/>
              <a:t>the two-dimensional (2D) TMD studied by this MagLab user  collaboration - the dark excitons are optically inactive. However, they play a key role in the observed optical properties, as they provide alternative decay channels via many-body interactions that affect the lifetime and coherence of the bright excitons. As such, </a:t>
            </a:r>
            <a:r>
              <a:rPr lang="en-US" sz="1200" i="1" u="sng" dirty="0"/>
              <a:t>probing the interaction of dark and bright excitons using coherent optical excitations is important for fundamental understanding and applications of 2D WSe</a:t>
            </a:r>
            <a:r>
              <a:rPr lang="en-US" sz="1200" i="1" u="sng" baseline="-25000" dirty="0"/>
              <a:t>2</a:t>
            </a:r>
            <a:r>
              <a:rPr lang="en-US" sz="1200" dirty="0"/>
              <a:t>.</a:t>
            </a:r>
          </a:p>
          <a:p>
            <a:pPr algn="just"/>
            <a:endParaRPr lang="en-US" sz="500" dirty="0"/>
          </a:p>
          <a:p>
            <a:pPr algn="just"/>
            <a:r>
              <a:rPr lang="en-US" sz="1200" dirty="0"/>
              <a:t>Magnetic fields up to 25T applied </a:t>
            </a:r>
            <a:r>
              <a:rPr lang="en-US" sz="1200" i="1" dirty="0"/>
              <a:t>parallel</a:t>
            </a:r>
            <a:r>
              <a:rPr lang="en-US" sz="1200" dirty="0"/>
              <a:t> to the WSe</a:t>
            </a:r>
            <a:r>
              <a:rPr lang="en-US" sz="1200" baseline="-25000" dirty="0"/>
              <a:t>2</a:t>
            </a:r>
            <a:r>
              <a:rPr lang="en-US" sz="1200" dirty="0"/>
              <a:t> plane lead to a partial brightening of the energetically lower lying exciton, leading to an increased coherence time. </a:t>
            </a:r>
            <a:r>
              <a:rPr lang="en-US" sz="1200" i="1" u="sng" dirty="0"/>
              <a:t>Utilizing a broadband femtosecond pulse excitation, the bright and partially allowed excitonic state can be excited simultaneously, resulting in coherent quantum beating between these states.</a:t>
            </a:r>
            <a:r>
              <a:rPr lang="en-US" sz="1200" i="1" dirty="0"/>
              <a:t> </a:t>
            </a:r>
            <a:r>
              <a:rPr lang="en-US" sz="1200" dirty="0"/>
              <a:t>Magnetic fields </a:t>
            </a:r>
            <a:r>
              <a:rPr lang="en-US" sz="1200" i="1" dirty="0"/>
              <a:t>perpendicular</a:t>
            </a:r>
            <a:r>
              <a:rPr lang="en-US" sz="1200" dirty="0"/>
              <a:t> to the WSe</a:t>
            </a:r>
            <a:r>
              <a:rPr lang="en-US" sz="1200" baseline="-25000" dirty="0"/>
              <a:t>2</a:t>
            </a:r>
            <a:r>
              <a:rPr lang="en-US" sz="1200" dirty="0"/>
              <a:t> plane energetically shift the bright and dark excitons relative to each other, resulting in the hybridization of the states at the K and K′ valleys. Each of these effects is accurately modeled by time-dependent density functional theory calculations. These experiments show that magnetic fields can be used to control the coherent dephasing and coupling of the optical excitations in atomically thin semiconductors.</a:t>
            </a:r>
          </a:p>
        </p:txBody>
      </p:sp>
      <p:sp>
        <p:nvSpPr>
          <p:cNvPr id="10" name="Text Box 28"/>
          <p:cNvSpPr txBox="1">
            <a:spLocks noChangeArrowheads="1"/>
          </p:cNvSpPr>
          <p:nvPr/>
        </p:nvSpPr>
        <p:spPr bwMode="auto">
          <a:xfrm>
            <a:off x="1" y="6124049"/>
            <a:ext cx="12192000" cy="769441"/>
          </a:xfrm>
          <a:prstGeom prst="rect">
            <a:avLst/>
          </a:prstGeom>
          <a:noFill/>
          <a:ln w="9525">
            <a:noFill/>
            <a:miter lim="800000"/>
            <a:headEnd/>
            <a:tailEnd/>
          </a:ln>
        </p:spPr>
        <p:txBody>
          <a:bodyPr wrap="square">
            <a:spAutoFit/>
          </a:bodyPr>
          <a:lstStyle/>
          <a:p>
            <a:pPr algn="just"/>
            <a:r>
              <a:rPr lang="en-US" sz="1100" b="1" dirty="0">
                <a:solidFill>
                  <a:srgbClr val="333399"/>
                </a:solidFill>
              </a:rPr>
              <a:t>Facilities and instrumentation used:</a:t>
            </a:r>
            <a:r>
              <a:rPr lang="en-US" sz="1100" dirty="0">
                <a:solidFill>
                  <a:srgbClr val="333399"/>
                </a:solidFill>
              </a:rPr>
              <a:t> 25T DC split helix optical magnet (Cell 5)</a:t>
            </a:r>
          </a:p>
          <a:p>
            <a:pPr algn="just"/>
            <a:r>
              <a:rPr lang="en-US" sz="1100" b="1" dirty="0">
                <a:solidFill>
                  <a:srgbClr val="333399"/>
                </a:solidFill>
              </a:rPr>
              <a:t>Citation: </a:t>
            </a:r>
            <a:r>
              <a:rPr lang="en-US" sz="1100" b="0" i="0" dirty="0">
                <a:solidFill>
                  <a:srgbClr val="333399"/>
                </a:solidFill>
                <a:effectLst/>
                <a:latin typeface="arial" panose="020B0604020202020204" pitchFamily="34" charset="0"/>
              </a:rPr>
              <a:t>Mapara, V.; Barua, A.; </a:t>
            </a:r>
            <a:r>
              <a:rPr lang="en-US" sz="1100" b="0" i="0" dirty="0" err="1">
                <a:solidFill>
                  <a:srgbClr val="333399"/>
                </a:solidFill>
                <a:effectLst/>
                <a:latin typeface="arial" panose="020B0604020202020204" pitchFamily="34" charset="0"/>
              </a:rPr>
              <a:t>Turkowski</a:t>
            </a:r>
            <a:r>
              <a:rPr lang="en-US" sz="1100" b="0" i="0" dirty="0">
                <a:solidFill>
                  <a:srgbClr val="333399"/>
                </a:solidFill>
                <a:effectLst/>
                <a:latin typeface="arial" panose="020B0604020202020204" pitchFamily="34" charset="0"/>
              </a:rPr>
              <a:t>, V.; Trinh, M.T.; Stevens, C.; Liu, H.; </a:t>
            </a:r>
            <a:r>
              <a:rPr lang="en-US" sz="1100" b="0" i="0" dirty="0" err="1">
                <a:solidFill>
                  <a:srgbClr val="333399"/>
                </a:solidFill>
                <a:effectLst/>
                <a:latin typeface="arial" panose="020B0604020202020204" pitchFamily="34" charset="0"/>
              </a:rPr>
              <a:t>Nugera</a:t>
            </a:r>
            <a:r>
              <a:rPr lang="en-US" sz="1100" b="0" i="0" dirty="0">
                <a:solidFill>
                  <a:srgbClr val="333399"/>
                </a:solidFill>
                <a:effectLst/>
                <a:latin typeface="arial" panose="020B0604020202020204" pitchFamily="34" charset="0"/>
              </a:rPr>
              <a:t>, F.A.; </a:t>
            </a:r>
            <a:r>
              <a:rPr lang="en-US" sz="1100" b="0" i="0" dirty="0" err="1">
                <a:solidFill>
                  <a:srgbClr val="333399"/>
                </a:solidFill>
                <a:effectLst/>
                <a:latin typeface="arial" panose="020B0604020202020204" pitchFamily="34" charset="0"/>
              </a:rPr>
              <a:t>Kapuruge</a:t>
            </a:r>
            <a:r>
              <a:rPr lang="en-US" sz="1100" b="0" i="0" dirty="0">
                <a:solidFill>
                  <a:srgbClr val="333399"/>
                </a:solidFill>
                <a:effectLst/>
                <a:latin typeface="arial" panose="020B0604020202020204" pitchFamily="34" charset="0"/>
              </a:rPr>
              <a:t>, N.; Gutierrez, H.R.; Liu, F.; Zhu, X.; Semenov, D.; McGill, S.A.; Pradhan, N.; Hilton, D.; </a:t>
            </a:r>
            <a:r>
              <a:rPr lang="en-US" sz="1100" b="0" i="0" dirty="0" err="1">
                <a:solidFill>
                  <a:srgbClr val="333399"/>
                </a:solidFill>
                <a:effectLst/>
                <a:latin typeface="arial" panose="020B0604020202020204" pitchFamily="34" charset="0"/>
              </a:rPr>
              <a:t>Karaiskaj</a:t>
            </a:r>
            <a:r>
              <a:rPr lang="en-US" sz="1100" b="0" i="0" dirty="0">
                <a:solidFill>
                  <a:srgbClr val="333399"/>
                </a:solidFill>
                <a:effectLst/>
                <a:latin typeface="arial" panose="020B0604020202020204" pitchFamily="34" charset="0"/>
              </a:rPr>
              <a:t>, D., </a:t>
            </a:r>
            <a:r>
              <a:rPr lang="en-US" sz="1100" b="0" i="1" dirty="0">
                <a:solidFill>
                  <a:srgbClr val="333399"/>
                </a:solidFill>
                <a:effectLst/>
                <a:latin typeface="arial" panose="020B0604020202020204" pitchFamily="34" charset="0"/>
              </a:rPr>
              <a:t>Bright and Dark Exciton Coherent Coupling and Hybridization Enabled by External Magnetic Fields,</a:t>
            </a:r>
            <a:r>
              <a:rPr lang="en-US" sz="1100" b="0" i="0" dirty="0">
                <a:solidFill>
                  <a:srgbClr val="333399"/>
                </a:solidFill>
                <a:effectLst/>
                <a:latin typeface="arial" panose="020B0604020202020204" pitchFamily="34" charset="0"/>
              </a:rPr>
              <a:t> </a:t>
            </a:r>
          </a:p>
          <a:p>
            <a:pPr algn="just"/>
            <a:r>
              <a:rPr lang="en-US" sz="1100" b="1" i="0" dirty="0">
                <a:solidFill>
                  <a:srgbClr val="333399"/>
                </a:solidFill>
                <a:effectLst/>
                <a:latin typeface="arial" panose="020B0604020202020204" pitchFamily="34" charset="0"/>
              </a:rPr>
              <a:t>American Chemical Society Nano Letters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22</a:t>
            </a:r>
            <a:r>
              <a:rPr lang="en-US" sz="1100" b="0" i="0" dirty="0">
                <a:solidFill>
                  <a:srgbClr val="333399"/>
                </a:solidFill>
                <a:effectLst/>
                <a:latin typeface="arial" panose="020B0604020202020204" pitchFamily="34" charset="0"/>
              </a:rPr>
              <a:t>, 1680-1687 (2022)    </a:t>
            </a:r>
            <a:r>
              <a:rPr lang="en-US" sz="1100" b="1" i="0" dirty="0">
                <a:solidFill>
                  <a:srgbClr val="333399"/>
                </a:solidFill>
                <a:effectLst/>
                <a:latin typeface="arial" panose="020B0604020202020204" pitchFamily="34" charset="0"/>
                <a:hlinkClick r:id="rId3">
                  <a:extLst>
                    <a:ext uri="{A12FA001-AC4F-418D-AE19-62706E023703}">
                      <ahyp:hlinkClr xmlns:ahyp="http://schemas.microsoft.com/office/drawing/2018/hyperlinkcolor" val="tx"/>
                    </a:ext>
                  </a:extLst>
                </a:hlinkClick>
              </a:rPr>
              <a:t>doi.org/10.1021/acs.nanolett.1c04667</a:t>
            </a:r>
            <a:endParaRPr lang="en-US" sz="1200" dirty="0">
              <a:solidFill>
                <a:srgbClr val="333399"/>
              </a:solidFill>
            </a:endParaRPr>
          </a:p>
        </p:txBody>
      </p:sp>
      <p:pic>
        <p:nvPicPr>
          <p:cNvPr id="12" name="Picture 11" descr="NSF logo.jpg"/>
          <p:cNvPicPr>
            <a:picLocks noChangeAspect="1"/>
          </p:cNvPicPr>
          <p:nvPr/>
        </p:nvPicPr>
        <p:blipFill>
          <a:blip r:embed="rId4" cstate="print"/>
          <a:stretch>
            <a:fillRect/>
          </a:stretch>
        </p:blipFill>
        <p:spPr>
          <a:xfrm>
            <a:off x="11124848" y="65071"/>
            <a:ext cx="1017188" cy="1023315"/>
          </a:xfrm>
          <a:prstGeom prst="rect">
            <a:avLst/>
          </a:prstGeom>
        </p:spPr>
      </p:pic>
      <p:sp>
        <p:nvSpPr>
          <p:cNvPr id="13" name="Text Box 62"/>
          <p:cNvSpPr txBox="1">
            <a:spLocks noChangeArrowheads="1"/>
          </p:cNvSpPr>
          <p:nvPr/>
        </p:nvSpPr>
        <p:spPr bwMode="auto">
          <a:xfrm>
            <a:off x="506770" y="41824"/>
            <a:ext cx="11399302" cy="1500411"/>
          </a:xfrm>
          <a:prstGeom prst="rect">
            <a:avLst/>
          </a:prstGeom>
          <a:noFill/>
          <a:ln w="9525">
            <a:noFill/>
            <a:miter lim="800000"/>
            <a:headEnd/>
            <a:tailEnd/>
          </a:ln>
        </p:spPr>
        <p:txBody>
          <a:bodyPr wrap="square">
            <a:spAutoFit/>
          </a:bodyPr>
          <a:lstStyle/>
          <a:p>
            <a:pPr algn="ctr">
              <a:spcBef>
                <a:spcPts val="0"/>
              </a:spcBef>
            </a:pPr>
            <a:r>
              <a:rPr lang="en-US" sz="1600" b="1" dirty="0"/>
              <a:t>Coherent Coupling and Hybridization of Bright and Dark Excitons</a:t>
            </a:r>
          </a:p>
          <a:p>
            <a:pPr algn="ctr">
              <a:spcBef>
                <a:spcPts val="0"/>
              </a:spcBef>
            </a:pPr>
            <a:r>
              <a:rPr lang="en-US" sz="1600" b="1" dirty="0"/>
              <a:t>Enabled by Intense Magnetic Fields</a:t>
            </a:r>
          </a:p>
          <a:p>
            <a:pPr algn="ctr">
              <a:spcBef>
                <a:spcPts val="0"/>
              </a:spcBef>
            </a:pPr>
            <a:endParaRPr lang="en-US" sz="600" dirty="0"/>
          </a:p>
          <a:p>
            <a:pPr algn="ctr">
              <a:spcBef>
                <a:spcPts val="0"/>
              </a:spcBef>
            </a:pPr>
            <a:r>
              <a:rPr lang="en-US" sz="1100" dirty="0"/>
              <a:t>Varun Mapara</a:t>
            </a:r>
            <a:r>
              <a:rPr lang="en-US" sz="1100" baseline="30000" dirty="0"/>
              <a:t>1</a:t>
            </a:r>
            <a:r>
              <a:rPr lang="en-US" sz="1100" dirty="0"/>
              <a:t>, Arup Barua</a:t>
            </a:r>
            <a:r>
              <a:rPr lang="en-US" sz="1100" baseline="30000" dirty="0"/>
              <a:t>1</a:t>
            </a:r>
            <a:r>
              <a:rPr lang="en-US" sz="1100" dirty="0"/>
              <a:t>, Volodymyr Turkowski</a:t>
            </a:r>
            <a:r>
              <a:rPr lang="en-US" sz="1100" baseline="30000" dirty="0"/>
              <a:t>2</a:t>
            </a:r>
            <a:r>
              <a:rPr lang="en-US" sz="1100" dirty="0"/>
              <a:t>, M. Tuan Trinh</a:t>
            </a:r>
            <a:r>
              <a:rPr lang="en-US" sz="1100" baseline="30000" dirty="0"/>
              <a:t>1</a:t>
            </a:r>
            <a:r>
              <a:rPr lang="en-US" sz="1100" dirty="0"/>
              <a:t>, Christopher Stevens</a:t>
            </a:r>
            <a:r>
              <a:rPr lang="en-US" sz="1100" baseline="30000" dirty="0"/>
              <a:t>1</a:t>
            </a:r>
            <a:r>
              <a:rPr lang="en-US" sz="1100" dirty="0"/>
              <a:t>, Hengzhou Liu</a:t>
            </a:r>
            <a:r>
              <a:rPr lang="en-US" sz="1100" baseline="30000" dirty="0"/>
              <a:t>1</a:t>
            </a:r>
            <a:r>
              <a:rPr lang="en-US" sz="1100" dirty="0"/>
              <a:t>, Florence A. Nugera</a:t>
            </a:r>
            <a:r>
              <a:rPr lang="en-US" sz="1100" baseline="30000" dirty="0"/>
              <a:t>1</a:t>
            </a:r>
            <a:r>
              <a:rPr lang="en-US" sz="1100" dirty="0"/>
              <a:t>, Nalaka Kapuruge</a:t>
            </a:r>
            <a:r>
              <a:rPr lang="en-US" sz="1100" baseline="30000" dirty="0"/>
              <a:t>1</a:t>
            </a:r>
            <a:r>
              <a:rPr lang="en-US" sz="1100" dirty="0"/>
              <a:t>, </a:t>
            </a:r>
          </a:p>
          <a:p>
            <a:pPr algn="ctr">
              <a:spcBef>
                <a:spcPts val="0"/>
              </a:spcBef>
            </a:pPr>
            <a:r>
              <a:rPr lang="en-US" sz="1100" dirty="0"/>
              <a:t>Humberto Rodriguez Gutierrez</a:t>
            </a:r>
            <a:r>
              <a:rPr lang="en-US" sz="1100" baseline="30000" dirty="0"/>
              <a:t>1</a:t>
            </a:r>
            <a:r>
              <a:rPr lang="en-US" sz="1100" dirty="0"/>
              <a:t>, Fang Liu</a:t>
            </a:r>
            <a:r>
              <a:rPr lang="en-US" sz="1100" baseline="30000" dirty="0"/>
              <a:t>3</a:t>
            </a:r>
            <a:r>
              <a:rPr lang="en-US" sz="1100" dirty="0"/>
              <a:t>, Xiaoyang Zhu</a:t>
            </a:r>
            <a:r>
              <a:rPr lang="en-US" sz="1100" baseline="30000" dirty="0"/>
              <a:t>4</a:t>
            </a:r>
            <a:r>
              <a:rPr lang="en-US" sz="1100" dirty="0"/>
              <a:t>, Dmitry Semenov</a:t>
            </a:r>
            <a:r>
              <a:rPr lang="en-US" sz="1100" baseline="30000" dirty="0"/>
              <a:t>5</a:t>
            </a:r>
            <a:r>
              <a:rPr lang="en-US" sz="1100" dirty="0"/>
              <a:t>, Stephen A. McGill</a:t>
            </a:r>
            <a:r>
              <a:rPr lang="en-US" sz="1100" baseline="30000" dirty="0"/>
              <a:t>5</a:t>
            </a:r>
            <a:r>
              <a:rPr lang="en-US" sz="1100" dirty="0"/>
              <a:t>, Nihar Pradhan</a:t>
            </a:r>
            <a:r>
              <a:rPr lang="en-US" sz="1100" baseline="30000" dirty="0"/>
              <a:t>6</a:t>
            </a:r>
            <a:r>
              <a:rPr lang="en-US" sz="1100" dirty="0"/>
              <a:t>, David J. Hilton</a:t>
            </a:r>
            <a:r>
              <a:rPr lang="en-US" sz="1100" baseline="30000" dirty="0"/>
              <a:t>7</a:t>
            </a:r>
            <a:r>
              <a:rPr lang="en-US" sz="1100" dirty="0"/>
              <a:t>, and Denis Karaiskaj</a:t>
            </a:r>
            <a:r>
              <a:rPr lang="en-US" sz="1100" baseline="30000" dirty="0"/>
              <a:t>1 </a:t>
            </a:r>
            <a:r>
              <a:rPr lang="en-US" sz="1100" dirty="0"/>
              <a:t> </a:t>
            </a:r>
          </a:p>
          <a:p>
            <a:pPr marL="228600" indent="-228600" algn="ctr">
              <a:spcBef>
                <a:spcPts val="0"/>
              </a:spcBef>
              <a:buAutoNum type="arabicPeriod"/>
            </a:pPr>
            <a:r>
              <a:rPr lang="en-US" sz="1050" b="1" dirty="0">
                <a:solidFill>
                  <a:srgbClr val="0033CC"/>
                </a:solidFill>
              </a:rPr>
              <a:t>University of South Florida; 2. University of Central Florida; 3. Stanford University; 4. Columbia University; 5 National High Magnetic Field Lab; </a:t>
            </a:r>
          </a:p>
          <a:p>
            <a:pPr algn="ctr">
              <a:spcBef>
                <a:spcPts val="0"/>
              </a:spcBef>
            </a:pPr>
            <a:r>
              <a:rPr lang="en-US" sz="1050" b="1" dirty="0">
                <a:solidFill>
                  <a:srgbClr val="0033CC"/>
                </a:solidFill>
              </a:rPr>
              <a:t>6. Jackson State University; 7. University of Alabama</a:t>
            </a:r>
            <a:r>
              <a:rPr lang="en-US" sz="600" b="1" dirty="0">
                <a:solidFill>
                  <a:srgbClr val="0033CC"/>
                </a:solidFill>
              </a:rPr>
              <a:t> </a:t>
            </a:r>
          </a:p>
          <a:p>
            <a:pPr algn="ctr">
              <a:spcBef>
                <a:spcPts val="0"/>
              </a:spcBef>
            </a:pPr>
            <a:r>
              <a:rPr lang="en-US" sz="1050" b="1" dirty="0"/>
              <a:t>Funding Grants:</a:t>
            </a:r>
            <a:r>
              <a:rPr lang="en-US" sz="1050" dirty="0"/>
              <a:t> Denis Karaiskaj (DOE DE-SC0012635); Xiaoyang Zhu (NSF DMR-2011738); Volodymyr Turkowski (DOE DE-FG02-07ER46354);</a:t>
            </a:r>
            <a:r>
              <a:rPr lang="en-US" sz="1050" b="1" dirty="0">
                <a:solidFill>
                  <a:srgbClr val="0033CC"/>
                </a:solidFill>
              </a:rPr>
              <a:t> </a:t>
            </a:r>
            <a:r>
              <a:rPr lang="en-US" sz="1050" dirty="0">
                <a:latin typeface="+mn-lt"/>
              </a:rPr>
              <a:t>G.S. </a:t>
            </a:r>
            <a:r>
              <a:rPr lang="en-US" sz="1050" dirty="0" err="1">
                <a:latin typeface="+mn-lt"/>
              </a:rPr>
              <a:t>Boebinger</a:t>
            </a:r>
            <a:r>
              <a:rPr lang="en-US" sz="1050" dirty="0">
                <a:latin typeface="+mn-lt"/>
              </a:rPr>
              <a:t> (</a:t>
            </a:r>
            <a:r>
              <a:rPr lang="en-US" sz="1050" dirty="0"/>
              <a:t>NSF DMR-1644779)</a:t>
            </a:r>
            <a:endParaRPr lang="en-US" sz="1050" b="1" dirty="0">
              <a:solidFill>
                <a:srgbClr val="0033CC"/>
              </a:solidFill>
            </a:endParaRPr>
          </a:p>
        </p:txBody>
      </p:sp>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794" y="93528"/>
            <a:ext cx="792698" cy="944759"/>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Line 42">
            <a:extLst>
              <a:ext uri="{FF2B5EF4-FFF2-40B4-BE49-F238E27FC236}">
                <a16:creationId xmlns:a16="http://schemas.microsoft.com/office/drawing/2014/main" id="{B5BF22F1-F1D0-2375-A78B-BA4AF9610374}"/>
              </a:ext>
            </a:extLst>
          </p:cNvPr>
          <p:cNvSpPr>
            <a:spLocks noChangeShapeType="1"/>
          </p:cNvSpPr>
          <p:nvPr/>
        </p:nvSpPr>
        <p:spPr bwMode="auto">
          <a:xfrm flipV="1">
            <a:off x="5064" y="1580209"/>
            <a:ext cx="12192001" cy="42859"/>
          </a:xfrm>
          <a:prstGeom prst="line">
            <a:avLst/>
          </a:prstGeom>
          <a:noFill/>
          <a:ln w="82550" cmpd="thickThin">
            <a:solidFill>
              <a:schemeClr val="tx1"/>
            </a:solidFill>
            <a:round/>
            <a:headEnd/>
            <a:tailEnd/>
          </a:ln>
        </p:spPr>
        <p:txBody>
          <a:bodyPr/>
          <a:lstStyle/>
          <a:p>
            <a:endParaRPr lang="en-US"/>
          </a:p>
        </p:txBody>
      </p:sp>
      <p:grpSp>
        <p:nvGrpSpPr>
          <p:cNvPr id="26" name="Group 25">
            <a:extLst>
              <a:ext uri="{FF2B5EF4-FFF2-40B4-BE49-F238E27FC236}">
                <a16:creationId xmlns:a16="http://schemas.microsoft.com/office/drawing/2014/main" id="{4F6E459A-DEAC-639D-476B-35A311190BA8}"/>
              </a:ext>
            </a:extLst>
          </p:cNvPr>
          <p:cNvGrpSpPr/>
          <p:nvPr/>
        </p:nvGrpSpPr>
        <p:grpSpPr>
          <a:xfrm>
            <a:off x="7617776" y="1673009"/>
            <a:ext cx="4524261" cy="2454645"/>
            <a:chOff x="6744786" y="1672426"/>
            <a:chExt cx="4524261" cy="2454645"/>
          </a:xfrm>
        </p:grpSpPr>
        <p:pic>
          <p:nvPicPr>
            <p:cNvPr id="6" name="Picture 5">
              <a:extLst>
                <a:ext uri="{FF2B5EF4-FFF2-40B4-BE49-F238E27FC236}">
                  <a16:creationId xmlns:a16="http://schemas.microsoft.com/office/drawing/2014/main" id="{7F3EABC7-CB3D-3B8B-9989-C8CA466B8806}"/>
                </a:ext>
              </a:extLst>
            </p:cNvPr>
            <p:cNvPicPr>
              <a:picLocks noChangeAspect="1"/>
            </p:cNvPicPr>
            <p:nvPr/>
          </p:nvPicPr>
          <p:blipFill rotWithShape="1">
            <a:blip r:embed="rId6"/>
            <a:srcRect l="3618" t="24734" r="93000" b="70130"/>
            <a:stretch/>
          </p:blipFill>
          <p:spPr>
            <a:xfrm>
              <a:off x="6879457" y="2950478"/>
              <a:ext cx="224909" cy="215762"/>
            </a:xfrm>
            <a:prstGeom prst="rect">
              <a:avLst/>
            </a:prstGeom>
          </p:spPr>
        </p:pic>
        <p:grpSp>
          <p:nvGrpSpPr>
            <p:cNvPr id="25" name="Group 24">
              <a:extLst>
                <a:ext uri="{FF2B5EF4-FFF2-40B4-BE49-F238E27FC236}">
                  <a16:creationId xmlns:a16="http://schemas.microsoft.com/office/drawing/2014/main" id="{59E95484-7644-0ED0-8048-428E3DE37C96}"/>
                </a:ext>
              </a:extLst>
            </p:cNvPr>
            <p:cNvGrpSpPr/>
            <p:nvPr/>
          </p:nvGrpSpPr>
          <p:grpSpPr>
            <a:xfrm>
              <a:off x="7087162" y="1672426"/>
              <a:ext cx="4181885" cy="2454645"/>
              <a:chOff x="7826256" y="1640454"/>
              <a:chExt cx="4181885" cy="2454645"/>
            </a:xfrm>
          </p:grpSpPr>
          <p:grpSp>
            <p:nvGrpSpPr>
              <p:cNvPr id="16" name="Group 15">
                <a:extLst>
                  <a:ext uri="{FF2B5EF4-FFF2-40B4-BE49-F238E27FC236}">
                    <a16:creationId xmlns:a16="http://schemas.microsoft.com/office/drawing/2014/main" id="{F9DB5A3F-D95B-EC48-013B-73B17C3F526A}"/>
                  </a:ext>
                </a:extLst>
              </p:cNvPr>
              <p:cNvGrpSpPr/>
              <p:nvPr/>
            </p:nvGrpSpPr>
            <p:grpSpPr>
              <a:xfrm>
                <a:off x="7826256" y="1640454"/>
                <a:ext cx="4181885" cy="2454645"/>
                <a:chOff x="5953055" y="1672426"/>
                <a:chExt cx="4181885" cy="2454645"/>
              </a:xfrm>
            </p:grpSpPr>
            <p:pic>
              <p:nvPicPr>
                <p:cNvPr id="3" name="Picture 2"/>
                <p:cNvPicPr>
                  <a:picLocks noChangeAspect="1"/>
                </p:cNvPicPr>
                <p:nvPr/>
              </p:nvPicPr>
              <p:blipFill rotWithShape="1">
                <a:blip r:embed="rId6"/>
                <a:srcRect l="-808" t="-517" r="39377" b="43332"/>
                <a:stretch/>
              </p:blipFill>
              <p:spPr>
                <a:xfrm>
                  <a:off x="5953055" y="1672426"/>
                  <a:ext cx="4174463" cy="2454645"/>
                </a:xfrm>
                <a:prstGeom prst="rect">
                  <a:avLst/>
                </a:prstGeom>
              </p:spPr>
            </p:pic>
            <p:sp>
              <p:nvSpPr>
                <p:cNvPr id="9" name="Rectangle 8">
                  <a:extLst>
                    <a:ext uri="{FF2B5EF4-FFF2-40B4-BE49-F238E27FC236}">
                      <a16:creationId xmlns:a16="http://schemas.microsoft.com/office/drawing/2014/main" id="{7B60CFB6-FECB-8C5D-4E92-83BE0A59ECC2}"/>
                    </a:ext>
                  </a:extLst>
                </p:cNvPr>
                <p:cNvSpPr/>
                <p:nvPr/>
              </p:nvSpPr>
              <p:spPr>
                <a:xfrm>
                  <a:off x="9663194" y="2646236"/>
                  <a:ext cx="471746" cy="143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3B9E94-2A3F-6B94-083D-854D4D8060E8}"/>
                    </a:ext>
                  </a:extLst>
                </p:cNvPr>
                <p:cNvSpPr/>
                <p:nvPr/>
              </p:nvSpPr>
              <p:spPr>
                <a:xfrm>
                  <a:off x="6227732" y="3686185"/>
                  <a:ext cx="2651579" cy="440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ectangle 22">
                <a:extLst>
                  <a:ext uri="{FF2B5EF4-FFF2-40B4-BE49-F238E27FC236}">
                    <a16:creationId xmlns:a16="http://schemas.microsoft.com/office/drawing/2014/main" id="{9EF1BF2F-8498-C96D-C645-6EBB11CB9F3A}"/>
                  </a:ext>
                </a:extLst>
              </p:cNvPr>
              <p:cNvSpPr/>
              <p:nvPr/>
            </p:nvSpPr>
            <p:spPr>
              <a:xfrm>
                <a:off x="8100933" y="2727729"/>
                <a:ext cx="299148" cy="23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32540BC-8FE6-B3D5-7C6E-930EE3F38624}"/>
                </a:ext>
              </a:extLst>
            </p:cNvPr>
            <p:cNvGrpSpPr/>
            <p:nvPr/>
          </p:nvGrpSpPr>
          <p:grpSpPr>
            <a:xfrm>
              <a:off x="6744786" y="1740881"/>
              <a:ext cx="2347351" cy="1131118"/>
              <a:chOff x="7516677" y="1722004"/>
              <a:chExt cx="2347351" cy="1131118"/>
            </a:xfrm>
          </p:grpSpPr>
          <p:pic>
            <p:nvPicPr>
              <p:cNvPr id="19" name="Picture 18">
                <a:extLst>
                  <a:ext uri="{FF2B5EF4-FFF2-40B4-BE49-F238E27FC236}">
                    <a16:creationId xmlns:a16="http://schemas.microsoft.com/office/drawing/2014/main" id="{EF260DBD-2EEE-533A-C955-C858854FE746}"/>
                  </a:ext>
                </a:extLst>
              </p:cNvPr>
              <p:cNvPicPr>
                <a:picLocks noChangeAspect="1"/>
              </p:cNvPicPr>
              <p:nvPr/>
            </p:nvPicPr>
            <p:blipFill rotWithShape="1">
              <a:blip r:embed="rId6"/>
              <a:srcRect l="-1129" t="1904" r="71664" b="75619"/>
              <a:stretch/>
            </p:blipFill>
            <p:spPr>
              <a:xfrm>
                <a:off x="7516677" y="1722004"/>
                <a:ext cx="2347351" cy="1131118"/>
              </a:xfrm>
              <a:prstGeom prst="rect">
                <a:avLst/>
              </a:prstGeom>
            </p:spPr>
          </p:pic>
          <p:pic>
            <p:nvPicPr>
              <p:cNvPr id="22" name="Picture 21">
                <a:extLst>
                  <a:ext uri="{FF2B5EF4-FFF2-40B4-BE49-F238E27FC236}">
                    <a16:creationId xmlns:a16="http://schemas.microsoft.com/office/drawing/2014/main" id="{B8E67AC8-25E1-8A2A-E3B6-DAB77124D708}"/>
                  </a:ext>
                </a:extLst>
              </p:cNvPr>
              <p:cNvPicPr>
                <a:picLocks noChangeAspect="1"/>
              </p:cNvPicPr>
              <p:nvPr/>
            </p:nvPicPr>
            <p:blipFill rotWithShape="1">
              <a:blip r:embed="rId6"/>
              <a:srcRect l="16978" t="2427" r="81648" b="94171"/>
              <a:stretch/>
            </p:blipFill>
            <p:spPr>
              <a:xfrm>
                <a:off x="8100934" y="2064545"/>
                <a:ext cx="150098" cy="234970"/>
              </a:xfrm>
              <a:prstGeom prst="rect">
                <a:avLst/>
              </a:prstGeom>
            </p:spPr>
          </p:pic>
        </p:grpSp>
      </p:grpSp>
      <p:sp>
        <p:nvSpPr>
          <p:cNvPr id="15" name="TextBox 14">
            <a:extLst>
              <a:ext uri="{FF2B5EF4-FFF2-40B4-BE49-F238E27FC236}">
                <a16:creationId xmlns:a16="http://schemas.microsoft.com/office/drawing/2014/main" id="{64407211-298E-29FE-6B3B-5A3D546ABB06}"/>
              </a:ext>
            </a:extLst>
          </p:cNvPr>
          <p:cNvSpPr txBox="1"/>
          <p:nvPr/>
        </p:nvSpPr>
        <p:spPr>
          <a:xfrm>
            <a:off x="5924133" y="1741464"/>
            <a:ext cx="1797716" cy="2092881"/>
          </a:xfrm>
          <a:prstGeom prst="rect">
            <a:avLst/>
          </a:prstGeom>
          <a:noFill/>
        </p:spPr>
        <p:txBody>
          <a:bodyPr wrap="square" rtlCol="0">
            <a:spAutoFit/>
          </a:bodyPr>
          <a:lstStyle/>
          <a:p>
            <a:r>
              <a:rPr lang="en-US" sz="1000" b="1" dirty="0">
                <a:solidFill>
                  <a:prstClr val="black"/>
                </a:solidFill>
              </a:rPr>
              <a:t>(a) </a:t>
            </a:r>
            <a:r>
              <a:rPr lang="en-US" sz="1000" dirty="0">
                <a:solidFill>
                  <a:prstClr val="black"/>
                </a:solidFill>
              </a:rPr>
              <a:t>Experimental setup using the 25T Split-Helix magnet and the multidimensional optical nonlinear spectrometer (MONSTR). As shown in the inset, when applied in the 2D plane of the sample, a magnetic field tilts the spins. As a result, the spin forbidden transition (black arrow) becomes partially allowed or brightened (gray arrow). </a:t>
            </a:r>
          </a:p>
        </p:txBody>
      </p:sp>
      <p:sp>
        <p:nvSpPr>
          <p:cNvPr id="27" name="TextBox 26">
            <a:extLst>
              <a:ext uri="{FF2B5EF4-FFF2-40B4-BE49-F238E27FC236}">
                <a16:creationId xmlns:a16="http://schemas.microsoft.com/office/drawing/2014/main" id="{9D0549F2-40B1-7F41-23C6-644C0603F11E}"/>
              </a:ext>
            </a:extLst>
          </p:cNvPr>
          <p:cNvSpPr txBox="1"/>
          <p:nvPr/>
        </p:nvSpPr>
        <p:spPr>
          <a:xfrm>
            <a:off x="5934074" y="4058800"/>
            <a:ext cx="1558528" cy="2246769"/>
          </a:xfrm>
          <a:prstGeom prst="rect">
            <a:avLst/>
          </a:prstGeom>
          <a:noFill/>
        </p:spPr>
        <p:txBody>
          <a:bodyPr wrap="square" rtlCol="0">
            <a:spAutoFit/>
          </a:bodyPr>
          <a:lstStyle/>
          <a:p>
            <a:r>
              <a:rPr lang="en-US" sz="1000" dirty="0">
                <a:solidFill>
                  <a:prstClr val="black"/>
                </a:solidFill>
              </a:rPr>
              <a:t>The time-integrated Four Wave Mixing (FWM) intensity shows quantum beating at      </a:t>
            </a:r>
            <a:r>
              <a:rPr lang="en-US" sz="1000" b="1" dirty="0">
                <a:solidFill>
                  <a:prstClr val="black"/>
                </a:solidFill>
              </a:rPr>
              <a:t>(b) </a:t>
            </a:r>
            <a:r>
              <a:rPr lang="en-US" sz="1000" dirty="0">
                <a:solidFill>
                  <a:prstClr val="black"/>
                </a:solidFill>
              </a:rPr>
              <a:t>15T and </a:t>
            </a:r>
            <a:r>
              <a:rPr lang="en-US" sz="1000" b="1" dirty="0">
                <a:solidFill>
                  <a:prstClr val="black"/>
                </a:solidFill>
              </a:rPr>
              <a:t>(c) </a:t>
            </a:r>
            <a:r>
              <a:rPr lang="en-US" sz="1000" dirty="0">
                <a:solidFill>
                  <a:prstClr val="black"/>
                </a:solidFill>
              </a:rPr>
              <a:t>25T, evidenced by the double and triple peaks arising  (purple arrows) in the time evolution of the FWM signal. This is due to the coherent coupling of the bright and dark excitons enabled by the intense magnetic field. </a:t>
            </a:r>
          </a:p>
        </p:txBody>
      </p:sp>
      <p:pic>
        <p:nvPicPr>
          <p:cNvPr id="29" name="Picture 28">
            <a:extLst>
              <a:ext uri="{FF2B5EF4-FFF2-40B4-BE49-F238E27FC236}">
                <a16:creationId xmlns:a16="http://schemas.microsoft.com/office/drawing/2014/main" id="{F3BE65A7-25A5-1F85-BECA-3BBEFE215AB6}"/>
              </a:ext>
            </a:extLst>
          </p:cNvPr>
          <p:cNvPicPr>
            <a:picLocks noChangeAspect="1"/>
          </p:cNvPicPr>
          <p:nvPr/>
        </p:nvPicPr>
        <p:blipFill rotWithShape="1">
          <a:blip r:embed="rId7"/>
          <a:srcRect r="54322"/>
          <a:stretch/>
        </p:blipFill>
        <p:spPr>
          <a:xfrm>
            <a:off x="7477363" y="4226839"/>
            <a:ext cx="2372641" cy="1960566"/>
          </a:xfrm>
          <a:prstGeom prst="rect">
            <a:avLst/>
          </a:prstGeom>
        </p:spPr>
      </p:pic>
      <p:pic>
        <p:nvPicPr>
          <p:cNvPr id="31" name="Picture 30">
            <a:extLst>
              <a:ext uri="{FF2B5EF4-FFF2-40B4-BE49-F238E27FC236}">
                <a16:creationId xmlns:a16="http://schemas.microsoft.com/office/drawing/2014/main" id="{F7978075-9121-EBA8-0D76-BC2810B991A4}"/>
              </a:ext>
            </a:extLst>
          </p:cNvPr>
          <p:cNvPicPr>
            <a:picLocks noChangeAspect="1"/>
          </p:cNvPicPr>
          <p:nvPr/>
        </p:nvPicPr>
        <p:blipFill rotWithShape="1">
          <a:blip r:embed="rId7"/>
          <a:srcRect l="56093" t="287" r="655" b="-287"/>
          <a:stretch/>
        </p:blipFill>
        <p:spPr>
          <a:xfrm>
            <a:off x="9887974" y="4207387"/>
            <a:ext cx="2246640" cy="1960566"/>
          </a:xfrm>
          <a:prstGeom prst="rect">
            <a:avLst/>
          </a:prstGeom>
        </p:spPr>
      </p:pic>
      <p:sp>
        <p:nvSpPr>
          <p:cNvPr id="1034" name="Rectangle 49"/>
          <p:cNvSpPr>
            <a:spLocks noChangeArrowheads="1"/>
          </p:cNvSpPr>
          <p:nvPr/>
        </p:nvSpPr>
        <p:spPr bwMode="auto">
          <a:xfrm>
            <a:off x="5934075" y="1689315"/>
            <a:ext cx="6200539" cy="4615692"/>
          </a:xfrm>
          <a:prstGeom prst="rect">
            <a:avLst/>
          </a:prstGeom>
          <a:noFill/>
          <a:ln w="19050">
            <a:solidFill>
              <a:srgbClr val="0033CC"/>
            </a:solidFill>
            <a:miter lim="800000"/>
            <a:headEnd/>
            <a:tailEnd/>
          </a:ln>
        </p:spPr>
        <p:txBody>
          <a:bodyPr wrap="none" anchor="ctr"/>
          <a:lstStyle/>
          <a:p>
            <a:endParaRPr lang="en-US"/>
          </a:p>
        </p:txBody>
      </p:sp>
      <p:pic>
        <p:nvPicPr>
          <p:cNvPr id="30" name="Picture 29">
            <a:extLst>
              <a:ext uri="{FF2B5EF4-FFF2-40B4-BE49-F238E27FC236}">
                <a16:creationId xmlns:a16="http://schemas.microsoft.com/office/drawing/2014/main" id="{81CD5537-5EFC-C208-D648-6A6C67E6C430}"/>
              </a:ext>
            </a:extLst>
          </p:cNvPr>
          <p:cNvPicPr>
            <a:picLocks noChangeAspect="1"/>
          </p:cNvPicPr>
          <p:nvPr/>
        </p:nvPicPr>
        <p:blipFill rotWithShape="1">
          <a:blip r:embed="rId7"/>
          <a:srcRect l="55309" t="87586" r="40290" b="2239"/>
          <a:stretch/>
        </p:blipFill>
        <p:spPr>
          <a:xfrm>
            <a:off x="9880918" y="5924550"/>
            <a:ext cx="228600" cy="199500"/>
          </a:xfrm>
          <a:prstGeom prst="rect">
            <a:avLst/>
          </a:prstGeom>
        </p:spPr>
      </p:pic>
    </p:spTree>
    <p:extLst>
      <p:ext uri="{BB962C8B-B14F-4D97-AF65-F5344CB8AC3E}">
        <p14:creationId xmlns:p14="http://schemas.microsoft.com/office/powerpoint/2010/main" val="2570119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6" name="Text Box 28"/>
          <p:cNvSpPr txBox="1">
            <a:spLocks noChangeArrowheads="1"/>
          </p:cNvSpPr>
          <p:nvPr/>
        </p:nvSpPr>
        <p:spPr bwMode="auto">
          <a:xfrm>
            <a:off x="330800" y="1941747"/>
            <a:ext cx="5257057" cy="3970318"/>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dirty="0">
                <a:latin typeface="Arial" charset="0"/>
              </a:rPr>
              <a:t>Properties of two-dimensional (2D) materials that cannot be directly seen – properties called “dark” – can still affect important optical behaviors of a two-dimensional material. Large magnetic fields can manipulate these unseen “dark” properties by coupling them to visible – or “bright” – properties. This magnetic-field-driven coupling enables the dark quasi-particles to interact with the bright optical properties, thereby changing the optical properties of the 2D material. </a:t>
            </a:r>
            <a:endParaRPr lang="en-US" sz="500" dirty="0">
              <a:solidFill>
                <a:srgbClr val="000000"/>
              </a:solidFill>
            </a:endParaRPr>
          </a:p>
          <a:p>
            <a:pPr algn="just"/>
            <a:endParaRPr lang="en-US" sz="1200" b="1" dirty="0">
              <a:solidFill>
                <a:srgbClr val="000000"/>
              </a:solidFill>
            </a:endParaRPr>
          </a:p>
          <a:p>
            <a:pPr algn="just"/>
            <a:r>
              <a:rPr lang="en-US" sz="1200" b="1" dirty="0">
                <a:solidFill>
                  <a:srgbClr val="000000"/>
                </a:solidFill>
              </a:rPr>
              <a:t>Why is this important?</a:t>
            </a:r>
            <a:r>
              <a:rPr lang="en-US" sz="1200" dirty="0">
                <a:solidFill>
                  <a:srgbClr val="000000"/>
                </a:solidFill>
              </a:rPr>
              <a:t>  Many two-dimensional materials grow naturally in atomically thin layers. Their applications range from light emitting devices and displays, to electronic devices, to solar cells. Understanding their optical properties under extreme conditions is important for understanding their behavior when directed toward potential applications. In particular, </a:t>
            </a:r>
            <a:r>
              <a:rPr lang="en-US" sz="1200" i="1" u="sng" dirty="0">
                <a:solidFill>
                  <a:srgbClr val="000000"/>
                </a:solidFill>
              </a:rPr>
              <a:t>understanding how the “dark” properties affect the desired optical emission and coherence of the “bright” properties is crucial for optimizing materials considerations when designing devices for new applications</a:t>
            </a:r>
            <a:r>
              <a:rPr lang="en-US" sz="1200" dirty="0">
                <a:solidFill>
                  <a:srgbClr val="000000"/>
                </a:solidFill>
              </a:rPr>
              <a:t>.   </a:t>
            </a:r>
            <a:endParaRPr lang="en-US" sz="500" dirty="0">
              <a:latin typeface="Arial" charset="0"/>
            </a:endParaRPr>
          </a:p>
          <a:p>
            <a:pPr algn="just"/>
            <a:endParaRPr lang="en-US" sz="1200" b="1" dirty="0">
              <a:solidFill>
                <a:srgbClr val="000000"/>
              </a:solidFill>
            </a:endParaRPr>
          </a:p>
          <a:p>
            <a:pPr algn="just"/>
            <a:r>
              <a:rPr lang="en-US" sz="1200" b="1" dirty="0">
                <a:solidFill>
                  <a:srgbClr val="000000"/>
                </a:solidFill>
              </a:rPr>
              <a:t>Why did this research need the MagLab?</a:t>
            </a:r>
            <a:r>
              <a:rPr lang="en-US" sz="1200" dirty="0">
                <a:solidFill>
                  <a:srgbClr val="000000"/>
                </a:solidFill>
              </a:rPr>
              <a:t>  Very large magnetic fields are needed to manipulate these properties. The MagLab’s 25T Split-Helix magnet is a world-unique magnet, enabling direct optical access to the sample as it sits at the center of the 25T magnetic field.</a:t>
            </a:r>
            <a:endParaRPr lang="en-US" sz="1200" dirty="0">
              <a:latin typeface="Arial" charset="0"/>
            </a:endParaRPr>
          </a:p>
        </p:txBody>
      </p:sp>
      <p:sp>
        <p:nvSpPr>
          <p:cNvPr id="3" name="Line 42">
            <a:extLst>
              <a:ext uri="{FF2B5EF4-FFF2-40B4-BE49-F238E27FC236}">
                <a16:creationId xmlns:a16="http://schemas.microsoft.com/office/drawing/2014/main" id="{E979D10E-A70D-1F15-770F-C6C46BF6EE56}"/>
              </a:ext>
            </a:extLst>
          </p:cNvPr>
          <p:cNvSpPr>
            <a:spLocks noChangeShapeType="1"/>
          </p:cNvSpPr>
          <p:nvPr/>
        </p:nvSpPr>
        <p:spPr bwMode="auto">
          <a:xfrm flipV="1">
            <a:off x="24114" y="1580209"/>
            <a:ext cx="12192001" cy="42859"/>
          </a:xfrm>
          <a:prstGeom prst="line">
            <a:avLst/>
          </a:prstGeom>
          <a:noFill/>
          <a:ln w="82550" cmpd="thickThin">
            <a:solidFill>
              <a:schemeClr val="tx1"/>
            </a:solidFill>
            <a:round/>
            <a:headEnd/>
            <a:tailEnd/>
          </a:ln>
        </p:spPr>
        <p:txBody>
          <a:bodyPr/>
          <a:lstStyle/>
          <a:p>
            <a:endParaRPr lang="en-US"/>
          </a:p>
        </p:txBody>
      </p:sp>
      <p:pic>
        <p:nvPicPr>
          <p:cNvPr id="5" name="Picture 4" descr="NSF logo.jpg">
            <a:extLst>
              <a:ext uri="{FF2B5EF4-FFF2-40B4-BE49-F238E27FC236}">
                <a16:creationId xmlns:a16="http://schemas.microsoft.com/office/drawing/2014/main" id="{0BE5B0C3-C8EF-8BD2-F18A-1F2FE30F959A}"/>
              </a:ext>
            </a:extLst>
          </p:cNvPr>
          <p:cNvPicPr>
            <a:picLocks noChangeAspect="1"/>
          </p:cNvPicPr>
          <p:nvPr/>
        </p:nvPicPr>
        <p:blipFill>
          <a:blip r:embed="rId3" cstate="print"/>
          <a:stretch>
            <a:fillRect/>
          </a:stretch>
        </p:blipFill>
        <p:spPr>
          <a:xfrm>
            <a:off x="11124848" y="65071"/>
            <a:ext cx="1017188" cy="1023315"/>
          </a:xfrm>
          <a:prstGeom prst="rect">
            <a:avLst/>
          </a:prstGeom>
        </p:spPr>
      </p:pic>
      <p:pic>
        <p:nvPicPr>
          <p:cNvPr id="7" name="Picture 6" descr="JustM_purple.jpg">
            <a:extLst>
              <a:ext uri="{FF2B5EF4-FFF2-40B4-BE49-F238E27FC236}">
                <a16:creationId xmlns:a16="http://schemas.microsoft.com/office/drawing/2014/main" id="{53812106-CE11-C75F-4EB1-9F219C5EF3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794" y="93528"/>
            <a:ext cx="792698" cy="944759"/>
          </a:xfrm>
          <a:prstGeom prst="rect">
            <a:avLst/>
          </a:prstGeom>
        </p:spPr>
      </p:pic>
      <p:sp>
        <p:nvSpPr>
          <p:cNvPr id="26" name="Text Box 28">
            <a:extLst>
              <a:ext uri="{FF2B5EF4-FFF2-40B4-BE49-F238E27FC236}">
                <a16:creationId xmlns:a16="http://schemas.microsoft.com/office/drawing/2014/main" id="{F5C4588A-29CD-4967-C314-1931149B23A9}"/>
              </a:ext>
            </a:extLst>
          </p:cNvPr>
          <p:cNvSpPr txBox="1">
            <a:spLocks noChangeArrowheads="1"/>
          </p:cNvSpPr>
          <p:nvPr/>
        </p:nvSpPr>
        <p:spPr bwMode="auto">
          <a:xfrm>
            <a:off x="1" y="6124049"/>
            <a:ext cx="12192000" cy="769441"/>
          </a:xfrm>
          <a:prstGeom prst="rect">
            <a:avLst/>
          </a:prstGeom>
          <a:noFill/>
          <a:ln w="9525">
            <a:noFill/>
            <a:miter lim="800000"/>
            <a:headEnd/>
            <a:tailEnd/>
          </a:ln>
        </p:spPr>
        <p:txBody>
          <a:bodyPr wrap="square">
            <a:spAutoFit/>
          </a:bodyPr>
          <a:lstStyle/>
          <a:p>
            <a:pPr algn="just"/>
            <a:r>
              <a:rPr lang="en-US" sz="1100" b="1" dirty="0">
                <a:solidFill>
                  <a:srgbClr val="333399"/>
                </a:solidFill>
              </a:rPr>
              <a:t>Facilities and instrumentation used:</a:t>
            </a:r>
            <a:r>
              <a:rPr lang="en-US" sz="1100" dirty="0">
                <a:solidFill>
                  <a:srgbClr val="333399"/>
                </a:solidFill>
              </a:rPr>
              <a:t> 25T DC split helix optical magnet (Cell 5)</a:t>
            </a:r>
          </a:p>
          <a:p>
            <a:pPr algn="just"/>
            <a:r>
              <a:rPr lang="en-US" sz="1100" b="1" dirty="0">
                <a:solidFill>
                  <a:srgbClr val="333399"/>
                </a:solidFill>
              </a:rPr>
              <a:t>Citation: </a:t>
            </a:r>
            <a:r>
              <a:rPr lang="en-US" sz="1100" b="0" i="0" dirty="0">
                <a:solidFill>
                  <a:srgbClr val="333399"/>
                </a:solidFill>
                <a:effectLst/>
                <a:latin typeface="arial" panose="020B0604020202020204" pitchFamily="34" charset="0"/>
              </a:rPr>
              <a:t>Mapara, V.; Barua, A.; </a:t>
            </a:r>
            <a:r>
              <a:rPr lang="en-US" sz="1100" b="0" i="0" dirty="0" err="1">
                <a:solidFill>
                  <a:srgbClr val="333399"/>
                </a:solidFill>
                <a:effectLst/>
                <a:latin typeface="arial" panose="020B0604020202020204" pitchFamily="34" charset="0"/>
              </a:rPr>
              <a:t>Turkowski</a:t>
            </a:r>
            <a:r>
              <a:rPr lang="en-US" sz="1100" b="0" i="0" dirty="0">
                <a:solidFill>
                  <a:srgbClr val="333399"/>
                </a:solidFill>
                <a:effectLst/>
                <a:latin typeface="arial" panose="020B0604020202020204" pitchFamily="34" charset="0"/>
              </a:rPr>
              <a:t>, V.; Trinh, M.T.; Stevens, C.; Liu, H.; </a:t>
            </a:r>
            <a:r>
              <a:rPr lang="en-US" sz="1100" b="0" i="0" dirty="0" err="1">
                <a:solidFill>
                  <a:srgbClr val="333399"/>
                </a:solidFill>
                <a:effectLst/>
                <a:latin typeface="arial" panose="020B0604020202020204" pitchFamily="34" charset="0"/>
              </a:rPr>
              <a:t>Nugera</a:t>
            </a:r>
            <a:r>
              <a:rPr lang="en-US" sz="1100" b="0" i="0" dirty="0">
                <a:solidFill>
                  <a:srgbClr val="333399"/>
                </a:solidFill>
                <a:effectLst/>
                <a:latin typeface="arial" panose="020B0604020202020204" pitchFamily="34" charset="0"/>
              </a:rPr>
              <a:t>, F.A.; </a:t>
            </a:r>
            <a:r>
              <a:rPr lang="en-US" sz="1100" b="0" i="0" dirty="0" err="1">
                <a:solidFill>
                  <a:srgbClr val="333399"/>
                </a:solidFill>
                <a:effectLst/>
                <a:latin typeface="arial" panose="020B0604020202020204" pitchFamily="34" charset="0"/>
              </a:rPr>
              <a:t>Kapuruge</a:t>
            </a:r>
            <a:r>
              <a:rPr lang="en-US" sz="1100" b="0" i="0" dirty="0">
                <a:solidFill>
                  <a:srgbClr val="333399"/>
                </a:solidFill>
                <a:effectLst/>
                <a:latin typeface="arial" panose="020B0604020202020204" pitchFamily="34" charset="0"/>
              </a:rPr>
              <a:t>, N.; Gutierrez, H.R.; Liu, F.; Zhu, X.; Semenov, D.; McGill, S.A.; Pradhan, N.; Hilton, D.; </a:t>
            </a:r>
            <a:r>
              <a:rPr lang="en-US" sz="1100" b="0" i="0" dirty="0" err="1">
                <a:solidFill>
                  <a:srgbClr val="333399"/>
                </a:solidFill>
                <a:effectLst/>
                <a:latin typeface="arial" panose="020B0604020202020204" pitchFamily="34" charset="0"/>
              </a:rPr>
              <a:t>Karaiskaj</a:t>
            </a:r>
            <a:r>
              <a:rPr lang="en-US" sz="1100" b="0" i="0" dirty="0">
                <a:solidFill>
                  <a:srgbClr val="333399"/>
                </a:solidFill>
                <a:effectLst/>
                <a:latin typeface="arial" panose="020B0604020202020204" pitchFamily="34" charset="0"/>
              </a:rPr>
              <a:t>, D., </a:t>
            </a:r>
            <a:r>
              <a:rPr lang="en-US" sz="1100" b="0" i="1" dirty="0">
                <a:solidFill>
                  <a:srgbClr val="333399"/>
                </a:solidFill>
                <a:effectLst/>
                <a:latin typeface="arial" panose="020B0604020202020204" pitchFamily="34" charset="0"/>
              </a:rPr>
              <a:t>Bright and Dark Exciton Coherent Coupling and Hybridization Enabled by External Magnetic Fields,</a:t>
            </a:r>
            <a:r>
              <a:rPr lang="en-US" sz="1100" b="0" i="0" dirty="0">
                <a:solidFill>
                  <a:srgbClr val="333399"/>
                </a:solidFill>
                <a:effectLst/>
                <a:latin typeface="arial" panose="020B0604020202020204" pitchFamily="34" charset="0"/>
              </a:rPr>
              <a:t> </a:t>
            </a:r>
          </a:p>
          <a:p>
            <a:pPr algn="just"/>
            <a:r>
              <a:rPr lang="en-US" sz="1100" b="1" i="0" dirty="0">
                <a:solidFill>
                  <a:srgbClr val="333399"/>
                </a:solidFill>
                <a:effectLst/>
                <a:latin typeface="arial" panose="020B0604020202020204" pitchFamily="34" charset="0"/>
              </a:rPr>
              <a:t>American Chemical Society Nano Letters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22</a:t>
            </a:r>
            <a:r>
              <a:rPr lang="en-US" sz="1100" b="0" i="0" dirty="0">
                <a:solidFill>
                  <a:srgbClr val="333399"/>
                </a:solidFill>
                <a:effectLst/>
                <a:latin typeface="arial" panose="020B0604020202020204" pitchFamily="34" charset="0"/>
              </a:rPr>
              <a:t>, 1680-1687 (2022)    </a:t>
            </a:r>
            <a:r>
              <a:rPr lang="en-US" sz="1100" b="1" i="0" dirty="0">
                <a:solidFill>
                  <a:srgbClr val="333399"/>
                </a:solidFill>
                <a:effectLst/>
                <a:latin typeface="arial" panose="020B0604020202020204" pitchFamily="34" charset="0"/>
                <a:hlinkClick r:id="rId5">
                  <a:extLst>
                    <a:ext uri="{A12FA001-AC4F-418D-AE19-62706E023703}">
                      <ahyp:hlinkClr xmlns:ahyp="http://schemas.microsoft.com/office/drawing/2018/hyperlinkcolor" val="tx"/>
                    </a:ext>
                  </a:extLst>
                </a:hlinkClick>
              </a:rPr>
              <a:t>doi.org/10.1021/acs.nanolett.1c04667</a:t>
            </a:r>
            <a:endParaRPr lang="en-US" sz="1200" dirty="0">
              <a:solidFill>
                <a:srgbClr val="333399"/>
              </a:solidFill>
            </a:endParaRPr>
          </a:p>
        </p:txBody>
      </p:sp>
      <p:sp>
        <p:nvSpPr>
          <p:cNvPr id="27" name="Text Box 62">
            <a:extLst>
              <a:ext uri="{FF2B5EF4-FFF2-40B4-BE49-F238E27FC236}">
                <a16:creationId xmlns:a16="http://schemas.microsoft.com/office/drawing/2014/main" id="{5C7C0BB3-7C02-FE48-4A3F-90C17D33B437}"/>
              </a:ext>
            </a:extLst>
          </p:cNvPr>
          <p:cNvSpPr txBox="1">
            <a:spLocks noChangeArrowheads="1"/>
          </p:cNvSpPr>
          <p:nvPr/>
        </p:nvSpPr>
        <p:spPr bwMode="auto">
          <a:xfrm>
            <a:off x="506770" y="41824"/>
            <a:ext cx="11399302" cy="1500411"/>
          </a:xfrm>
          <a:prstGeom prst="rect">
            <a:avLst/>
          </a:prstGeom>
          <a:noFill/>
          <a:ln w="9525">
            <a:noFill/>
            <a:miter lim="800000"/>
            <a:headEnd/>
            <a:tailEnd/>
          </a:ln>
        </p:spPr>
        <p:txBody>
          <a:bodyPr wrap="square">
            <a:spAutoFit/>
          </a:bodyPr>
          <a:lstStyle/>
          <a:p>
            <a:pPr algn="ctr">
              <a:spcBef>
                <a:spcPts val="0"/>
              </a:spcBef>
            </a:pPr>
            <a:r>
              <a:rPr lang="en-US" sz="1600" b="1" dirty="0"/>
              <a:t>Coherent Coupling and Hybridization of Bright and Dark Excitons</a:t>
            </a:r>
          </a:p>
          <a:p>
            <a:pPr algn="ctr">
              <a:spcBef>
                <a:spcPts val="0"/>
              </a:spcBef>
            </a:pPr>
            <a:r>
              <a:rPr lang="en-US" sz="1600" b="1" dirty="0"/>
              <a:t>Enabled by Intense Magnetic Fields</a:t>
            </a:r>
          </a:p>
          <a:p>
            <a:pPr algn="ctr">
              <a:spcBef>
                <a:spcPts val="0"/>
              </a:spcBef>
            </a:pPr>
            <a:endParaRPr lang="en-US" sz="600" dirty="0"/>
          </a:p>
          <a:p>
            <a:pPr algn="ctr">
              <a:spcBef>
                <a:spcPts val="0"/>
              </a:spcBef>
            </a:pPr>
            <a:r>
              <a:rPr lang="en-US" sz="1100" dirty="0"/>
              <a:t>Varun Mapara</a:t>
            </a:r>
            <a:r>
              <a:rPr lang="en-US" sz="1100" baseline="30000" dirty="0"/>
              <a:t>1</a:t>
            </a:r>
            <a:r>
              <a:rPr lang="en-US" sz="1100" dirty="0"/>
              <a:t>, Arup Barua</a:t>
            </a:r>
            <a:r>
              <a:rPr lang="en-US" sz="1100" baseline="30000" dirty="0"/>
              <a:t>1</a:t>
            </a:r>
            <a:r>
              <a:rPr lang="en-US" sz="1100" dirty="0"/>
              <a:t>, Volodymyr Turkowski</a:t>
            </a:r>
            <a:r>
              <a:rPr lang="en-US" sz="1100" baseline="30000" dirty="0"/>
              <a:t>2</a:t>
            </a:r>
            <a:r>
              <a:rPr lang="en-US" sz="1100" dirty="0"/>
              <a:t>, M. Tuan Trinh</a:t>
            </a:r>
            <a:r>
              <a:rPr lang="en-US" sz="1100" baseline="30000" dirty="0"/>
              <a:t>1</a:t>
            </a:r>
            <a:r>
              <a:rPr lang="en-US" sz="1100" dirty="0"/>
              <a:t>, Christopher Stevens</a:t>
            </a:r>
            <a:r>
              <a:rPr lang="en-US" sz="1100" baseline="30000" dirty="0"/>
              <a:t>1</a:t>
            </a:r>
            <a:r>
              <a:rPr lang="en-US" sz="1100" dirty="0"/>
              <a:t>, Hengzhou Liu</a:t>
            </a:r>
            <a:r>
              <a:rPr lang="en-US" sz="1100" baseline="30000" dirty="0"/>
              <a:t>1</a:t>
            </a:r>
            <a:r>
              <a:rPr lang="en-US" sz="1100" dirty="0"/>
              <a:t>, Florence A. Nugera</a:t>
            </a:r>
            <a:r>
              <a:rPr lang="en-US" sz="1100" baseline="30000" dirty="0"/>
              <a:t>1</a:t>
            </a:r>
            <a:r>
              <a:rPr lang="en-US" sz="1100" dirty="0"/>
              <a:t>, Nalaka Kapuruge</a:t>
            </a:r>
            <a:r>
              <a:rPr lang="en-US" sz="1100" baseline="30000" dirty="0"/>
              <a:t>1</a:t>
            </a:r>
            <a:r>
              <a:rPr lang="en-US" sz="1100" dirty="0"/>
              <a:t>, </a:t>
            </a:r>
          </a:p>
          <a:p>
            <a:pPr algn="ctr">
              <a:spcBef>
                <a:spcPts val="0"/>
              </a:spcBef>
            </a:pPr>
            <a:r>
              <a:rPr lang="en-US" sz="1100" dirty="0"/>
              <a:t>Humberto Rodriguez Gutierrez</a:t>
            </a:r>
            <a:r>
              <a:rPr lang="en-US" sz="1100" baseline="30000" dirty="0"/>
              <a:t>1</a:t>
            </a:r>
            <a:r>
              <a:rPr lang="en-US" sz="1100" dirty="0"/>
              <a:t>, Fang Liu</a:t>
            </a:r>
            <a:r>
              <a:rPr lang="en-US" sz="1100" baseline="30000" dirty="0"/>
              <a:t>3</a:t>
            </a:r>
            <a:r>
              <a:rPr lang="en-US" sz="1100" dirty="0"/>
              <a:t>, Xiaoyang Zhu</a:t>
            </a:r>
            <a:r>
              <a:rPr lang="en-US" sz="1100" baseline="30000" dirty="0"/>
              <a:t>4</a:t>
            </a:r>
            <a:r>
              <a:rPr lang="en-US" sz="1100" dirty="0"/>
              <a:t>, Dmitry Semenov</a:t>
            </a:r>
            <a:r>
              <a:rPr lang="en-US" sz="1100" baseline="30000" dirty="0"/>
              <a:t>5</a:t>
            </a:r>
            <a:r>
              <a:rPr lang="en-US" sz="1100" dirty="0"/>
              <a:t>, Stephen A. McGill</a:t>
            </a:r>
            <a:r>
              <a:rPr lang="en-US" sz="1100" baseline="30000" dirty="0"/>
              <a:t>5</a:t>
            </a:r>
            <a:r>
              <a:rPr lang="en-US" sz="1100" dirty="0"/>
              <a:t>, Nihar Pradhan</a:t>
            </a:r>
            <a:r>
              <a:rPr lang="en-US" sz="1100" baseline="30000" dirty="0"/>
              <a:t>6</a:t>
            </a:r>
            <a:r>
              <a:rPr lang="en-US" sz="1100" dirty="0"/>
              <a:t>, David J. Hilton</a:t>
            </a:r>
            <a:r>
              <a:rPr lang="en-US" sz="1100" baseline="30000" dirty="0"/>
              <a:t>7</a:t>
            </a:r>
            <a:r>
              <a:rPr lang="en-US" sz="1100" dirty="0"/>
              <a:t>, and Denis Karaiskaj</a:t>
            </a:r>
            <a:r>
              <a:rPr lang="en-US" sz="1100" baseline="30000" dirty="0"/>
              <a:t>1 </a:t>
            </a:r>
            <a:r>
              <a:rPr lang="en-US" sz="1100" dirty="0"/>
              <a:t> </a:t>
            </a:r>
          </a:p>
          <a:p>
            <a:pPr marL="228600" indent="-228600" algn="ctr">
              <a:spcBef>
                <a:spcPts val="0"/>
              </a:spcBef>
              <a:buAutoNum type="arabicPeriod"/>
            </a:pPr>
            <a:r>
              <a:rPr lang="en-US" sz="1050" b="1" dirty="0">
                <a:solidFill>
                  <a:srgbClr val="0033CC"/>
                </a:solidFill>
              </a:rPr>
              <a:t>University of South Florida; 2. University of Central Florida; 3. Stanford University; 4. Columbia University; 5 National High Magnetic Field Lab; </a:t>
            </a:r>
          </a:p>
          <a:p>
            <a:pPr algn="ctr">
              <a:spcBef>
                <a:spcPts val="0"/>
              </a:spcBef>
            </a:pPr>
            <a:r>
              <a:rPr lang="en-US" sz="1050" b="1" dirty="0">
                <a:solidFill>
                  <a:srgbClr val="0033CC"/>
                </a:solidFill>
              </a:rPr>
              <a:t>6. Jackson State University; 7. University of Alabama</a:t>
            </a:r>
            <a:endParaRPr lang="en-US" sz="600" b="1" dirty="0">
              <a:solidFill>
                <a:srgbClr val="0033CC"/>
              </a:solidFill>
            </a:endParaRPr>
          </a:p>
          <a:p>
            <a:pPr algn="ctr">
              <a:spcBef>
                <a:spcPts val="0"/>
              </a:spcBef>
            </a:pPr>
            <a:r>
              <a:rPr lang="en-US" sz="1050" b="1" dirty="0"/>
              <a:t>Funding Grants:</a:t>
            </a:r>
            <a:r>
              <a:rPr lang="en-US" sz="1050" dirty="0"/>
              <a:t> Denis Karaiskaj (DOE DE-SC0012635); Xiaoyang Zhu (NSF DMR-2011738); Volodymyr Turkowski (DOE DE-FG02-07ER46354);</a:t>
            </a:r>
            <a:r>
              <a:rPr lang="en-US" sz="1050" b="1" dirty="0">
                <a:solidFill>
                  <a:srgbClr val="0033CC"/>
                </a:solidFill>
              </a:rPr>
              <a:t> </a:t>
            </a:r>
            <a:r>
              <a:rPr lang="en-US" sz="1050" dirty="0">
                <a:latin typeface="+mn-lt"/>
              </a:rPr>
              <a:t>G.S. </a:t>
            </a:r>
            <a:r>
              <a:rPr lang="en-US" sz="1050" dirty="0" err="1">
                <a:latin typeface="+mn-lt"/>
              </a:rPr>
              <a:t>Boebinger</a:t>
            </a:r>
            <a:r>
              <a:rPr lang="en-US" sz="1050" dirty="0">
                <a:latin typeface="+mn-lt"/>
              </a:rPr>
              <a:t> (</a:t>
            </a:r>
            <a:r>
              <a:rPr lang="en-US" sz="1050" dirty="0"/>
              <a:t>NSF DMR-1644779)</a:t>
            </a:r>
            <a:endParaRPr lang="en-US" sz="1050" b="1" dirty="0">
              <a:solidFill>
                <a:srgbClr val="0033CC"/>
              </a:solidFill>
            </a:endParaRPr>
          </a:p>
        </p:txBody>
      </p:sp>
      <p:sp>
        <p:nvSpPr>
          <p:cNvPr id="2" name="AutoShape 2">
            <a:extLst>
              <a:ext uri="{FF2B5EF4-FFF2-40B4-BE49-F238E27FC236}">
                <a16:creationId xmlns:a16="http://schemas.microsoft.com/office/drawing/2014/main" id="{66874F73-0B56-FA50-1C93-AEB92A26EC3A}"/>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2602303D-9522-3761-C423-F476739A5CEF}"/>
              </a:ext>
            </a:extLst>
          </p:cNvPr>
          <p:cNvGrpSpPr/>
          <p:nvPr/>
        </p:nvGrpSpPr>
        <p:grpSpPr>
          <a:xfrm>
            <a:off x="7617776" y="1673009"/>
            <a:ext cx="4524261" cy="2454645"/>
            <a:chOff x="6744786" y="1672426"/>
            <a:chExt cx="4524261" cy="2454645"/>
          </a:xfrm>
        </p:grpSpPr>
        <p:pic>
          <p:nvPicPr>
            <p:cNvPr id="6" name="Picture 5">
              <a:extLst>
                <a:ext uri="{FF2B5EF4-FFF2-40B4-BE49-F238E27FC236}">
                  <a16:creationId xmlns:a16="http://schemas.microsoft.com/office/drawing/2014/main" id="{17871ED6-FFE0-907E-A43B-23B4F488D181}"/>
                </a:ext>
              </a:extLst>
            </p:cNvPr>
            <p:cNvPicPr>
              <a:picLocks noChangeAspect="1"/>
            </p:cNvPicPr>
            <p:nvPr/>
          </p:nvPicPr>
          <p:blipFill rotWithShape="1">
            <a:blip r:embed="rId6"/>
            <a:srcRect l="3618" t="24734" r="93000" b="70130"/>
            <a:stretch/>
          </p:blipFill>
          <p:spPr>
            <a:xfrm>
              <a:off x="6879457" y="2950478"/>
              <a:ext cx="224909" cy="215762"/>
            </a:xfrm>
            <a:prstGeom prst="rect">
              <a:avLst/>
            </a:prstGeom>
          </p:spPr>
        </p:pic>
        <p:grpSp>
          <p:nvGrpSpPr>
            <p:cNvPr id="9" name="Group 8">
              <a:extLst>
                <a:ext uri="{FF2B5EF4-FFF2-40B4-BE49-F238E27FC236}">
                  <a16:creationId xmlns:a16="http://schemas.microsoft.com/office/drawing/2014/main" id="{E99039CF-3C24-067C-3E1B-4D6FC5FFB43D}"/>
                </a:ext>
              </a:extLst>
            </p:cNvPr>
            <p:cNvGrpSpPr/>
            <p:nvPr/>
          </p:nvGrpSpPr>
          <p:grpSpPr>
            <a:xfrm>
              <a:off x="7087162" y="1672426"/>
              <a:ext cx="4181885" cy="2454645"/>
              <a:chOff x="7826256" y="1640454"/>
              <a:chExt cx="4181885" cy="2454645"/>
            </a:xfrm>
          </p:grpSpPr>
          <p:grpSp>
            <p:nvGrpSpPr>
              <p:cNvPr id="20" name="Group 19">
                <a:extLst>
                  <a:ext uri="{FF2B5EF4-FFF2-40B4-BE49-F238E27FC236}">
                    <a16:creationId xmlns:a16="http://schemas.microsoft.com/office/drawing/2014/main" id="{9BBBB1C0-1082-A1F0-98C6-665B7BAF19D6}"/>
                  </a:ext>
                </a:extLst>
              </p:cNvPr>
              <p:cNvGrpSpPr/>
              <p:nvPr/>
            </p:nvGrpSpPr>
            <p:grpSpPr>
              <a:xfrm>
                <a:off x="7826256" y="1640454"/>
                <a:ext cx="4181885" cy="2454645"/>
                <a:chOff x="5953055" y="1672426"/>
                <a:chExt cx="4181885" cy="2454645"/>
              </a:xfrm>
            </p:grpSpPr>
            <p:pic>
              <p:nvPicPr>
                <p:cNvPr id="29" name="Picture 28">
                  <a:extLst>
                    <a:ext uri="{FF2B5EF4-FFF2-40B4-BE49-F238E27FC236}">
                      <a16:creationId xmlns:a16="http://schemas.microsoft.com/office/drawing/2014/main" id="{8B1855D9-4702-EA9B-DAFE-ABFF6F9F184D}"/>
                    </a:ext>
                  </a:extLst>
                </p:cNvPr>
                <p:cNvPicPr>
                  <a:picLocks noChangeAspect="1"/>
                </p:cNvPicPr>
                <p:nvPr/>
              </p:nvPicPr>
              <p:blipFill rotWithShape="1">
                <a:blip r:embed="rId6"/>
                <a:srcRect l="-808" t="-517" r="39377" b="43332"/>
                <a:stretch/>
              </p:blipFill>
              <p:spPr>
                <a:xfrm>
                  <a:off x="5953055" y="1672426"/>
                  <a:ext cx="4174463" cy="2454645"/>
                </a:xfrm>
                <a:prstGeom prst="rect">
                  <a:avLst/>
                </a:prstGeom>
              </p:spPr>
            </p:pic>
            <p:sp>
              <p:nvSpPr>
                <p:cNvPr id="30" name="Rectangle 29">
                  <a:extLst>
                    <a:ext uri="{FF2B5EF4-FFF2-40B4-BE49-F238E27FC236}">
                      <a16:creationId xmlns:a16="http://schemas.microsoft.com/office/drawing/2014/main" id="{18C69A51-ED92-65D6-2967-7F630742CAFB}"/>
                    </a:ext>
                  </a:extLst>
                </p:cNvPr>
                <p:cNvSpPr/>
                <p:nvPr/>
              </p:nvSpPr>
              <p:spPr>
                <a:xfrm>
                  <a:off x="9663194" y="2646236"/>
                  <a:ext cx="471746" cy="143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12F6750-3753-D3A6-4271-A09CAE137102}"/>
                    </a:ext>
                  </a:extLst>
                </p:cNvPr>
                <p:cNvSpPr/>
                <p:nvPr/>
              </p:nvSpPr>
              <p:spPr>
                <a:xfrm>
                  <a:off x="6227732" y="3686185"/>
                  <a:ext cx="2651579" cy="440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a:extLst>
                  <a:ext uri="{FF2B5EF4-FFF2-40B4-BE49-F238E27FC236}">
                    <a16:creationId xmlns:a16="http://schemas.microsoft.com/office/drawing/2014/main" id="{AF7AC8CE-3235-422F-0F5C-D1C531B8B968}"/>
                  </a:ext>
                </a:extLst>
              </p:cNvPr>
              <p:cNvSpPr/>
              <p:nvPr/>
            </p:nvSpPr>
            <p:spPr>
              <a:xfrm>
                <a:off x="8100933" y="2727729"/>
                <a:ext cx="299148" cy="23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5D78BB5C-B488-639F-B283-A3F6F26312CA}"/>
                </a:ext>
              </a:extLst>
            </p:cNvPr>
            <p:cNvGrpSpPr/>
            <p:nvPr/>
          </p:nvGrpSpPr>
          <p:grpSpPr>
            <a:xfrm>
              <a:off x="6744786" y="1740881"/>
              <a:ext cx="2347351" cy="1131118"/>
              <a:chOff x="7516677" y="1722004"/>
              <a:chExt cx="2347351" cy="1131118"/>
            </a:xfrm>
          </p:grpSpPr>
          <p:pic>
            <p:nvPicPr>
              <p:cNvPr id="13" name="Picture 12">
                <a:extLst>
                  <a:ext uri="{FF2B5EF4-FFF2-40B4-BE49-F238E27FC236}">
                    <a16:creationId xmlns:a16="http://schemas.microsoft.com/office/drawing/2014/main" id="{75003888-512D-2E85-6B26-4A1DEDF4FB0B}"/>
                  </a:ext>
                </a:extLst>
              </p:cNvPr>
              <p:cNvPicPr>
                <a:picLocks noChangeAspect="1"/>
              </p:cNvPicPr>
              <p:nvPr/>
            </p:nvPicPr>
            <p:blipFill rotWithShape="1">
              <a:blip r:embed="rId6"/>
              <a:srcRect l="-1129" t="1904" r="71664" b="75619"/>
              <a:stretch/>
            </p:blipFill>
            <p:spPr>
              <a:xfrm>
                <a:off x="7516677" y="1722004"/>
                <a:ext cx="2347351" cy="1131118"/>
              </a:xfrm>
              <a:prstGeom prst="rect">
                <a:avLst/>
              </a:prstGeom>
            </p:spPr>
          </p:pic>
          <p:pic>
            <p:nvPicPr>
              <p:cNvPr id="14" name="Picture 13">
                <a:extLst>
                  <a:ext uri="{FF2B5EF4-FFF2-40B4-BE49-F238E27FC236}">
                    <a16:creationId xmlns:a16="http://schemas.microsoft.com/office/drawing/2014/main" id="{C2190984-B1A1-78D7-953D-817F3632163A}"/>
                  </a:ext>
                </a:extLst>
              </p:cNvPr>
              <p:cNvPicPr>
                <a:picLocks noChangeAspect="1"/>
              </p:cNvPicPr>
              <p:nvPr/>
            </p:nvPicPr>
            <p:blipFill rotWithShape="1">
              <a:blip r:embed="rId6"/>
              <a:srcRect l="16978" t="2427" r="81648" b="94171"/>
              <a:stretch/>
            </p:blipFill>
            <p:spPr>
              <a:xfrm>
                <a:off x="8100934" y="2064545"/>
                <a:ext cx="150098" cy="234970"/>
              </a:xfrm>
              <a:prstGeom prst="rect">
                <a:avLst/>
              </a:prstGeom>
            </p:spPr>
          </p:pic>
        </p:grpSp>
      </p:grpSp>
      <p:sp>
        <p:nvSpPr>
          <p:cNvPr id="32" name="TextBox 31">
            <a:extLst>
              <a:ext uri="{FF2B5EF4-FFF2-40B4-BE49-F238E27FC236}">
                <a16:creationId xmlns:a16="http://schemas.microsoft.com/office/drawing/2014/main" id="{A8228361-D143-7D20-6C3D-81075BF520B8}"/>
              </a:ext>
            </a:extLst>
          </p:cNvPr>
          <p:cNvSpPr txBox="1"/>
          <p:nvPr/>
        </p:nvSpPr>
        <p:spPr>
          <a:xfrm>
            <a:off x="5924133" y="1741464"/>
            <a:ext cx="1797716" cy="2092881"/>
          </a:xfrm>
          <a:prstGeom prst="rect">
            <a:avLst/>
          </a:prstGeom>
          <a:noFill/>
        </p:spPr>
        <p:txBody>
          <a:bodyPr wrap="square" rtlCol="0">
            <a:spAutoFit/>
          </a:bodyPr>
          <a:lstStyle/>
          <a:p>
            <a:r>
              <a:rPr lang="en-US" sz="1000" b="1" dirty="0">
                <a:solidFill>
                  <a:prstClr val="black"/>
                </a:solidFill>
              </a:rPr>
              <a:t>(a) </a:t>
            </a:r>
            <a:r>
              <a:rPr lang="en-US" sz="1000" dirty="0">
                <a:solidFill>
                  <a:prstClr val="black"/>
                </a:solidFill>
              </a:rPr>
              <a:t>Experimental setup using the 25T Split-Helix magnet and the multidimensional optical nonlinear spectrometer (MONSTR). As shown in the inset, when applied in the 2D plane of the sample, a magnetic field tilts the spins. As a result, the spin forbidden transition (black arrow) becomes partially allowed, or “brightened” (gray arrow). </a:t>
            </a:r>
          </a:p>
        </p:txBody>
      </p:sp>
      <p:sp>
        <p:nvSpPr>
          <p:cNvPr id="33" name="TextBox 32">
            <a:extLst>
              <a:ext uri="{FF2B5EF4-FFF2-40B4-BE49-F238E27FC236}">
                <a16:creationId xmlns:a16="http://schemas.microsoft.com/office/drawing/2014/main" id="{C86F2C84-9EB7-0654-02E4-A26A31EA9CB4}"/>
              </a:ext>
            </a:extLst>
          </p:cNvPr>
          <p:cNvSpPr txBox="1"/>
          <p:nvPr/>
        </p:nvSpPr>
        <p:spPr>
          <a:xfrm>
            <a:off x="5934074" y="4058800"/>
            <a:ext cx="1558528" cy="2246769"/>
          </a:xfrm>
          <a:prstGeom prst="rect">
            <a:avLst/>
          </a:prstGeom>
          <a:noFill/>
        </p:spPr>
        <p:txBody>
          <a:bodyPr wrap="square" rtlCol="0">
            <a:spAutoFit/>
          </a:bodyPr>
          <a:lstStyle/>
          <a:p>
            <a:r>
              <a:rPr lang="en-US" sz="1000" dirty="0">
                <a:solidFill>
                  <a:prstClr val="black"/>
                </a:solidFill>
              </a:rPr>
              <a:t>The time-integrated Four Wave Mixing (FWM) intensity shows quantum beating at      </a:t>
            </a:r>
            <a:r>
              <a:rPr lang="en-US" sz="1000" b="1" dirty="0">
                <a:solidFill>
                  <a:prstClr val="black"/>
                </a:solidFill>
              </a:rPr>
              <a:t>(b) </a:t>
            </a:r>
            <a:r>
              <a:rPr lang="en-US" sz="1000" dirty="0">
                <a:solidFill>
                  <a:prstClr val="black"/>
                </a:solidFill>
              </a:rPr>
              <a:t>15T and </a:t>
            </a:r>
            <a:r>
              <a:rPr lang="en-US" sz="1000" b="1" dirty="0">
                <a:solidFill>
                  <a:prstClr val="black"/>
                </a:solidFill>
              </a:rPr>
              <a:t>(c) </a:t>
            </a:r>
            <a:r>
              <a:rPr lang="en-US" sz="1000" dirty="0">
                <a:solidFill>
                  <a:prstClr val="black"/>
                </a:solidFill>
              </a:rPr>
              <a:t>25T, evidenced by the double and triple peaks arising  (purple arrows) in the time evolution of the FWM signal. This is due to the coherent coupling of the bright and dark excitons enabled by the intense magnetic field. </a:t>
            </a:r>
          </a:p>
        </p:txBody>
      </p:sp>
      <p:pic>
        <p:nvPicPr>
          <p:cNvPr id="34" name="Picture 33">
            <a:extLst>
              <a:ext uri="{FF2B5EF4-FFF2-40B4-BE49-F238E27FC236}">
                <a16:creationId xmlns:a16="http://schemas.microsoft.com/office/drawing/2014/main" id="{8C0E1BDA-2247-F134-7DED-64569BDE1491}"/>
              </a:ext>
            </a:extLst>
          </p:cNvPr>
          <p:cNvPicPr>
            <a:picLocks noChangeAspect="1"/>
          </p:cNvPicPr>
          <p:nvPr/>
        </p:nvPicPr>
        <p:blipFill rotWithShape="1">
          <a:blip r:embed="rId7"/>
          <a:srcRect r="54322"/>
          <a:stretch/>
        </p:blipFill>
        <p:spPr>
          <a:xfrm>
            <a:off x="7477363" y="4226839"/>
            <a:ext cx="2372641" cy="1960566"/>
          </a:xfrm>
          <a:prstGeom prst="rect">
            <a:avLst/>
          </a:prstGeom>
        </p:spPr>
      </p:pic>
      <p:pic>
        <p:nvPicPr>
          <p:cNvPr id="35" name="Picture 34">
            <a:extLst>
              <a:ext uri="{FF2B5EF4-FFF2-40B4-BE49-F238E27FC236}">
                <a16:creationId xmlns:a16="http://schemas.microsoft.com/office/drawing/2014/main" id="{8FBE62DC-95E2-3A85-0203-78643DC96815}"/>
              </a:ext>
            </a:extLst>
          </p:cNvPr>
          <p:cNvPicPr>
            <a:picLocks noChangeAspect="1"/>
          </p:cNvPicPr>
          <p:nvPr/>
        </p:nvPicPr>
        <p:blipFill rotWithShape="1">
          <a:blip r:embed="rId7"/>
          <a:srcRect l="56093" t="287" r="655" b="-287"/>
          <a:stretch/>
        </p:blipFill>
        <p:spPr>
          <a:xfrm>
            <a:off x="9887974" y="4207387"/>
            <a:ext cx="2246640" cy="1960566"/>
          </a:xfrm>
          <a:prstGeom prst="rect">
            <a:avLst/>
          </a:prstGeom>
        </p:spPr>
      </p:pic>
      <p:sp>
        <p:nvSpPr>
          <p:cNvPr id="36" name="Rectangle 49">
            <a:extLst>
              <a:ext uri="{FF2B5EF4-FFF2-40B4-BE49-F238E27FC236}">
                <a16:creationId xmlns:a16="http://schemas.microsoft.com/office/drawing/2014/main" id="{8FAA643A-D14E-3001-046A-42F02EEE1097}"/>
              </a:ext>
            </a:extLst>
          </p:cNvPr>
          <p:cNvSpPr>
            <a:spLocks noChangeArrowheads="1"/>
          </p:cNvSpPr>
          <p:nvPr/>
        </p:nvSpPr>
        <p:spPr bwMode="auto">
          <a:xfrm>
            <a:off x="5934075" y="1689315"/>
            <a:ext cx="6200539" cy="4615692"/>
          </a:xfrm>
          <a:prstGeom prst="rect">
            <a:avLst/>
          </a:prstGeom>
          <a:noFill/>
          <a:ln w="19050">
            <a:solidFill>
              <a:srgbClr val="0033CC"/>
            </a:solidFill>
            <a:miter lim="800000"/>
            <a:headEnd/>
            <a:tailEnd/>
          </a:ln>
        </p:spPr>
        <p:txBody>
          <a:bodyPr wrap="none" anchor="ctr"/>
          <a:lstStyle/>
          <a:p>
            <a:endParaRPr lang="en-US"/>
          </a:p>
        </p:txBody>
      </p:sp>
      <p:pic>
        <p:nvPicPr>
          <p:cNvPr id="37" name="Picture 36">
            <a:extLst>
              <a:ext uri="{FF2B5EF4-FFF2-40B4-BE49-F238E27FC236}">
                <a16:creationId xmlns:a16="http://schemas.microsoft.com/office/drawing/2014/main" id="{6276A683-EA78-3C82-D38B-8DF9733306A4}"/>
              </a:ext>
            </a:extLst>
          </p:cNvPr>
          <p:cNvPicPr>
            <a:picLocks noChangeAspect="1"/>
          </p:cNvPicPr>
          <p:nvPr/>
        </p:nvPicPr>
        <p:blipFill rotWithShape="1">
          <a:blip r:embed="rId7"/>
          <a:srcRect l="55309" t="87586" r="40290" b="2239"/>
          <a:stretch/>
        </p:blipFill>
        <p:spPr>
          <a:xfrm>
            <a:off x="9880918" y="5924550"/>
            <a:ext cx="228600" cy="199500"/>
          </a:xfrm>
          <a:prstGeom prst="rect">
            <a:avLst/>
          </a:prstGeom>
        </p:spPr>
      </p:pic>
    </p:spTree>
    <p:extLst>
      <p:ext uri="{BB962C8B-B14F-4D97-AF65-F5344CB8AC3E}">
        <p14:creationId xmlns:p14="http://schemas.microsoft.com/office/powerpoint/2010/main" val="87597388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02BCADD0C0F3489BB50C17E15D282B" ma:contentTypeVersion="1" ma:contentTypeDescription="Create a new document." ma:contentTypeScope="" ma:versionID="ace17ca2901e30305b9830c67992e450">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0312B4-DA67-4D74-9702-CBBAF2EA1C59}"/>
</file>

<file path=customXml/itemProps2.xml><?xml version="1.0" encoding="utf-8"?>
<ds:datastoreItem xmlns:ds="http://schemas.openxmlformats.org/officeDocument/2006/customXml" ds:itemID="{8EDFD16F-75EE-4F8C-B1D4-91D18DE6A50D}"/>
</file>

<file path=customXml/itemProps3.xml><?xml version="1.0" encoding="utf-8"?>
<ds:datastoreItem xmlns:ds="http://schemas.openxmlformats.org/officeDocument/2006/customXml" ds:itemID="{09E38479-05EB-43B1-B556-4AA399CA6AD3}"/>
</file>

<file path=docProps/app.xml><?xml version="1.0" encoding="utf-8"?>
<Properties xmlns="http://schemas.openxmlformats.org/officeDocument/2006/extended-properties" xmlns:vt="http://schemas.openxmlformats.org/officeDocument/2006/docPropsVTypes">
  <TotalTime>6781</TotalTime>
  <Words>1511</Words>
  <Application>Microsoft Office PowerPoint</Application>
  <PresentationFormat>Widescreen</PresentationFormat>
  <Paragraphs>44</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vt:lpstr>
      <vt:lpstr>Calibri</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177</cp:revision>
  <cp:lastPrinted>2023-04-10T20:08:18Z</cp:lastPrinted>
  <dcterms:created xsi:type="dcterms:W3CDTF">2004-08-07T03:10:56Z</dcterms:created>
  <dcterms:modified xsi:type="dcterms:W3CDTF">2023-04-11T00:04:48Z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0x010100DF02BCADD0C0F3489BB50C17E15D282B</vt:lpwstr>
  </property>
</Properties>
</file>