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2" r:id="rId3"/>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3" autoAdjust="0"/>
    <p:restoredTop sz="93792" autoAdjust="0"/>
  </p:normalViewPr>
  <p:slideViewPr>
    <p:cSldViewPr snapToGrid="0">
      <p:cViewPr varScale="1">
        <p:scale>
          <a:sx n="123" d="100"/>
          <a:sy n="123" d="100"/>
        </p:scale>
        <p:origin x="50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defTabSz="942300">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4022485"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lgn="r" defTabSz="942300">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917127"/>
            <a:ext cx="3078383" cy="469745"/>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defTabSz="942300">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4022485" y="8917127"/>
            <a:ext cx="3078383" cy="469745"/>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algn="r" defTabSz="942300">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defTabSz="942300">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4024093" y="0"/>
            <a:ext cx="3078383" cy="469745"/>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lvl1pPr algn="r" defTabSz="942300">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20688" y="703263"/>
            <a:ext cx="6261100" cy="35210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47320" y="4460167"/>
            <a:ext cx="5207838" cy="4224494"/>
          </a:xfrm>
          <a:prstGeom prst="rect">
            <a:avLst/>
          </a:prstGeom>
          <a:noFill/>
          <a:ln w="9525">
            <a:noFill/>
            <a:miter lim="800000"/>
            <a:headEnd/>
            <a:tailEnd/>
          </a:ln>
          <a:effectLst/>
        </p:spPr>
        <p:txBody>
          <a:bodyPr vert="horz" wrap="square" lIns="94221" tIns="47111" rIns="94221" bIns="471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918732"/>
            <a:ext cx="3078383" cy="469744"/>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defTabSz="942300">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4024093" y="8918732"/>
            <a:ext cx="3078383" cy="469744"/>
          </a:xfrm>
          <a:prstGeom prst="rect">
            <a:avLst/>
          </a:prstGeom>
          <a:noFill/>
          <a:ln w="9525">
            <a:noFill/>
            <a:miter lim="800000"/>
            <a:headEnd/>
            <a:tailEnd/>
          </a:ln>
          <a:effectLst/>
        </p:spPr>
        <p:txBody>
          <a:bodyPr vert="horz" wrap="square" lIns="94221" tIns="47111" rIns="94221" bIns="47111" numCol="1" anchor="b" anchorCtr="0" compatLnSpc="1">
            <a:prstTxWarp prst="textNoShape">
              <a:avLst/>
            </a:prstTxWarp>
          </a:bodyPr>
          <a:lstStyle>
            <a:lvl1pPr algn="r" defTabSz="942300">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20688" y="703263"/>
            <a:ext cx="6261100" cy="3521075"/>
          </a:xfrm>
          <a:ln/>
        </p:spPr>
      </p:sp>
      <p:sp>
        <p:nvSpPr>
          <p:cNvPr id="4100" name="Rectangle 3"/>
          <p:cNvSpPr>
            <a:spLocks noGrp="1" noChangeArrowheads="1"/>
          </p:cNvSpPr>
          <p:nvPr>
            <p:ph type="body" idx="1"/>
          </p:nvPr>
        </p:nvSpPr>
        <p:spPr>
          <a:noFill/>
          <a:ln/>
        </p:spPr>
        <p:txBody>
          <a:bodyPr/>
          <a:lstStyle/>
          <a:p>
            <a:r>
              <a:rPr lang="en-US" dirty="0"/>
              <a:t>How to compress files size:</a:t>
            </a:r>
          </a:p>
          <a:p>
            <a:pPr>
              <a:spcBef>
                <a:spcPts val="0"/>
              </a:spcBef>
              <a:spcAft>
                <a:spcPts val="0"/>
              </a:spcAft>
            </a:pPr>
            <a:r>
              <a:rPr lang="en-US" sz="1800" dirty="0">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a:spcBef>
                <a:spcPts val="0"/>
              </a:spcBef>
              <a:spcAft>
                <a:spcPts val="0"/>
              </a:spcAft>
            </a:pPr>
            <a:r>
              <a:rPr lang="en-US" sz="1800" dirty="0">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latin typeface="Calibri" panose="020F0502020204030204" pitchFamily="34" charset="0"/>
                <a:ea typeface="Calibri" panose="020F0502020204030204" pitchFamily="34" charset="0"/>
              </a:rPr>
              <a:t>so is to </a:t>
            </a:r>
            <a:r>
              <a:rPr lang="en-US" sz="1800" dirty="0">
                <a:latin typeface="Calibri" panose="020F0502020204030204" pitchFamily="34" charset="0"/>
                <a:ea typeface="Calibri" panose="020F0502020204030204" pitchFamily="34" charset="0"/>
              </a:rPr>
              <a:t>avoid losing much </a:t>
            </a:r>
            <a:r>
              <a:rPr lang="en-US" sz="1800">
                <a:latin typeface="Calibri" panose="020F0502020204030204" pitchFamily="34" charset="0"/>
                <a:ea typeface="Calibri" panose="020F0502020204030204" pitchFamily="34" charset="0"/>
              </a:rPr>
              <a:t>resolution.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xfrm>
            <a:off x="420688" y="703263"/>
            <a:ext cx="6261100" cy="3521075"/>
          </a:xfrm>
          <a:ln/>
        </p:spPr>
      </p:sp>
      <p:sp>
        <p:nvSpPr>
          <p:cNvPr id="4100" name="Rectangle 3"/>
          <p:cNvSpPr>
            <a:spLocks noGrp="1" noChangeArrowheads="1"/>
          </p:cNvSpPr>
          <p:nvPr>
            <p:ph type="body" idx="1"/>
          </p:nvPr>
        </p:nvSpPr>
        <p:spPr>
          <a:noFill/>
          <a:ln/>
        </p:spPr>
        <p:txBody>
          <a:bodyPr/>
          <a:lstStyle/>
          <a:p>
            <a:r>
              <a:rPr lang="en-US" dirty="0"/>
              <a:t>How to compress files size:</a:t>
            </a:r>
          </a:p>
          <a:p>
            <a:pPr>
              <a:spcBef>
                <a:spcPts val="0"/>
              </a:spcBef>
              <a:spcAft>
                <a:spcPts val="0"/>
              </a:spcAft>
            </a:pPr>
            <a:r>
              <a:rPr lang="en-US" sz="1800" dirty="0">
                <a:latin typeface="Calibri" panose="020F0502020204030204" pitchFamily="34" charset="0"/>
                <a:ea typeface="Calibri" panose="020F0502020204030204" pitchFamily="34" charset="0"/>
              </a:rPr>
              <a:t>On PowerPoint, you can save the attached image (Right click on an image -&gt; Select “Save as picture” -&gt; Then you save the image as PNG). PNG is the image compression without losing the image quality. You replace the original image with the PNG one on PowerPoint. This should reduce the PowerPoint file size.</a:t>
            </a:r>
          </a:p>
          <a:p>
            <a:pPr>
              <a:spcBef>
                <a:spcPts val="0"/>
              </a:spcBef>
              <a:spcAft>
                <a:spcPts val="0"/>
              </a:spcAft>
            </a:pPr>
            <a:r>
              <a:rPr lang="en-US" sz="1800" dirty="0">
                <a:latin typeface="Calibri" panose="020F0502020204030204" pitchFamily="34" charset="0"/>
                <a:ea typeface="Calibri" panose="020F0502020204030204" pitchFamily="34" charset="0"/>
              </a:rPr>
              <a:t>One thing to be careful about is that you should enlarge your image a bit on PowerPoint before saving </a:t>
            </a:r>
            <a:r>
              <a:rPr lang="en-US" sz="1800">
                <a:latin typeface="Calibri" panose="020F0502020204030204" pitchFamily="34" charset="0"/>
                <a:ea typeface="Calibri" panose="020F0502020204030204" pitchFamily="34" charset="0"/>
              </a:rPr>
              <a:t>so is to </a:t>
            </a:r>
            <a:r>
              <a:rPr lang="en-US" sz="1800" dirty="0">
                <a:latin typeface="Calibri" panose="020F0502020204030204" pitchFamily="34" charset="0"/>
                <a:ea typeface="Calibri" panose="020F0502020204030204" pitchFamily="34" charset="0"/>
              </a:rPr>
              <a:t>avoid losing much </a:t>
            </a:r>
            <a:r>
              <a:rPr lang="en-US" sz="1800">
                <a:latin typeface="Calibri" panose="020F0502020204030204" pitchFamily="34" charset="0"/>
                <a:ea typeface="Calibri" panose="020F0502020204030204" pitchFamily="34" charset="0"/>
              </a:rPr>
              <a:t>resolution.</a:t>
            </a:r>
            <a:endParaRPr lang="en-US" dirty="0"/>
          </a:p>
        </p:txBody>
      </p:sp>
    </p:spTree>
    <p:extLst>
      <p:ext uri="{BB962C8B-B14F-4D97-AF65-F5344CB8AC3E}">
        <p14:creationId xmlns:p14="http://schemas.microsoft.com/office/powerpoint/2010/main" val="33080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7728" y="1356906"/>
            <a:ext cx="5890075" cy="4985980"/>
          </a:xfrm>
          <a:prstGeom prst="rect">
            <a:avLst/>
          </a:prstGeom>
          <a:noFill/>
          <a:ln w="9525">
            <a:noFill/>
            <a:miter lim="800000"/>
            <a:headEnd/>
            <a:tailEnd/>
          </a:ln>
        </p:spPr>
        <p:txBody>
          <a:bodyPr wrap="square" tIns="0" bIns="0">
            <a:spAutoFit/>
          </a:bodyPr>
          <a:lstStyle/>
          <a:p>
            <a:pPr algn="just"/>
            <a:r>
              <a:rPr lang="en-US" sz="1200" dirty="0"/>
              <a:t>Nuclear magnetic resonance (NMR) spectroscopy is a powerful technique for chemists to obtain detailed information about chemical bonding and molecular structure. However,</a:t>
            </a:r>
            <a:r>
              <a:rPr lang="en-CA" sz="1200" dirty="0"/>
              <a:t> most successful NMR applications for studying organic and biological molecules to date rely on the detection of “NMR friendly” spin-1/2 nuclei such as </a:t>
            </a:r>
            <a:r>
              <a:rPr lang="en-CA" sz="1200" baseline="30000" dirty="0"/>
              <a:t>1</a:t>
            </a:r>
            <a:r>
              <a:rPr lang="en-CA" sz="1200" dirty="0"/>
              <a:t>H, </a:t>
            </a:r>
            <a:r>
              <a:rPr lang="en-CA" sz="1200" baseline="30000" dirty="0"/>
              <a:t>13</a:t>
            </a:r>
            <a:r>
              <a:rPr lang="en-CA" sz="1200" dirty="0"/>
              <a:t>C, and </a:t>
            </a:r>
            <a:r>
              <a:rPr lang="en-CA" sz="1200" baseline="30000" dirty="0"/>
              <a:t>15</a:t>
            </a:r>
            <a:r>
              <a:rPr lang="en-CA" sz="1200" dirty="0"/>
              <a:t>N. Another key element in organic and biological molecules, oxygen, has rarely been used in NMR studies, largely for two reasons. First, the only NMR-active oxygen isotope, </a:t>
            </a:r>
            <a:r>
              <a:rPr lang="en-CA" sz="1200" baseline="30000" dirty="0"/>
              <a:t>17</a:t>
            </a:r>
            <a:r>
              <a:rPr lang="en-CA" sz="1200" dirty="0"/>
              <a:t>O, is exceedingly hard to find in nature (its natural abundance is a mere 0.037%). </a:t>
            </a:r>
            <a:r>
              <a:rPr lang="en-US" sz="1200" dirty="0"/>
              <a:t>Second, </a:t>
            </a:r>
            <a:r>
              <a:rPr lang="en-US" sz="1200" i="1" u="sng" baseline="30000" dirty="0"/>
              <a:t>17</a:t>
            </a:r>
            <a:r>
              <a:rPr lang="en-US" sz="1200" i="1" u="sng" dirty="0"/>
              <a:t>O has an unusual nuclear spin number     (I = 5/2), and thus belongs to a special class of nuclei known as quadrupolar nuclei that yield more complex NMR spectra. As such, it is much harder to obtain high-quality, high-resolution NMR spectra for quadrupolar nuclei than for spin-1/2 nuclei</a:t>
            </a:r>
            <a:r>
              <a:rPr lang="en-US" sz="1200" dirty="0"/>
              <a:t>.</a:t>
            </a:r>
            <a:endParaRPr lang="en-CA" sz="1200" dirty="0"/>
          </a:p>
          <a:p>
            <a:pPr algn="just"/>
            <a:r>
              <a:rPr lang="en-CA" sz="600" dirty="0"/>
              <a:t> </a:t>
            </a:r>
            <a:endParaRPr lang="en-US" sz="600" dirty="0"/>
          </a:p>
          <a:p>
            <a:pPr algn="just"/>
            <a:r>
              <a:rPr lang="en-US" sz="1200" dirty="0"/>
              <a:t>This research team has developed a synthetic strategy to introduce </a:t>
            </a:r>
            <a:r>
              <a:rPr lang="en-US" sz="1200" baseline="30000" dirty="0"/>
              <a:t>17</a:t>
            </a:r>
            <a:r>
              <a:rPr lang="en-US" sz="1200" dirty="0"/>
              <a:t>O-labels onto all</a:t>
            </a:r>
            <a:r>
              <a:rPr lang="en-CA" sz="1200" dirty="0"/>
              <a:t> oxygen-containing functional groups in </a:t>
            </a:r>
            <a:r>
              <a:rPr lang="en-CA" sz="1000" dirty="0"/>
              <a:t>D</a:t>
            </a:r>
            <a:r>
              <a:rPr lang="en-CA" sz="1200" dirty="0"/>
              <a:t>-glucose, which increases the </a:t>
            </a:r>
            <a:r>
              <a:rPr lang="en-CA" sz="1200" baseline="30000" dirty="0"/>
              <a:t>17</a:t>
            </a:r>
            <a:r>
              <a:rPr lang="en-CA" sz="1200" dirty="0"/>
              <a:t>O NMR signal intensity by a factor of 1000 over its natural abundance level. To further boost the sensitivity, the MagLab users employed two state-of-the-art NMR technologies. One was to perform the measurement on the most powerful NMR magnet in the world, the </a:t>
            </a:r>
            <a:r>
              <a:rPr lang="en-CA" sz="1200" dirty="0" err="1"/>
              <a:t>MagLab’s</a:t>
            </a:r>
            <a:r>
              <a:rPr lang="en-CA" sz="1200" dirty="0"/>
              <a:t> 35.2T Series Connected Hybrid. The other was to use a new probe recently developed by Bruker that significantly reduces the noise levels of the detector and preamplifier by operating at very low temperatures. These two new technologies drastically enhance the ability to obtain high-quality </a:t>
            </a:r>
            <a:r>
              <a:rPr lang="en-CA" sz="1200" baseline="30000" dirty="0"/>
              <a:t>17</a:t>
            </a:r>
            <a:r>
              <a:rPr lang="en-CA" sz="1200" dirty="0"/>
              <a:t>O NMR data for </a:t>
            </a:r>
            <a:r>
              <a:rPr lang="en-CA" sz="1000" dirty="0"/>
              <a:t>D</a:t>
            </a:r>
            <a:r>
              <a:rPr lang="en-CA" sz="1200" dirty="0"/>
              <a:t>-glucose (see </a:t>
            </a:r>
            <a:r>
              <a:rPr lang="en-CA" sz="1200" b="1" dirty="0"/>
              <a:t>Figure</a:t>
            </a:r>
            <a:r>
              <a:rPr lang="en-CA" sz="1200" dirty="0"/>
              <a:t>).</a:t>
            </a:r>
          </a:p>
          <a:p>
            <a:pPr algn="just"/>
            <a:r>
              <a:rPr lang="en-US" sz="600" dirty="0"/>
              <a:t> </a:t>
            </a:r>
          </a:p>
          <a:p>
            <a:pPr algn="just"/>
            <a:r>
              <a:rPr lang="en-US" sz="1200" i="1" u="sng" dirty="0"/>
              <a:t>This work represents the first time that a complete set of </a:t>
            </a:r>
            <a:r>
              <a:rPr lang="en-US" sz="1200" i="1" u="sng" baseline="30000" dirty="0"/>
              <a:t>17</a:t>
            </a:r>
            <a:r>
              <a:rPr lang="en-US" sz="1200" i="1" u="sng" dirty="0"/>
              <a:t>O solid-state NMR data was recorded for any carbohydrate molecule, which paves the way for researchers to consider </a:t>
            </a:r>
            <a:r>
              <a:rPr lang="en-US" sz="1200" i="1" u="sng" baseline="30000" dirty="0"/>
              <a:t>17</a:t>
            </a:r>
            <a:r>
              <a:rPr lang="en-US" sz="1200" i="1" u="sng" dirty="0"/>
              <a:t>O NMR as a new spectroscopic tool in glucose-related research that can range from glucose-binding proteins to glucose metabolism in live cells</a:t>
            </a:r>
            <a:r>
              <a:rPr lang="en-US" sz="1200" dirty="0"/>
              <a:t>.</a:t>
            </a: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5927803" y="1329113"/>
            <a:ext cx="6176213" cy="4855787"/>
          </a:xfrm>
          <a:prstGeom prst="rect">
            <a:avLst/>
          </a:prstGeom>
          <a:noFill/>
          <a:ln w="19050">
            <a:solidFill>
              <a:srgbClr val="0033CC"/>
            </a:solidFill>
            <a:miter lim="800000"/>
            <a:headEnd/>
            <a:tailEnd/>
          </a:ln>
        </p:spPr>
        <p:txBody>
          <a:bodyPr wrap="none" anchor="ctr"/>
          <a:lstStyle/>
          <a:p>
            <a:endParaRPr lang="en-US"/>
          </a:p>
        </p:txBody>
      </p:sp>
      <p:pic>
        <p:nvPicPr>
          <p:cNvPr id="12" name="Picture 11" descr="NSF 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38234" y="65071"/>
            <a:ext cx="1017188" cy="1023315"/>
          </a:xfrm>
          <a:prstGeom prst="rect">
            <a:avLst/>
          </a:prstGeom>
        </p:spPr>
      </p:pic>
      <p:pic>
        <p:nvPicPr>
          <p:cNvPr id="14" name="Picture 13" descr="JustM_purpl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5965531" y="5514015"/>
            <a:ext cx="6138485" cy="646331"/>
          </a:xfrm>
          <a:prstGeom prst="rect">
            <a:avLst/>
          </a:prstGeom>
        </p:spPr>
        <p:txBody>
          <a:bodyPr wrap="square">
            <a:spAutoFit/>
          </a:bodyPr>
          <a:lstStyle/>
          <a:p>
            <a:pPr algn="just"/>
            <a:r>
              <a:rPr lang="en-US" sz="1200" b="1" dirty="0">
                <a:latin typeface="+mj-lt"/>
                <a:ea typeface="SimSun" panose="02010600030101010101" pitchFamily="2" charset="-122"/>
              </a:rPr>
              <a:t>Figure: (top right)</a:t>
            </a:r>
            <a:r>
              <a:rPr lang="en-US" sz="1200" dirty="0">
                <a:effectLst/>
                <a:latin typeface="+mj-lt"/>
                <a:ea typeface="SimSun" panose="02010600030101010101" pitchFamily="2" charset="-122"/>
              </a:rPr>
              <a:t>   Dimer formation of α-D-glucose molecules in the crystal lattice of </a:t>
            </a:r>
            <a:r>
              <a:rPr lang="en-US" sz="1200" dirty="0">
                <a:latin typeface="+mj-lt"/>
                <a:ea typeface="SimSun" panose="02010600030101010101" pitchFamily="2" charset="-122"/>
              </a:rPr>
              <a:t> </a:t>
            </a:r>
            <a:r>
              <a:rPr lang="en-US" sz="1000" dirty="0">
                <a:effectLst/>
                <a:latin typeface="+mj-lt"/>
                <a:ea typeface="SimSun" panose="02010600030101010101" pitchFamily="2" charset="-122"/>
              </a:rPr>
              <a:t>D</a:t>
            </a:r>
            <a:r>
              <a:rPr lang="en-US" sz="1200" dirty="0">
                <a:effectLst/>
                <a:latin typeface="+mj-lt"/>
                <a:ea typeface="SimSun" panose="02010600030101010101" pitchFamily="2" charset="-122"/>
              </a:rPr>
              <a:t>-</a:t>
            </a:r>
            <a:r>
              <a:rPr lang="en-US" sz="1200" dirty="0">
                <a:ea typeface="SimSun" panose="02010600030101010101" pitchFamily="2" charset="-122"/>
              </a:rPr>
              <a:t>glucose/NaCl (1:1) </a:t>
            </a:r>
            <a:r>
              <a:rPr lang="en-US" sz="1200" dirty="0">
                <a:effectLst/>
                <a:latin typeface="+mj-lt"/>
                <a:ea typeface="SimSun" panose="02010600030101010101" pitchFamily="2" charset="-122"/>
              </a:rPr>
              <a:t>co-crystal.  </a:t>
            </a:r>
            <a:r>
              <a:rPr lang="en-US" sz="1200" b="1" dirty="0">
                <a:latin typeface="+mj-lt"/>
                <a:ea typeface="SimSun" panose="02010600030101010101" pitchFamily="2" charset="-122"/>
              </a:rPr>
              <a:t>(left)</a:t>
            </a:r>
            <a:r>
              <a:rPr lang="en-US" sz="1200" b="1" dirty="0">
                <a:effectLst/>
                <a:latin typeface="+mj-lt"/>
                <a:ea typeface="SimSun" panose="02010600030101010101" pitchFamily="2" charset="-122"/>
              </a:rPr>
              <a:t> </a:t>
            </a:r>
            <a:r>
              <a:rPr lang="en-US" sz="1200" dirty="0">
                <a:latin typeface="+mj-lt"/>
                <a:ea typeface="SimSun" panose="02010600030101010101" pitchFamily="2" charset="-122"/>
              </a:rPr>
              <a:t>O</a:t>
            </a:r>
            <a:r>
              <a:rPr lang="en-US" sz="1200" dirty="0">
                <a:effectLst/>
                <a:latin typeface="+mj-lt"/>
                <a:ea typeface="SimSun" panose="02010600030101010101" pitchFamily="2" charset="-122"/>
              </a:rPr>
              <a:t>ne- and two-dimensional (</a:t>
            </a:r>
            <a:r>
              <a:rPr lang="en-US" sz="1200" b="1" dirty="0">
                <a:effectLst/>
                <a:latin typeface="+mj-lt"/>
                <a:ea typeface="SimSun" panose="02010600030101010101" pitchFamily="2" charset="-122"/>
              </a:rPr>
              <a:t>bottom right</a:t>
            </a:r>
            <a:r>
              <a:rPr lang="en-US" sz="1200" dirty="0">
                <a:effectLst/>
                <a:latin typeface="+mj-lt"/>
                <a:ea typeface="SimSun" panose="02010600030101010101" pitchFamily="2" charset="-122"/>
              </a:rPr>
              <a:t>) </a:t>
            </a:r>
            <a:r>
              <a:rPr lang="en-US" sz="1200" baseline="30000" dirty="0">
                <a:effectLst/>
                <a:latin typeface="+mj-lt"/>
                <a:ea typeface="SimSun" panose="02010600030101010101" pitchFamily="2" charset="-122"/>
              </a:rPr>
              <a:t>17</a:t>
            </a:r>
            <a:r>
              <a:rPr lang="en-US" sz="1200" dirty="0">
                <a:effectLst/>
                <a:latin typeface="+mj-lt"/>
                <a:ea typeface="SimSun" panose="02010600030101010101" pitchFamily="2" charset="-122"/>
              </a:rPr>
              <a:t>O NMR spectra of </a:t>
            </a:r>
            <a:r>
              <a:rPr lang="en-US" sz="1200" baseline="30000" dirty="0">
                <a:effectLst/>
                <a:latin typeface="+mj-lt"/>
                <a:ea typeface="SimSun" panose="02010600030101010101" pitchFamily="2" charset="-122"/>
              </a:rPr>
              <a:t>17</a:t>
            </a:r>
            <a:r>
              <a:rPr lang="en-US" sz="1200" dirty="0">
                <a:effectLst/>
                <a:latin typeface="+mj-lt"/>
                <a:ea typeface="SimSun" panose="02010600030101010101" pitchFamily="2" charset="-122"/>
              </a:rPr>
              <a:t>O-labeled </a:t>
            </a:r>
            <a:r>
              <a:rPr lang="en-US" sz="1000" dirty="0">
                <a:effectLst/>
                <a:latin typeface="+mj-lt"/>
                <a:ea typeface="SimSun" panose="02010600030101010101" pitchFamily="2" charset="-122"/>
              </a:rPr>
              <a:t>D</a:t>
            </a:r>
            <a:r>
              <a:rPr lang="en-US" sz="1200" dirty="0">
                <a:effectLst/>
                <a:latin typeface="+mj-lt"/>
                <a:ea typeface="SimSun" panose="02010600030101010101" pitchFamily="2" charset="-122"/>
              </a:rPr>
              <a:t>-glucose/NaCl (1:1) cocrystal at different magnetic fields.</a:t>
            </a:r>
            <a:endParaRPr lang="en-US" sz="500" dirty="0"/>
          </a:p>
        </p:txBody>
      </p:sp>
      <p:sp>
        <p:nvSpPr>
          <p:cNvPr id="5" name="Text Box 28">
            <a:extLst>
              <a:ext uri="{FF2B5EF4-FFF2-40B4-BE49-F238E27FC236}">
                <a16:creationId xmlns:a16="http://schemas.microsoft.com/office/drawing/2014/main" id="{3EF71890-70F6-8398-24C4-33EBC95F31AD}"/>
              </a:ext>
            </a:extLst>
          </p:cNvPr>
          <p:cNvSpPr txBox="1">
            <a:spLocks noChangeArrowheads="1"/>
          </p:cNvSpPr>
          <p:nvPr/>
        </p:nvSpPr>
        <p:spPr bwMode="auto">
          <a:xfrm>
            <a:off x="0" y="6222936"/>
            <a:ext cx="12192000" cy="646331"/>
          </a:xfrm>
          <a:prstGeom prst="rect">
            <a:avLst/>
          </a:prstGeom>
          <a:noFill/>
          <a:ln w="9525">
            <a:noFill/>
            <a:miter lim="800000"/>
            <a:headEnd/>
            <a:tailEnd/>
          </a:ln>
        </p:spPr>
        <p:txBody>
          <a:bodyPr wrap="square">
            <a:spAutoFit/>
          </a:bodyPr>
          <a:lstStyle/>
          <a:p>
            <a:r>
              <a:rPr lang="en-US" sz="1200" b="1" dirty="0">
                <a:solidFill>
                  <a:srgbClr val="333399"/>
                </a:solidFill>
              </a:rPr>
              <a:t>Facilities and instrumentation used:</a:t>
            </a:r>
            <a:r>
              <a:rPr lang="en-US" sz="1200" dirty="0">
                <a:solidFill>
                  <a:srgbClr val="333399"/>
                </a:solidFill>
              </a:rPr>
              <a:t>  NMR/MRI Facility: MagLab’s 18.8 T/800 MHz; DC Facility: MagLab’s 36-T Series Connected Hybrid Magnet.</a:t>
            </a:r>
          </a:p>
          <a:p>
            <a:r>
              <a:rPr lang="en-US" sz="1200" b="1" dirty="0">
                <a:solidFill>
                  <a:srgbClr val="333399"/>
                </a:solidFill>
              </a:rPr>
              <a:t>Citation: </a:t>
            </a:r>
            <a:r>
              <a:rPr lang="en-US" sz="1200" dirty="0">
                <a:solidFill>
                  <a:srgbClr val="333399"/>
                </a:solidFill>
              </a:rPr>
              <a:t>Shen, J.; </a:t>
            </a:r>
            <a:r>
              <a:rPr lang="en-US" sz="1200" dirty="0" err="1">
                <a:solidFill>
                  <a:srgbClr val="333399"/>
                </a:solidFill>
              </a:rPr>
              <a:t>Terskikh</a:t>
            </a:r>
            <a:r>
              <a:rPr lang="en-US" sz="1200" dirty="0">
                <a:solidFill>
                  <a:srgbClr val="333399"/>
                </a:solidFill>
              </a:rPr>
              <a:t>, V.; </a:t>
            </a:r>
            <a:r>
              <a:rPr lang="en-US" sz="1200" dirty="0" err="1">
                <a:solidFill>
                  <a:srgbClr val="333399"/>
                </a:solidFill>
              </a:rPr>
              <a:t>Struppe</a:t>
            </a:r>
            <a:r>
              <a:rPr lang="en-US" sz="1200" dirty="0">
                <a:solidFill>
                  <a:srgbClr val="333399"/>
                </a:solidFill>
              </a:rPr>
              <a:t>, J.; Hassan, A.; Monette, M.; Hung, I.; Gan, Z.; Brinkmann, A.; Wu, G., </a:t>
            </a:r>
            <a:r>
              <a:rPr lang="en-US" sz="1200" i="1" dirty="0">
                <a:solidFill>
                  <a:srgbClr val="333399"/>
                </a:solidFill>
              </a:rPr>
              <a:t>Solid-state </a:t>
            </a:r>
            <a:r>
              <a:rPr lang="en-US" sz="1200" i="1" baseline="30000" dirty="0">
                <a:solidFill>
                  <a:srgbClr val="333399"/>
                </a:solidFill>
              </a:rPr>
              <a:t>17</a:t>
            </a:r>
            <a:r>
              <a:rPr lang="en-US" sz="1200" i="1" dirty="0">
                <a:solidFill>
                  <a:srgbClr val="333399"/>
                </a:solidFill>
              </a:rPr>
              <a:t>O NMR study of alpha-D-glucose: exploring new frontiers in isotopic labeling, sensitivity enhancement, and NMR crystallography</a:t>
            </a:r>
            <a:r>
              <a:rPr lang="en-US" sz="1200" dirty="0">
                <a:solidFill>
                  <a:srgbClr val="333399"/>
                </a:solidFill>
              </a:rPr>
              <a:t>, </a:t>
            </a:r>
            <a:r>
              <a:rPr lang="en-US" sz="1200" b="1" dirty="0">
                <a:solidFill>
                  <a:srgbClr val="333399"/>
                </a:solidFill>
              </a:rPr>
              <a:t>Chemical Science, 13 </a:t>
            </a:r>
            <a:r>
              <a:rPr lang="en-US" sz="1200" dirty="0">
                <a:solidFill>
                  <a:srgbClr val="333399"/>
                </a:solidFill>
              </a:rPr>
              <a:t>(9), 2591--2603 (2022)    </a:t>
            </a:r>
            <a:r>
              <a:rPr lang="en-US" sz="1200" b="1" dirty="0">
                <a:solidFill>
                  <a:srgbClr val="333399"/>
                </a:solidFill>
              </a:rPr>
              <a:t>doi.org/10.1039/d1sc06060k </a:t>
            </a:r>
          </a:p>
        </p:txBody>
      </p:sp>
      <p:pic>
        <p:nvPicPr>
          <p:cNvPr id="6" name="Picture 5" descr="NSF-2023.pdf">
            <a:extLst>
              <a:ext uri="{FF2B5EF4-FFF2-40B4-BE49-F238E27FC236}">
                <a16:creationId xmlns:a16="http://schemas.microsoft.com/office/drawing/2014/main" id="{442BD8E7-E950-D299-7727-8247948756D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553" t="34125" r="51398" b="492"/>
          <a:stretch/>
        </p:blipFill>
        <p:spPr>
          <a:xfrm>
            <a:off x="5991384" y="1713706"/>
            <a:ext cx="3211013" cy="3784838"/>
          </a:xfrm>
          <a:prstGeom prst="rect">
            <a:avLst/>
          </a:prstGeom>
        </p:spPr>
      </p:pic>
      <p:pic>
        <p:nvPicPr>
          <p:cNvPr id="7" name="Picture 6" descr="NSF-2023.pdf">
            <a:extLst>
              <a:ext uri="{FF2B5EF4-FFF2-40B4-BE49-F238E27FC236}">
                <a16:creationId xmlns:a16="http://schemas.microsoft.com/office/drawing/2014/main" id="{32DBDE17-D37C-3A3E-1929-E2D25888DB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48465" t="35784" r="2105"/>
          <a:stretch/>
        </p:blipFill>
        <p:spPr>
          <a:xfrm>
            <a:off x="9307810" y="2740352"/>
            <a:ext cx="2630640" cy="2713922"/>
          </a:xfrm>
          <a:prstGeom prst="rect">
            <a:avLst/>
          </a:prstGeom>
        </p:spPr>
      </p:pic>
      <p:pic>
        <p:nvPicPr>
          <p:cNvPr id="3" name="Picture 2" descr="NSF-2023.pdf"/>
          <p:cNvPicPr>
            <a:picLocks noChangeAspect="1"/>
          </p:cNvPicPr>
          <p:nvPr/>
        </p:nvPicPr>
        <p:blipFill rotWithShape="1">
          <a:blip r:embed="rId5" cstate="email">
            <a:extLst>
              <a:ext uri="{28A0092B-C50C-407E-A947-70E740481C1C}">
                <a14:useLocalDpi xmlns:a14="http://schemas.microsoft.com/office/drawing/2010/main"/>
              </a:ext>
            </a:extLst>
          </a:blip>
          <a:srcRect l="21219" t="945" r="18929" b="68321"/>
          <a:stretch/>
        </p:blipFill>
        <p:spPr>
          <a:xfrm>
            <a:off x="9081826" y="1356906"/>
            <a:ext cx="2997910" cy="1222521"/>
          </a:xfrm>
          <a:prstGeom prst="rect">
            <a:avLst/>
          </a:prstGeom>
        </p:spPr>
      </p:pic>
      <p:sp>
        <p:nvSpPr>
          <p:cNvPr id="8" name="Text Box 62">
            <a:extLst>
              <a:ext uri="{FF2B5EF4-FFF2-40B4-BE49-F238E27FC236}">
                <a16:creationId xmlns:a16="http://schemas.microsoft.com/office/drawing/2014/main" id="{63385B55-23E1-258E-3E47-8DC455C4C685}"/>
              </a:ext>
            </a:extLst>
          </p:cNvPr>
          <p:cNvSpPr txBox="1">
            <a:spLocks noChangeArrowheads="1"/>
          </p:cNvSpPr>
          <p:nvPr/>
        </p:nvSpPr>
        <p:spPr bwMode="auto">
          <a:xfrm>
            <a:off x="1343659" y="103454"/>
            <a:ext cx="9273541" cy="1031051"/>
          </a:xfrm>
          <a:prstGeom prst="rect">
            <a:avLst/>
          </a:prstGeom>
          <a:noFill/>
          <a:ln w="9525">
            <a:noFill/>
            <a:miter lim="800000"/>
            <a:headEnd/>
            <a:tailEnd/>
          </a:ln>
        </p:spPr>
        <p:txBody>
          <a:bodyPr wrap="square">
            <a:spAutoFit/>
          </a:bodyPr>
          <a:lstStyle/>
          <a:p>
            <a:pPr algn="ctr">
              <a:spcBef>
                <a:spcPts val="0"/>
              </a:spcBef>
            </a:pPr>
            <a:r>
              <a:rPr lang="en-US" sz="1600" b="1" dirty="0"/>
              <a:t>Adding Solid-State </a:t>
            </a:r>
            <a:r>
              <a:rPr lang="en-US" sz="1600" b="1" baseline="30000" dirty="0"/>
              <a:t>17</a:t>
            </a:r>
            <a:r>
              <a:rPr lang="en-US" sz="1600" b="1" dirty="0"/>
              <a:t>O NMR to the Tool Box for Studies of Organic and Biological Molecules</a:t>
            </a:r>
            <a:endParaRPr lang="en-US" sz="1600" b="1" kern="1200" dirty="0"/>
          </a:p>
          <a:p>
            <a:pPr algn="ctr">
              <a:spcBef>
                <a:spcPts val="0"/>
              </a:spcBef>
            </a:pPr>
            <a:endParaRPr lang="en-US" sz="600" dirty="0"/>
          </a:p>
          <a:p>
            <a:pPr algn="ctr">
              <a:spcBef>
                <a:spcPts val="0"/>
              </a:spcBef>
            </a:pPr>
            <a:r>
              <a:rPr lang="en-US" sz="1100" dirty="0" err="1"/>
              <a:t>Jiahui</a:t>
            </a:r>
            <a:r>
              <a:rPr lang="en-US" sz="1100" dirty="0"/>
              <a:t> Shen</a:t>
            </a:r>
            <a:r>
              <a:rPr lang="en-US" sz="1100" kern="1200" baseline="30000" dirty="0"/>
              <a:t>1</a:t>
            </a:r>
            <a:r>
              <a:rPr lang="en-US" sz="1100" kern="1200" dirty="0"/>
              <a:t>, Victor Terskikh</a:t>
            </a:r>
            <a:r>
              <a:rPr lang="en-US" sz="1100" kern="1200" baseline="30000" dirty="0"/>
              <a:t>2</a:t>
            </a:r>
            <a:r>
              <a:rPr lang="en-US" sz="1100" kern="1200" dirty="0"/>
              <a:t>, </a:t>
            </a:r>
            <a:r>
              <a:rPr lang="en-US" sz="1100" kern="1200" dirty="0" err="1"/>
              <a:t>Jochem</a:t>
            </a:r>
            <a:r>
              <a:rPr lang="en-US" sz="1100" kern="1200" dirty="0"/>
              <a:t> Struppe</a:t>
            </a:r>
            <a:r>
              <a:rPr lang="en-US" sz="1100" kern="1200" baseline="30000" dirty="0"/>
              <a:t>3</a:t>
            </a:r>
            <a:r>
              <a:rPr lang="en-US" sz="1100" kern="1200" dirty="0"/>
              <a:t>, Alia Hassan</a:t>
            </a:r>
            <a:r>
              <a:rPr lang="en-US" sz="1100" kern="1200" baseline="30000" dirty="0"/>
              <a:t>3</a:t>
            </a:r>
            <a:r>
              <a:rPr lang="en-US" sz="1100" kern="1200" dirty="0"/>
              <a:t>, Martine Monette</a:t>
            </a:r>
            <a:r>
              <a:rPr lang="en-US" sz="1100" kern="1200" baseline="30000" dirty="0"/>
              <a:t>3</a:t>
            </a:r>
            <a:r>
              <a:rPr lang="en-US" sz="1100" kern="1200" dirty="0"/>
              <a:t>, Ivan Hung</a:t>
            </a:r>
            <a:r>
              <a:rPr lang="en-US" sz="1100" kern="1200" baseline="30000" dirty="0"/>
              <a:t>4</a:t>
            </a:r>
            <a:r>
              <a:rPr lang="en-US" sz="1100" kern="1200" dirty="0"/>
              <a:t>, </a:t>
            </a:r>
            <a:r>
              <a:rPr lang="en-US" sz="1100" kern="1200" dirty="0" err="1"/>
              <a:t>Zhehong</a:t>
            </a:r>
            <a:r>
              <a:rPr lang="en-US" sz="1100" kern="1200" dirty="0"/>
              <a:t> </a:t>
            </a:r>
            <a:r>
              <a:rPr lang="en-US" sz="1100" dirty="0"/>
              <a:t>Gan</a:t>
            </a:r>
            <a:r>
              <a:rPr lang="en-US" sz="1100" baseline="30000" dirty="0"/>
              <a:t>4</a:t>
            </a:r>
            <a:r>
              <a:rPr lang="en-US" sz="1100" dirty="0"/>
              <a:t>, </a:t>
            </a:r>
            <a:r>
              <a:rPr lang="en-US" sz="1100" kern="1200" dirty="0"/>
              <a:t>Andreas Brinkmann</a:t>
            </a:r>
            <a:r>
              <a:rPr lang="en-US" sz="1100" kern="1200" baseline="30000" dirty="0"/>
              <a:t>2</a:t>
            </a:r>
            <a:r>
              <a:rPr lang="en-US" sz="1100" kern="1200" dirty="0"/>
              <a:t>, </a:t>
            </a:r>
            <a:r>
              <a:rPr lang="en-US" sz="1100" dirty="0"/>
              <a:t>Gang Wu</a:t>
            </a:r>
            <a:r>
              <a:rPr lang="en-US" sz="1100" kern="1200" baseline="30000" dirty="0"/>
              <a:t>1</a:t>
            </a:r>
            <a:endParaRPr lang="en-US" sz="1100" kern="1200" dirty="0"/>
          </a:p>
          <a:p>
            <a:pPr algn="ctr">
              <a:spcBef>
                <a:spcPts val="0"/>
              </a:spcBef>
            </a:pPr>
            <a:r>
              <a:rPr lang="en-US" sz="1100" b="1" dirty="0">
                <a:solidFill>
                  <a:srgbClr val="0033CC"/>
                </a:solidFill>
              </a:rPr>
              <a:t>1. Queen’s University;  2. National Research Council Canada;  3. Bruker </a:t>
            </a:r>
            <a:r>
              <a:rPr lang="en-US" sz="1100" b="1" dirty="0" err="1">
                <a:solidFill>
                  <a:srgbClr val="0033CC"/>
                </a:solidFill>
              </a:rPr>
              <a:t>BioSpin</a:t>
            </a:r>
            <a:r>
              <a:rPr lang="en-US" sz="1100" b="1" dirty="0">
                <a:solidFill>
                  <a:srgbClr val="0033CC"/>
                </a:solidFill>
              </a:rPr>
              <a:t>;  4. National High Magnetic Field Laboratory.</a:t>
            </a:r>
          </a:p>
          <a:p>
            <a:pPr algn="ctr">
              <a:spcBef>
                <a:spcPts val="0"/>
              </a:spcBef>
            </a:pPr>
            <a:r>
              <a:rPr lang="en-US" sz="600" b="1" kern="1200" dirty="0">
                <a:solidFill>
                  <a:srgbClr val="0033CC"/>
                </a:solidFill>
              </a:rPr>
              <a:t> </a:t>
            </a:r>
          </a:p>
          <a:p>
            <a:pPr algn="ctr">
              <a:spcBef>
                <a:spcPts val="0"/>
              </a:spcBef>
            </a:pPr>
            <a:r>
              <a:rPr lang="en-US" sz="1100" b="1" kern="1200" dirty="0"/>
              <a:t>Funding Grants:</a:t>
            </a:r>
            <a:r>
              <a:rPr lang="en-US" sz="1100" kern="1200" dirty="0"/>
              <a:t> G.S. Boebinger (NSF </a:t>
            </a:r>
            <a:r>
              <a:rPr lang="en-US" sz="1100" dirty="0"/>
              <a:t>DMR-1644779; NSF DMR-2128556</a:t>
            </a:r>
            <a:r>
              <a:rPr lang="en-US" sz="1100" kern="1200" dirty="0"/>
              <a:t>); </a:t>
            </a:r>
            <a:r>
              <a:rPr lang="en-US" sz="1100" dirty="0"/>
              <a:t>G. Wu</a:t>
            </a:r>
            <a:r>
              <a:rPr lang="en-US" sz="1100" kern="1200" dirty="0"/>
              <a:t> (NSERC of Canada RGPIN-2021-03140)</a:t>
            </a:r>
            <a:endParaRPr lang="en-US" sz="1100" b="1" kern="1200" dirty="0">
              <a:solidFill>
                <a:srgbClr val="0033CC"/>
              </a:solidFill>
            </a:endParaRP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140132" y="1387969"/>
            <a:ext cx="5895976" cy="4955201"/>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r>
              <a:rPr lang="en-US" sz="1200" dirty="0">
                <a:latin typeface="Arial" charset="0"/>
              </a:rPr>
              <a:t>MagLab users have developed a synthetic strategy for introducing </a:t>
            </a:r>
            <a:r>
              <a:rPr lang="en-US" sz="1200" baseline="30000" dirty="0">
                <a:latin typeface="Arial" charset="0"/>
              </a:rPr>
              <a:t>17</a:t>
            </a:r>
            <a:r>
              <a:rPr lang="en-US" sz="1200" dirty="0">
                <a:latin typeface="Arial" charset="0"/>
              </a:rPr>
              <a:t>O-labels into the </a:t>
            </a:r>
            <a:r>
              <a:rPr lang="en-US" sz="1000" dirty="0">
                <a:latin typeface="Arial" charset="0"/>
              </a:rPr>
              <a:t>D</a:t>
            </a:r>
            <a:r>
              <a:rPr lang="en-US" sz="1200" dirty="0">
                <a:latin typeface="Arial" charset="0"/>
              </a:rPr>
              <a:t>-glucose molecule in a site-specific fashion and then applied state-of-the-art nuclear magnetic resonance (NMR) techniques to obtain a complete set of </a:t>
            </a:r>
            <a:r>
              <a:rPr lang="en-US" sz="1200" baseline="30000" dirty="0">
                <a:latin typeface="Arial" charset="0"/>
              </a:rPr>
              <a:t>17</a:t>
            </a:r>
            <a:r>
              <a:rPr lang="en-US" sz="1200" dirty="0">
                <a:latin typeface="Arial" charset="0"/>
              </a:rPr>
              <a:t>O NMR parameters. </a:t>
            </a:r>
            <a:r>
              <a:rPr lang="en-US" sz="1200" i="1" u="sng" dirty="0">
                <a:latin typeface="Arial" charset="0"/>
              </a:rPr>
              <a:t>This is the first time that a complete set of </a:t>
            </a:r>
            <a:r>
              <a:rPr lang="en-US" sz="1200" i="1" u="sng" baseline="30000" dirty="0">
                <a:latin typeface="Arial" charset="0"/>
              </a:rPr>
              <a:t>17</a:t>
            </a:r>
            <a:r>
              <a:rPr lang="en-US" sz="1200" i="1" u="sng" dirty="0">
                <a:latin typeface="Arial" charset="0"/>
              </a:rPr>
              <a:t>O NMR parameters has been recorded for any carbohydrate compound</a:t>
            </a:r>
            <a:r>
              <a:rPr lang="en-US" sz="1200" dirty="0">
                <a:latin typeface="Arial" charset="0"/>
              </a:rPr>
              <a:t>.</a:t>
            </a:r>
          </a:p>
          <a:p>
            <a:pPr algn="just"/>
            <a:endParaRPr lang="en-US" sz="800" dirty="0">
              <a:solidFill>
                <a:srgbClr val="000000"/>
              </a:solidFill>
            </a:endParaRPr>
          </a:p>
          <a:p>
            <a:pPr algn="just"/>
            <a:r>
              <a:rPr lang="en-US" sz="1200" b="1" dirty="0">
                <a:solidFill>
                  <a:srgbClr val="000000"/>
                </a:solidFill>
              </a:rPr>
              <a:t>Why is this important? </a:t>
            </a:r>
            <a:r>
              <a:rPr lang="en-US" sz="1200" i="1" u="sng" dirty="0">
                <a:solidFill>
                  <a:srgbClr val="000000"/>
                </a:solidFill>
              </a:rPr>
              <a:t>The element o</a:t>
            </a:r>
            <a:r>
              <a:rPr lang="en-US" sz="1200" i="1" u="sng" dirty="0">
                <a:solidFill>
                  <a:srgbClr val="000000"/>
                </a:solidFill>
                <a:ea typeface="SimSun" panose="02010600030101010101" pitchFamily="2" charset="-122"/>
              </a:rPr>
              <a:t>xygen is the only key constituent of organic and biological molecules that has remained largely “invisible” to the NMR spectroscopic techniques of chemists</a:t>
            </a:r>
            <a:r>
              <a:rPr lang="en-US" sz="1200" dirty="0">
                <a:solidFill>
                  <a:srgbClr val="000000"/>
                </a:solidFill>
                <a:ea typeface="SimSun" panose="02010600030101010101" pitchFamily="2" charset="-122"/>
              </a:rPr>
              <a:t>. </a:t>
            </a:r>
            <a:r>
              <a:rPr lang="en-US" sz="1200" dirty="0">
                <a:ea typeface="SimSun" panose="02010600030101010101" pitchFamily="2" charset="-122"/>
              </a:rPr>
              <a:t>This work has started to venture into this “last piece of the puzzle” in biomolecular NMR spectroscopy (see </a:t>
            </a:r>
            <a:r>
              <a:rPr lang="en-US" sz="1200" b="1" dirty="0">
                <a:ea typeface="SimSun" panose="02010600030101010101" pitchFamily="2" charset="-122"/>
              </a:rPr>
              <a:t>Figure</a:t>
            </a:r>
            <a:r>
              <a:rPr lang="en-US" sz="1200" dirty="0">
                <a:ea typeface="SimSun" panose="02010600030101010101" pitchFamily="2" charset="-122"/>
              </a:rPr>
              <a:t>). </a:t>
            </a:r>
            <a:r>
              <a:rPr lang="en-CA" sz="1200" dirty="0"/>
              <a:t>One immediate question is whether and how </a:t>
            </a:r>
            <a:r>
              <a:rPr lang="en-CA" sz="1200" baseline="30000" dirty="0"/>
              <a:t>17</a:t>
            </a:r>
            <a:r>
              <a:rPr lang="en-CA" sz="1200" dirty="0"/>
              <a:t>O-labeled glucose can be used as a new tracer for probing binding of glucose to other biological macromolecules - such as glucose transport proteins - or for monitoring glycolysis of live cancer cells. It may eventually be possible to extend the same methodology to introduce </a:t>
            </a:r>
            <a:r>
              <a:rPr lang="en-CA" sz="1200" baseline="30000" dirty="0"/>
              <a:t>17</a:t>
            </a:r>
            <a:r>
              <a:rPr lang="en-CA" sz="1200" dirty="0"/>
              <a:t>O-labels into more complex carbohydrate molecules such as polysaccharides, or into the ribose/deoxyribose part of RNA/DNA molecules. </a:t>
            </a:r>
            <a:r>
              <a:rPr lang="en-CA" sz="1200" i="1" u="sng" dirty="0"/>
              <a:t>Broadly stated, this work adds </a:t>
            </a:r>
            <a:r>
              <a:rPr lang="en-CA" sz="1200" i="1" u="sng" baseline="30000" dirty="0"/>
              <a:t>17</a:t>
            </a:r>
            <a:r>
              <a:rPr lang="en-CA" sz="1200" i="1" u="sng" dirty="0"/>
              <a:t>O NMR to the “NMR tool box” available to chemists for the study of the wide variety of oxygen-bearing materials of interest, including organic and biological molecules.</a:t>
            </a:r>
            <a:endParaRPr lang="en-US" sz="1200" dirty="0">
              <a:latin typeface="Arial" charset="0"/>
            </a:endParaRPr>
          </a:p>
          <a:p>
            <a:pPr algn="just"/>
            <a:endParaRPr lang="en-US" sz="800" dirty="0">
              <a:latin typeface="Arial" charset="0"/>
            </a:endParaRP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 </a:t>
            </a:r>
            <a:r>
              <a:rPr lang="en-US" sz="1200" i="1" u="sng" dirty="0">
                <a:latin typeface="Arial" charset="0"/>
              </a:rPr>
              <a:t>The </a:t>
            </a:r>
            <a:r>
              <a:rPr lang="en-CA" sz="1200" i="1" u="sng" dirty="0"/>
              <a:t>measurement required the most powerful NMR magnet in the world, the </a:t>
            </a:r>
            <a:r>
              <a:rPr lang="en-CA" sz="1200" i="1" u="sng" dirty="0" err="1"/>
              <a:t>MagLab’s</a:t>
            </a:r>
            <a:r>
              <a:rPr lang="en-CA" sz="1200" i="1" u="sng" dirty="0"/>
              <a:t> 35.2T Series Connected Hybrid magnet t</a:t>
            </a:r>
            <a:r>
              <a:rPr lang="en-US" sz="1200" i="1" u="sng" dirty="0">
                <a:latin typeface="Arial" charset="0"/>
              </a:rPr>
              <a:t>o overcome the intrinsically low NMR sensitivity of the </a:t>
            </a:r>
            <a:r>
              <a:rPr lang="en-US" sz="1200" i="1" u="sng" baseline="30000" dirty="0">
                <a:latin typeface="Arial" charset="0"/>
              </a:rPr>
              <a:t>17</a:t>
            </a:r>
            <a:r>
              <a:rPr lang="en-US" sz="1200" i="1" u="sng" dirty="0">
                <a:latin typeface="Arial" charset="0"/>
              </a:rPr>
              <a:t>O nuclei</a:t>
            </a:r>
            <a:r>
              <a:rPr lang="en-CA" sz="1200" dirty="0"/>
              <a:t>. The significantly-boosted sensitivity was critical to the successful detection of </a:t>
            </a:r>
            <a:r>
              <a:rPr lang="en-CA" sz="1200" baseline="30000" dirty="0"/>
              <a:t>17</a:t>
            </a:r>
            <a:r>
              <a:rPr lang="en-CA" sz="1200" dirty="0"/>
              <a:t>O NMR signals from </a:t>
            </a:r>
            <a:r>
              <a:rPr lang="en-CA" sz="1000" dirty="0"/>
              <a:t>D</a:t>
            </a:r>
            <a:r>
              <a:rPr lang="en-CA" sz="1200" dirty="0"/>
              <a:t>-glucose. </a:t>
            </a:r>
            <a:r>
              <a:rPr lang="en-CA" sz="1200" i="1" u="sng" dirty="0"/>
              <a:t>The ultrahigh magnetic field also provides an unprecedented NMR resolving power that is uniquely suited to the study of carbohydrate compounds in which all oxygen-containing functional groups are chemically similar</a:t>
            </a:r>
            <a:r>
              <a:rPr lang="en-CA" sz="1200" dirty="0"/>
              <a:t>.</a:t>
            </a:r>
            <a:endParaRPr lang="en-US" sz="1200" dirty="0">
              <a:latin typeface="+mn-lt"/>
            </a:endParaRPr>
          </a:p>
        </p:txBody>
      </p:sp>
      <p:sp>
        <p:nvSpPr>
          <p:cNvPr id="1029" name="Line 42"/>
          <p:cNvSpPr>
            <a:spLocks noChangeShapeType="1"/>
          </p:cNvSpPr>
          <p:nvPr/>
        </p:nvSpPr>
        <p:spPr bwMode="auto">
          <a:xfrm>
            <a:off x="0" y="1215689"/>
            <a:ext cx="12192000" cy="28082"/>
          </a:xfrm>
          <a:prstGeom prst="line">
            <a:avLst/>
          </a:prstGeom>
          <a:noFill/>
          <a:ln w="82550" cmpd="thickThin">
            <a:solidFill>
              <a:schemeClr val="tx1"/>
            </a:solidFill>
            <a:round/>
            <a:headEnd/>
            <a:tailEnd/>
          </a:ln>
        </p:spPr>
        <p:txBody>
          <a:bodyPr/>
          <a:lstStyle/>
          <a:p>
            <a:endParaRPr lang="en-US"/>
          </a:p>
        </p:txBody>
      </p:sp>
      <p:pic>
        <p:nvPicPr>
          <p:cNvPr id="12" name="Picture 11" descr="NSF 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38234" y="65071"/>
            <a:ext cx="1017188" cy="1023315"/>
          </a:xfrm>
          <a:prstGeom prst="rect">
            <a:avLst/>
          </a:prstGeom>
        </p:spPr>
      </p:pic>
      <p:pic>
        <p:nvPicPr>
          <p:cNvPr id="14" name="Picture 13" descr="JustM_purpl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511" y="77787"/>
            <a:ext cx="792698" cy="944759"/>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 Box 62">
            <a:extLst>
              <a:ext uri="{FF2B5EF4-FFF2-40B4-BE49-F238E27FC236}">
                <a16:creationId xmlns:a16="http://schemas.microsoft.com/office/drawing/2014/main" id="{7EE64751-0FB0-15F9-07B0-78A47B5D3D99}"/>
              </a:ext>
            </a:extLst>
          </p:cNvPr>
          <p:cNvSpPr txBox="1">
            <a:spLocks noChangeArrowheads="1"/>
          </p:cNvSpPr>
          <p:nvPr/>
        </p:nvSpPr>
        <p:spPr bwMode="auto">
          <a:xfrm>
            <a:off x="1343659" y="103454"/>
            <a:ext cx="9273541" cy="1031051"/>
          </a:xfrm>
          <a:prstGeom prst="rect">
            <a:avLst/>
          </a:prstGeom>
          <a:noFill/>
          <a:ln w="9525">
            <a:noFill/>
            <a:miter lim="800000"/>
            <a:headEnd/>
            <a:tailEnd/>
          </a:ln>
        </p:spPr>
        <p:txBody>
          <a:bodyPr wrap="square">
            <a:spAutoFit/>
          </a:bodyPr>
          <a:lstStyle/>
          <a:p>
            <a:pPr algn="ctr">
              <a:spcBef>
                <a:spcPts val="0"/>
              </a:spcBef>
            </a:pPr>
            <a:r>
              <a:rPr lang="en-US" sz="1600" b="1" dirty="0"/>
              <a:t>Adding Solid-State </a:t>
            </a:r>
            <a:r>
              <a:rPr lang="en-US" sz="1600" b="1" baseline="30000" dirty="0"/>
              <a:t>17</a:t>
            </a:r>
            <a:r>
              <a:rPr lang="en-US" sz="1600" b="1" dirty="0"/>
              <a:t>O NMR to the Tool Box for Studies of Organic and Biological Molecules</a:t>
            </a:r>
            <a:endParaRPr lang="en-US" sz="1600" b="1" kern="1200" dirty="0"/>
          </a:p>
          <a:p>
            <a:pPr algn="ctr">
              <a:spcBef>
                <a:spcPts val="0"/>
              </a:spcBef>
            </a:pPr>
            <a:endParaRPr lang="en-US" sz="600" dirty="0"/>
          </a:p>
          <a:p>
            <a:pPr algn="ctr">
              <a:spcBef>
                <a:spcPts val="0"/>
              </a:spcBef>
            </a:pPr>
            <a:r>
              <a:rPr lang="en-US" sz="1100" dirty="0" err="1"/>
              <a:t>Jiahui</a:t>
            </a:r>
            <a:r>
              <a:rPr lang="en-US" sz="1100" dirty="0"/>
              <a:t> Shen</a:t>
            </a:r>
            <a:r>
              <a:rPr lang="en-US" sz="1100" kern="1200" baseline="30000" dirty="0"/>
              <a:t>1</a:t>
            </a:r>
            <a:r>
              <a:rPr lang="en-US" sz="1100" kern="1200" dirty="0"/>
              <a:t>, Victor Terskikh</a:t>
            </a:r>
            <a:r>
              <a:rPr lang="en-US" sz="1100" kern="1200" baseline="30000" dirty="0"/>
              <a:t>2</a:t>
            </a:r>
            <a:r>
              <a:rPr lang="en-US" sz="1100" kern="1200" dirty="0"/>
              <a:t>, </a:t>
            </a:r>
            <a:r>
              <a:rPr lang="en-US" sz="1100" kern="1200" dirty="0" err="1"/>
              <a:t>Jochem</a:t>
            </a:r>
            <a:r>
              <a:rPr lang="en-US" sz="1100" kern="1200" dirty="0"/>
              <a:t> Struppe</a:t>
            </a:r>
            <a:r>
              <a:rPr lang="en-US" sz="1100" kern="1200" baseline="30000" dirty="0"/>
              <a:t>3</a:t>
            </a:r>
            <a:r>
              <a:rPr lang="en-US" sz="1100" kern="1200" dirty="0"/>
              <a:t>, Alia Hassan</a:t>
            </a:r>
            <a:r>
              <a:rPr lang="en-US" sz="1100" kern="1200" baseline="30000" dirty="0"/>
              <a:t>3</a:t>
            </a:r>
            <a:r>
              <a:rPr lang="en-US" sz="1100" kern="1200" dirty="0"/>
              <a:t>, Martine Monette</a:t>
            </a:r>
            <a:r>
              <a:rPr lang="en-US" sz="1100" kern="1200" baseline="30000" dirty="0"/>
              <a:t>3</a:t>
            </a:r>
            <a:r>
              <a:rPr lang="en-US" sz="1100" kern="1200" dirty="0"/>
              <a:t>, Ivan Hung</a:t>
            </a:r>
            <a:r>
              <a:rPr lang="en-US" sz="1100" kern="1200" baseline="30000" dirty="0"/>
              <a:t>4</a:t>
            </a:r>
            <a:r>
              <a:rPr lang="en-US" sz="1100" kern="1200" dirty="0"/>
              <a:t>, </a:t>
            </a:r>
            <a:r>
              <a:rPr lang="en-US" sz="1100" kern="1200" dirty="0" err="1"/>
              <a:t>Zhehong</a:t>
            </a:r>
            <a:r>
              <a:rPr lang="en-US" sz="1100" kern="1200" dirty="0"/>
              <a:t> </a:t>
            </a:r>
            <a:r>
              <a:rPr lang="en-US" sz="1100" dirty="0"/>
              <a:t>Gan</a:t>
            </a:r>
            <a:r>
              <a:rPr lang="en-US" sz="1100" baseline="30000" dirty="0"/>
              <a:t>4</a:t>
            </a:r>
            <a:r>
              <a:rPr lang="en-US" sz="1100" dirty="0"/>
              <a:t>, </a:t>
            </a:r>
            <a:r>
              <a:rPr lang="en-US" sz="1100" kern="1200" dirty="0"/>
              <a:t>Andreas Brinkmann</a:t>
            </a:r>
            <a:r>
              <a:rPr lang="en-US" sz="1100" kern="1200" baseline="30000" dirty="0"/>
              <a:t>2</a:t>
            </a:r>
            <a:r>
              <a:rPr lang="en-US" sz="1100" kern="1200" dirty="0"/>
              <a:t>, </a:t>
            </a:r>
            <a:r>
              <a:rPr lang="en-US" sz="1100" dirty="0"/>
              <a:t>Gang Wu</a:t>
            </a:r>
            <a:r>
              <a:rPr lang="en-US" sz="1100" kern="1200" baseline="30000" dirty="0"/>
              <a:t>1</a:t>
            </a:r>
            <a:endParaRPr lang="en-US" sz="1100" kern="1200" dirty="0"/>
          </a:p>
          <a:p>
            <a:pPr algn="ctr">
              <a:spcBef>
                <a:spcPts val="0"/>
              </a:spcBef>
            </a:pPr>
            <a:r>
              <a:rPr lang="en-US" sz="1100" b="1" dirty="0">
                <a:solidFill>
                  <a:srgbClr val="0033CC"/>
                </a:solidFill>
              </a:rPr>
              <a:t>1. Queen’s University;  2. National Research Council Canada;  3. Bruker </a:t>
            </a:r>
            <a:r>
              <a:rPr lang="en-US" sz="1100" b="1" dirty="0" err="1">
                <a:solidFill>
                  <a:srgbClr val="0033CC"/>
                </a:solidFill>
              </a:rPr>
              <a:t>BioSpin</a:t>
            </a:r>
            <a:r>
              <a:rPr lang="en-US" sz="1100" b="1" dirty="0">
                <a:solidFill>
                  <a:srgbClr val="0033CC"/>
                </a:solidFill>
              </a:rPr>
              <a:t>;  4. National High Magnetic Field Laboratory.</a:t>
            </a:r>
          </a:p>
          <a:p>
            <a:pPr algn="ctr">
              <a:spcBef>
                <a:spcPts val="0"/>
              </a:spcBef>
            </a:pPr>
            <a:r>
              <a:rPr lang="en-US" sz="600" b="1" kern="1200" dirty="0">
                <a:solidFill>
                  <a:srgbClr val="0033CC"/>
                </a:solidFill>
              </a:rPr>
              <a:t> </a:t>
            </a:r>
          </a:p>
          <a:p>
            <a:pPr algn="ctr">
              <a:spcBef>
                <a:spcPts val="0"/>
              </a:spcBef>
            </a:pPr>
            <a:r>
              <a:rPr lang="en-US" sz="1100" b="1" kern="1200" dirty="0"/>
              <a:t>Funding Grants:</a:t>
            </a:r>
            <a:r>
              <a:rPr lang="en-US" sz="1100" kern="1200" dirty="0"/>
              <a:t> G.S. Boebinger (NSF </a:t>
            </a:r>
            <a:r>
              <a:rPr lang="en-US" sz="1100" dirty="0"/>
              <a:t>DMR-1644779; NSF DMR-2128556</a:t>
            </a:r>
            <a:r>
              <a:rPr lang="en-US" sz="1100" kern="1200" dirty="0"/>
              <a:t>); </a:t>
            </a:r>
            <a:r>
              <a:rPr lang="en-US" sz="1100" dirty="0"/>
              <a:t>G. Wu</a:t>
            </a:r>
            <a:r>
              <a:rPr lang="en-US" sz="1100" kern="1200" dirty="0"/>
              <a:t> (NSERC of Canada RGPIN-2021-03140)</a:t>
            </a:r>
            <a:endParaRPr lang="en-US" sz="1100" b="1" kern="1200" dirty="0">
              <a:solidFill>
                <a:srgbClr val="0033CC"/>
              </a:solidFill>
            </a:endParaRPr>
          </a:p>
        </p:txBody>
      </p:sp>
      <p:sp>
        <p:nvSpPr>
          <p:cNvPr id="18" name="Rectangle 49"/>
          <p:cNvSpPr>
            <a:spLocks noChangeArrowheads="1"/>
          </p:cNvSpPr>
          <p:nvPr/>
        </p:nvSpPr>
        <p:spPr bwMode="auto">
          <a:xfrm>
            <a:off x="6143626" y="1329113"/>
            <a:ext cx="5960389" cy="4855787"/>
          </a:xfrm>
          <a:prstGeom prst="rect">
            <a:avLst/>
          </a:prstGeom>
          <a:noFill/>
          <a:ln w="19050">
            <a:solidFill>
              <a:srgbClr val="0033CC"/>
            </a:solidFill>
            <a:miter lim="800000"/>
            <a:headEnd/>
            <a:tailEnd/>
          </a:ln>
        </p:spPr>
        <p:txBody>
          <a:bodyPr wrap="none" anchor="ctr"/>
          <a:lstStyle/>
          <a:p>
            <a:endParaRPr lang="en-US"/>
          </a:p>
        </p:txBody>
      </p:sp>
      <p:pic>
        <p:nvPicPr>
          <p:cNvPr id="3" name="Picture 2" descr="NSF-2023.pdf"/>
          <p:cNvPicPr>
            <a:picLocks noChangeAspect="1"/>
          </p:cNvPicPr>
          <p:nvPr/>
        </p:nvPicPr>
        <p:blipFill rotWithShape="1">
          <a:blip r:embed="rId5" cstate="email">
            <a:extLst>
              <a:ext uri="{28A0092B-C50C-407E-A947-70E740481C1C}">
                <a14:useLocalDpi xmlns:a14="http://schemas.microsoft.com/office/drawing/2010/main"/>
              </a:ext>
            </a:extLst>
          </a:blip>
          <a:srcRect l="7079" t="1424" r="373" b="3647"/>
          <a:stretch/>
        </p:blipFill>
        <p:spPr>
          <a:xfrm>
            <a:off x="6764740" y="1436914"/>
            <a:ext cx="4822209" cy="3927898"/>
          </a:xfrm>
          <a:prstGeom prst="rect">
            <a:avLst/>
          </a:prstGeom>
        </p:spPr>
      </p:pic>
      <p:sp>
        <p:nvSpPr>
          <p:cNvPr id="4" name="Rectangle 3">
            <a:extLst>
              <a:ext uri="{FF2B5EF4-FFF2-40B4-BE49-F238E27FC236}">
                <a16:creationId xmlns:a16="http://schemas.microsoft.com/office/drawing/2014/main" id="{CEB6BF94-9B78-9675-2450-08CE57862B80}"/>
              </a:ext>
            </a:extLst>
          </p:cNvPr>
          <p:cNvSpPr/>
          <p:nvPr/>
        </p:nvSpPr>
        <p:spPr>
          <a:xfrm>
            <a:off x="6251143" y="5353903"/>
            <a:ext cx="5745354" cy="830997"/>
          </a:xfrm>
          <a:prstGeom prst="rect">
            <a:avLst/>
          </a:prstGeom>
        </p:spPr>
        <p:txBody>
          <a:bodyPr wrap="square">
            <a:spAutoFit/>
          </a:bodyPr>
          <a:lstStyle/>
          <a:p>
            <a:pPr algn="just"/>
            <a:r>
              <a:rPr lang="en-US" sz="1200" b="1" dirty="0">
                <a:latin typeface="+mj-lt"/>
                <a:ea typeface="SimSun" panose="02010600030101010101" pitchFamily="2" charset="-122"/>
              </a:rPr>
              <a:t>Figure: </a:t>
            </a:r>
            <a:r>
              <a:rPr lang="en-US" sz="1200" baseline="30000" dirty="0">
                <a:latin typeface="+mj-lt"/>
                <a:ea typeface="SimSun" panose="02010600030101010101" pitchFamily="2" charset="-122"/>
              </a:rPr>
              <a:t>17</a:t>
            </a:r>
            <a:r>
              <a:rPr lang="en-US" sz="1200" dirty="0">
                <a:latin typeface="+mj-lt"/>
                <a:ea typeface="SimSun" panose="02010600030101010101" pitchFamily="2" charset="-122"/>
              </a:rPr>
              <a:t>O solid-state NMR is the final piece of the puzzle for characterizing organic and biological molecules. Experiments at 35.2 T on the MagLab’s Series Connected Hybrid magnet are allowing for detailed investigations of oxygen atoms in glucose and carbohydrate molecules of increasing complexity.</a:t>
            </a:r>
            <a:r>
              <a:rPr lang="en-US" sz="1200" b="1" dirty="0">
                <a:latin typeface="+mj-lt"/>
                <a:ea typeface="SimSun" panose="02010600030101010101" pitchFamily="2" charset="-122"/>
              </a:rPr>
              <a:t> </a:t>
            </a:r>
            <a:endParaRPr lang="en-US" sz="500" dirty="0"/>
          </a:p>
        </p:txBody>
      </p:sp>
      <p:sp>
        <p:nvSpPr>
          <p:cNvPr id="5" name="Text Box 28">
            <a:extLst>
              <a:ext uri="{FF2B5EF4-FFF2-40B4-BE49-F238E27FC236}">
                <a16:creationId xmlns:a16="http://schemas.microsoft.com/office/drawing/2014/main" id="{6A92A94B-AFDF-8B4A-FE39-29AAC320C531}"/>
              </a:ext>
            </a:extLst>
          </p:cNvPr>
          <p:cNvSpPr txBox="1">
            <a:spLocks noChangeArrowheads="1"/>
          </p:cNvSpPr>
          <p:nvPr/>
        </p:nvSpPr>
        <p:spPr bwMode="auto">
          <a:xfrm>
            <a:off x="0" y="6222936"/>
            <a:ext cx="12192000" cy="646331"/>
          </a:xfrm>
          <a:prstGeom prst="rect">
            <a:avLst/>
          </a:prstGeom>
          <a:noFill/>
          <a:ln w="9525">
            <a:noFill/>
            <a:miter lim="800000"/>
            <a:headEnd/>
            <a:tailEnd/>
          </a:ln>
        </p:spPr>
        <p:txBody>
          <a:bodyPr wrap="square">
            <a:spAutoFit/>
          </a:bodyPr>
          <a:lstStyle/>
          <a:p>
            <a:r>
              <a:rPr lang="en-US" sz="1200" b="1" dirty="0">
                <a:solidFill>
                  <a:srgbClr val="333399"/>
                </a:solidFill>
              </a:rPr>
              <a:t>Facilities and instrumentation used:</a:t>
            </a:r>
            <a:r>
              <a:rPr lang="en-US" sz="1200" dirty="0">
                <a:solidFill>
                  <a:srgbClr val="333399"/>
                </a:solidFill>
              </a:rPr>
              <a:t>  NMR/MRI Facility: MagLab’s 18.8 T/800 MHz; DC Facility: MagLab’s 36-T Series Connected Hybrid Magnet.</a:t>
            </a:r>
          </a:p>
          <a:p>
            <a:r>
              <a:rPr lang="en-US" sz="1200" b="1" dirty="0">
                <a:solidFill>
                  <a:srgbClr val="333399"/>
                </a:solidFill>
              </a:rPr>
              <a:t>Citation: </a:t>
            </a:r>
            <a:r>
              <a:rPr lang="en-US" sz="1200" dirty="0">
                <a:solidFill>
                  <a:srgbClr val="333399"/>
                </a:solidFill>
              </a:rPr>
              <a:t>Shen, J.; </a:t>
            </a:r>
            <a:r>
              <a:rPr lang="en-US" sz="1200" dirty="0" err="1">
                <a:solidFill>
                  <a:srgbClr val="333399"/>
                </a:solidFill>
              </a:rPr>
              <a:t>Terskikh</a:t>
            </a:r>
            <a:r>
              <a:rPr lang="en-US" sz="1200" dirty="0">
                <a:solidFill>
                  <a:srgbClr val="333399"/>
                </a:solidFill>
              </a:rPr>
              <a:t>, V.; </a:t>
            </a:r>
            <a:r>
              <a:rPr lang="en-US" sz="1200" dirty="0" err="1">
                <a:solidFill>
                  <a:srgbClr val="333399"/>
                </a:solidFill>
              </a:rPr>
              <a:t>Struppe</a:t>
            </a:r>
            <a:r>
              <a:rPr lang="en-US" sz="1200" dirty="0">
                <a:solidFill>
                  <a:srgbClr val="333399"/>
                </a:solidFill>
              </a:rPr>
              <a:t>, J.; Hassan, A.; Monette, M.; Hung, I.; Gan, Z.; Brinkmann, A.; Wu, G., </a:t>
            </a:r>
            <a:r>
              <a:rPr lang="en-US" sz="1200" i="1" dirty="0">
                <a:solidFill>
                  <a:srgbClr val="333399"/>
                </a:solidFill>
              </a:rPr>
              <a:t>Solid-state </a:t>
            </a:r>
            <a:r>
              <a:rPr lang="en-US" sz="1200" i="1" baseline="30000" dirty="0">
                <a:solidFill>
                  <a:srgbClr val="333399"/>
                </a:solidFill>
              </a:rPr>
              <a:t>17</a:t>
            </a:r>
            <a:r>
              <a:rPr lang="en-US" sz="1200" i="1" dirty="0">
                <a:solidFill>
                  <a:srgbClr val="333399"/>
                </a:solidFill>
              </a:rPr>
              <a:t>O NMR study of alpha-D-glucose: exploring new frontiers in isotopic labeling, sensitivity enhancement, and NMR crystallography</a:t>
            </a:r>
            <a:r>
              <a:rPr lang="en-US" sz="1200" dirty="0">
                <a:solidFill>
                  <a:srgbClr val="333399"/>
                </a:solidFill>
              </a:rPr>
              <a:t>, </a:t>
            </a:r>
            <a:r>
              <a:rPr lang="en-US" sz="1200" b="1" dirty="0">
                <a:solidFill>
                  <a:srgbClr val="333399"/>
                </a:solidFill>
              </a:rPr>
              <a:t>Chemical Science, 13 </a:t>
            </a:r>
            <a:r>
              <a:rPr lang="en-US" sz="1200" dirty="0">
                <a:solidFill>
                  <a:srgbClr val="333399"/>
                </a:solidFill>
              </a:rPr>
              <a:t>(9), 2591--2603 (2022)    </a:t>
            </a:r>
            <a:r>
              <a:rPr lang="en-US" sz="1200" b="1" dirty="0">
                <a:solidFill>
                  <a:srgbClr val="333399"/>
                </a:solidFill>
              </a:rPr>
              <a:t>doi.org/10.1039/d1sc06060k </a:t>
            </a:r>
          </a:p>
        </p:txBody>
      </p:sp>
    </p:spTree>
    <p:extLst>
      <p:ext uri="{BB962C8B-B14F-4D97-AF65-F5344CB8AC3E}">
        <p14:creationId xmlns:p14="http://schemas.microsoft.com/office/powerpoint/2010/main" val="15637685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2BCADD0C0F3489BB50C17E15D282B" ma:contentTypeVersion="1" ma:contentTypeDescription="Create a new document." ma:contentTypeScope="" ma:versionID="ace17ca2901e30305b9830c67992e450">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E36AE5-5372-45B2-83A6-9B2B4C06BDD1}"/>
</file>

<file path=customXml/itemProps2.xml><?xml version="1.0" encoding="utf-8"?>
<ds:datastoreItem xmlns:ds="http://schemas.openxmlformats.org/officeDocument/2006/customXml" ds:itemID="{384D6B8B-27EF-46ED-AC8A-056D9E0FF878}"/>
</file>

<file path=customXml/itemProps3.xml><?xml version="1.0" encoding="utf-8"?>
<ds:datastoreItem xmlns:ds="http://schemas.openxmlformats.org/officeDocument/2006/customXml" ds:itemID="{69418FAB-7EE4-46D7-931F-F848CD02EA05}"/>
</file>

<file path=docProps/app.xml><?xml version="1.0" encoding="utf-8"?>
<Properties xmlns="http://schemas.openxmlformats.org/officeDocument/2006/extended-properties" xmlns:vt="http://schemas.openxmlformats.org/officeDocument/2006/docPropsVTypes">
  <TotalTime>6021</TotalTime>
  <Words>1349</Words>
  <Application>Microsoft Office PowerPoint</Application>
  <PresentationFormat>Widescreen</PresentationFormat>
  <Paragraphs>36</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186</cp:revision>
  <cp:lastPrinted>2023-04-03T19:38:42Z</cp:lastPrinted>
  <dcterms:created xsi:type="dcterms:W3CDTF">2004-08-07T03:10:56Z</dcterms:created>
  <dcterms:modified xsi:type="dcterms:W3CDTF">2023-04-10T19:11:01Z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0x010100DF02BCADD0C0F3489BB50C17E15D282B</vt:lpwstr>
  </property>
</Properties>
</file>