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2"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A949"/>
    <a:srgbClr val="228F58"/>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1" autoAdjust="0"/>
    <p:restoredTop sz="95181" autoAdjust="0"/>
  </p:normalViewPr>
  <p:slideViewPr>
    <p:cSldViewPr snapToGrid="0">
      <p:cViewPr varScale="1">
        <p:scale>
          <a:sx n="80" d="100"/>
          <a:sy n="80" d="100"/>
        </p:scale>
        <p:origin x="590" y="2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4015496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a:solidFill>
                  <a:schemeClr val="tx1"/>
                </a:solidFill>
                <a:effectLst/>
                <a:latin typeface="Arial" charset="0"/>
                <a:ea typeface="+mn-ea"/>
                <a:cs typeface="+mn-cs"/>
              </a:rPr>
              <a:t>How to compress files size:</a:t>
            </a:r>
          </a:p>
          <a:p>
            <a:pPr marL="0" marR="0">
              <a:spcBef>
                <a:spcPts val="0"/>
              </a:spcBef>
              <a:spcAft>
                <a:spcPts val="0"/>
              </a:spcAft>
            </a:pPr>
            <a:r>
              <a:rPr lang="en-US" sz="180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endParaRPr lang="en-US" sz="1200" kern="120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8.jpeg"/><Relationship Id="rId7" Type="http://schemas.openxmlformats.org/officeDocument/2006/relationships/image" Target="../media/image10.jpeg"/><Relationship Id="rId12"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4.png"/><Relationship Id="rId5" Type="http://schemas.openxmlformats.org/officeDocument/2006/relationships/image" Target="../media/image2.jpeg"/><Relationship Id="rId10" Type="http://schemas.openxmlformats.org/officeDocument/2006/relationships/image" Target="../media/image13.png"/><Relationship Id="rId4" Type="http://schemas.openxmlformats.org/officeDocument/2006/relationships/image" Target="../media/image1.jpe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dirty="0"/>
          </a:p>
        </p:txBody>
      </p:sp>
      <p:sp>
        <p:nvSpPr>
          <p:cNvPr id="1028" name="Text Box 28"/>
          <p:cNvSpPr txBox="1">
            <a:spLocks noChangeArrowheads="1"/>
          </p:cNvSpPr>
          <p:nvPr/>
        </p:nvSpPr>
        <p:spPr bwMode="auto">
          <a:xfrm>
            <a:off x="51720" y="1266538"/>
            <a:ext cx="5778745" cy="5632311"/>
          </a:xfrm>
          <a:prstGeom prst="rect">
            <a:avLst/>
          </a:prstGeom>
          <a:noFill/>
          <a:ln w="9525">
            <a:noFill/>
            <a:miter lim="800000"/>
            <a:headEnd/>
            <a:tailEnd/>
          </a:ln>
        </p:spPr>
        <p:txBody>
          <a:bodyPr wrap="square">
            <a:spAutoFit/>
          </a:bodyPr>
          <a:lstStyle/>
          <a:p>
            <a:pPr algn="just"/>
            <a:r>
              <a:rPr lang="en-US" sz="1200" dirty="0">
                <a:latin typeface="+mj-lt"/>
                <a:cs typeface="ITC Avant Garde Pro Md"/>
              </a:rPr>
              <a:t>More than </a:t>
            </a:r>
            <a:r>
              <a:rPr lang="en-US" sz="1200" b="1" dirty="0">
                <a:latin typeface="+mj-lt"/>
                <a:cs typeface="ITC Avant Garde Pro Md"/>
              </a:rPr>
              <a:t>11,700 visitors </a:t>
            </a:r>
            <a:r>
              <a:rPr lang="en-US" sz="1200" dirty="0">
                <a:latin typeface="+mj-lt"/>
                <a:cs typeface="ITC Avant Garde Pro Md"/>
              </a:rPr>
              <a:t>came from across the southeastern United States to play with the nearly 100 hands-on games and demonstrations at the MagLab’s 2023 Open House. This was the first in-person MagLab Open House since 2020.</a:t>
            </a:r>
          </a:p>
          <a:p>
            <a:pPr algn="just"/>
            <a:endParaRPr lang="en-US" sz="600" dirty="0">
              <a:latin typeface="+mj-lt"/>
              <a:cs typeface="Avenir Heavy"/>
            </a:endParaRPr>
          </a:p>
          <a:p>
            <a:pPr algn="just"/>
            <a:r>
              <a:rPr lang="en-US" sz="1200" dirty="0">
                <a:latin typeface="+mj-lt"/>
                <a:cs typeface="ITC Avant Garde Pro Md"/>
              </a:rPr>
              <a:t>In addition to Open House classics like the popular Quarter Shrinker, Potato Launcher, Junkyard Magnet, Human Levitator, and Cryogenic Ice Cream, the 2023 event offered many special game-themed experiences included:</a:t>
            </a:r>
          </a:p>
          <a:p>
            <a:pPr marL="519112" lvl="1" indent="-171450" algn="just">
              <a:buFont typeface="Wingdings" panose="05000000000000000000" pitchFamily="2" charset="2"/>
              <a:buChar char="§"/>
            </a:pPr>
            <a:r>
              <a:rPr lang="en-US" sz="1200" dirty="0"/>
              <a:t>A giant </a:t>
            </a:r>
            <a:r>
              <a:rPr lang="en-US" sz="1200" b="1" dirty="0"/>
              <a:t>Operation</a:t>
            </a:r>
            <a:r>
              <a:rPr lang="en-US" sz="1200" dirty="0"/>
              <a:t> game that explained to players the kinds of things that can now be imaged with more powerful MRIs.</a:t>
            </a:r>
          </a:p>
          <a:p>
            <a:pPr marL="519112" lvl="1" indent="-171450" algn="just">
              <a:buFont typeface="Wingdings" panose="05000000000000000000" pitchFamily="2" charset="2"/>
              <a:buChar char="§"/>
            </a:pPr>
            <a:r>
              <a:rPr lang="en-US" sz="1200" dirty="0"/>
              <a:t>An outdoor </a:t>
            </a:r>
            <a:r>
              <a:rPr lang="en-US" sz="1200" b="1" dirty="0" err="1"/>
              <a:t>CandyLab</a:t>
            </a:r>
            <a:r>
              <a:rPr lang="en-US" sz="1200" dirty="0"/>
              <a:t> experience that took children through science-inspired magical lands like Glucose Gardens, Candy Chemistry Forest, Confection Coil Mountain, and Superconducting Pass as they learned about colors on the visible light spectrum.</a:t>
            </a:r>
          </a:p>
          <a:p>
            <a:pPr marL="519112" lvl="1" indent="-171450" algn="just">
              <a:buFont typeface="Wingdings" panose="05000000000000000000" pitchFamily="2" charset="2"/>
              <a:buChar char="§"/>
            </a:pPr>
            <a:r>
              <a:rPr lang="en-US" sz="1200" dirty="0"/>
              <a:t>A </a:t>
            </a:r>
            <a:r>
              <a:rPr lang="en-US" sz="1200" b="1" dirty="0"/>
              <a:t>Pokémon Go Scavenger Hunt </a:t>
            </a:r>
            <a:r>
              <a:rPr lang="en-US" sz="1200" dirty="0"/>
              <a:t>that</a:t>
            </a:r>
            <a:r>
              <a:rPr lang="en-US" sz="1200" b="1" dirty="0"/>
              <a:t> </a:t>
            </a:r>
            <a:r>
              <a:rPr lang="en-US" sz="1200" dirty="0"/>
              <a:t>took visitors around the lab to find Pokémon connected with </a:t>
            </a:r>
            <a:r>
              <a:rPr lang="en-US" sz="1200" dirty="0" err="1"/>
              <a:t>MagLab</a:t>
            </a:r>
            <a:r>
              <a:rPr lang="en-US" sz="1200" dirty="0"/>
              <a:t> spaces and activities. </a:t>
            </a:r>
          </a:p>
          <a:p>
            <a:pPr marL="519112" lvl="1" indent="-171450" algn="just">
              <a:buFont typeface="Wingdings" panose="05000000000000000000" pitchFamily="2" charset="2"/>
              <a:buChar char="§"/>
            </a:pPr>
            <a:r>
              <a:rPr lang="en-US" sz="1200" dirty="0"/>
              <a:t>A </a:t>
            </a:r>
            <a:r>
              <a:rPr lang="en-US" sz="1200" b="1" dirty="0"/>
              <a:t>MagLab Game Show Network</a:t>
            </a:r>
            <a:r>
              <a:rPr lang="en-US" sz="1200" dirty="0"/>
              <a:t> where visitors could play MagLab versions of classic TV game shows including Jeopardy, Pictionary, Match Game and Two Truths &amp; A Lie.</a:t>
            </a:r>
          </a:p>
          <a:p>
            <a:pPr marL="519112" lvl="1" indent="-171450" algn="just">
              <a:buFont typeface="Wingdings" panose="05000000000000000000" pitchFamily="2" charset="2"/>
              <a:buChar char="§"/>
            </a:pPr>
            <a:r>
              <a:rPr lang="en-US" sz="1200" dirty="0"/>
              <a:t>A</a:t>
            </a:r>
            <a:r>
              <a:rPr lang="en-US" sz="1200" b="1" dirty="0"/>
              <a:t> Super MagLab World </a:t>
            </a:r>
            <a:r>
              <a:rPr lang="en-US" sz="1200" dirty="0"/>
              <a:t>with activities themed around Super Mario including a Super Mario Kaleidoscope, Rainbow Road, </a:t>
            </a:r>
            <a:r>
              <a:rPr lang="en-US" sz="1200" dirty="0" err="1"/>
              <a:t>Lakitu’s</a:t>
            </a:r>
            <a:r>
              <a:rPr lang="en-US" sz="1200" dirty="0"/>
              <a:t> Lagoon, and Bananas for Donkey Kong</a:t>
            </a:r>
          </a:p>
          <a:p>
            <a:pPr marL="519112" lvl="1" indent="-171450" algn="just">
              <a:buFont typeface="Wingdings" panose="05000000000000000000" pitchFamily="2" charset="2"/>
              <a:buChar char="§"/>
            </a:pPr>
            <a:r>
              <a:rPr lang="en-US" sz="1200" dirty="0"/>
              <a:t>Plus </a:t>
            </a:r>
            <a:r>
              <a:rPr lang="en-US" sz="1200" b="1" dirty="0"/>
              <a:t>Name that Tune </a:t>
            </a:r>
            <a:r>
              <a:rPr lang="en-US" sz="1200" dirty="0"/>
              <a:t>with Audio Fourier Transform, a </a:t>
            </a:r>
            <a:r>
              <a:rPr lang="en-US" sz="1200" b="1" dirty="0"/>
              <a:t>Bitter Disk Bottle Toss</a:t>
            </a:r>
            <a:r>
              <a:rPr lang="en-US" sz="1200" dirty="0"/>
              <a:t>, a </a:t>
            </a:r>
            <a:r>
              <a:rPr lang="en-US" sz="1200" b="1" dirty="0"/>
              <a:t>Floor is Lava </a:t>
            </a:r>
            <a:r>
              <a:rPr lang="en-US" sz="1200" dirty="0"/>
              <a:t>geochemistry game, and a </a:t>
            </a:r>
            <a:r>
              <a:rPr lang="en-US" sz="1200" b="1" dirty="0"/>
              <a:t>Super(con)</a:t>
            </a:r>
            <a:r>
              <a:rPr lang="en-US" sz="1200" b="1" dirty="0" err="1"/>
              <a:t>nect</a:t>
            </a:r>
            <a:r>
              <a:rPr lang="en-US" sz="1200" b="1" dirty="0"/>
              <a:t> Four </a:t>
            </a:r>
            <a:r>
              <a:rPr lang="en-US" sz="1200" dirty="0"/>
              <a:t>game about superconductivity and more. </a:t>
            </a:r>
          </a:p>
          <a:p>
            <a:pPr marL="347662" lvl="1" algn="just"/>
            <a:r>
              <a:rPr lang="en-US" sz="600" dirty="0"/>
              <a:t> </a:t>
            </a:r>
          </a:p>
          <a:p>
            <a:pPr marL="0" lvl="1" algn="just"/>
            <a:r>
              <a:rPr lang="en-US" sz="1200" dirty="0">
                <a:latin typeface="+mj-lt"/>
                <a:cs typeface="ITC Avant Garde Pro Md"/>
              </a:rPr>
              <a:t>More than twenty community partners contributed their own science fun to the MagLab event, including </a:t>
            </a:r>
            <a:r>
              <a:rPr lang="en-US" sz="1200" u="sng" dirty="0">
                <a:latin typeface="+mj-lt"/>
                <a:cs typeface="Avenir Heavy"/>
              </a:rPr>
              <a:t>Ask A Scientist Gaming</a:t>
            </a:r>
            <a:r>
              <a:rPr lang="en-US" sz="1200" dirty="0">
                <a:latin typeface="+mj-lt"/>
                <a:cs typeface="Avenir Heavy"/>
              </a:rPr>
              <a:t> who hosted an on-site TWITCH live stream. The live stream featured MagLab scientists and FSU Political Science Professor Dr. Jason Davis, who explained the science of Game Theory using games like rock-paper-scissors as examples.</a:t>
            </a:r>
          </a:p>
          <a:p>
            <a:pPr marL="347662" lvl="1" algn="just"/>
            <a:endParaRPr lang="en-US" sz="1200" dirty="0"/>
          </a:p>
        </p:txBody>
      </p:sp>
      <p:sp>
        <p:nvSpPr>
          <p:cNvPr id="1029" name="Line 42"/>
          <p:cNvSpPr>
            <a:spLocks noChangeShapeType="1"/>
          </p:cNvSpPr>
          <p:nvPr/>
        </p:nvSpPr>
        <p:spPr bwMode="auto">
          <a:xfrm>
            <a:off x="0" y="1163234"/>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15024" y="1286245"/>
            <a:ext cx="6219826" cy="5290768"/>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descr="Diagram&#10;&#10;Description automatically generated with medium confidence">
            <a:extLst>
              <a:ext uri="{FF2B5EF4-FFF2-40B4-BE49-F238E27FC236}">
                <a16:creationId xmlns:a16="http://schemas.microsoft.com/office/drawing/2014/main" id="{DD8CFF7C-2EFA-3500-85E9-7EC3D1B9233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953128" y="1315465"/>
            <a:ext cx="3786573" cy="2384997"/>
          </a:xfrm>
          <a:prstGeom prst="rect">
            <a:avLst/>
          </a:prstGeom>
        </p:spPr>
      </p:pic>
      <p:pic>
        <p:nvPicPr>
          <p:cNvPr id="18" name="Picture 17" descr="A picture containing text, person, wall, indoor&#10;&#10;Description automatically generated">
            <a:extLst>
              <a:ext uri="{FF2B5EF4-FFF2-40B4-BE49-F238E27FC236}">
                <a16:creationId xmlns:a16="http://schemas.microsoft.com/office/drawing/2014/main" id="{DC854FEC-BB0F-097E-24ED-99ED625C4D2C}"/>
              </a:ext>
            </a:extLst>
          </p:cNvPr>
          <p:cNvPicPr>
            <a:picLocks noChangeAspect="1"/>
          </p:cNvPicPr>
          <p:nvPr/>
        </p:nvPicPr>
        <p:blipFill rotWithShape="1">
          <a:blip r:embed="rId6">
            <a:extLst>
              <a:ext uri="{28A0092B-C50C-407E-A947-70E740481C1C}">
                <a14:useLocalDpi xmlns:a14="http://schemas.microsoft.com/office/drawing/2010/main"/>
              </a:ext>
            </a:extLst>
          </a:blip>
          <a:srcRect l="10863"/>
          <a:stretch/>
        </p:blipFill>
        <p:spPr>
          <a:xfrm>
            <a:off x="9777804" y="1328082"/>
            <a:ext cx="2308793" cy="1619338"/>
          </a:xfrm>
          <a:prstGeom prst="rect">
            <a:avLst/>
          </a:prstGeom>
        </p:spPr>
      </p:pic>
      <p:pic>
        <p:nvPicPr>
          <p:cNvPr id="32" name="Picture 31" descr="A picture containing grass, person, outdoor, little&#10;&#10;Description automatically generated">
            <a:extLst>
              <a:ext uri="{FF2B5EF4-FFF2-40B4-BE49-F238E27FC236}">
                <a16:creationId xmlns:a16="http://schemas.microsoft.com/office/drawing/2014/main" id="{C866F6E0-2B17-7A40-6D51-33A5D46CC160}"/>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l="2320" r="6227"/>
          <a:stretch/>
        </p:blipFill>
        <p:spPr>
          <a:xfrm>
            <a:off x="5961484" y="3748149"/>
            <a:ext cx="2312536" cy="2780691"/>
          </a:xfrm>
          <a:prstGeom prst="rect">
            <a:avLst/>
          </a:prstGeom>
        </p:spPr>
      </p:pic>
      <p:pic>
        <p:nvPicPr>
          <p:cNvPr id="34" name="Picture 33" descr="A picture containing person, crowd&#10;&#10;Description automatically generated">
            <a:extLst>
              <a:ext uri="{FF2B5EF4-FFF2-40B4-BE49-F238E27FC236}">
                <a16:creationId xmlns:a16="http://schemas.microsoft.com/office/drawing/2014/main" id="{6FD57C71-1B9A-A5A3-539B-20D306EC0CDE}"/>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9777804" y="2974470"/>
            <a:ext cx="2327846" cy="1747128"/>
          </a:xfrm>
          <a:prstGeom prst="rect">
            <a:avLst/>
          </a:prstGeom>
        </p:spPr>
      </p:pic>
      <p:sp>
        <p:nvSpPr>
          <p:cNvPr id="3" name="Text Box 28">
            <a:extLst>
              <a:ext uri="{FF2B5EF4-FFF2-40B4-BE49-F238E27FC236}">
                <a16:creationId xmlns:a16="http://schemas.microsoft.com/office/drawing/2014/main" id="{673F669F-C943-75FB-82B8-A34439E88B77}"/>
              </a:ext>
            </a:extLst>
          </p:cNvPr>
          <p:cNvSpPr txBox="1">
            <a:spLocks noChangeArrowheads="1"/>
          </p:cNvSpPr>
          <p:nvPr/>
        </p:nvSpPr>
        <p:spPr bwMode="auto">
          <a:xfrm>
            <a:off x="25170" y="6604063"/>
            <a:ext cx="12166830" cy="269304"/>
          </a:xfrm>
          <a:prstGeom prst="rect">
            <a:avLst/>
          </a:prstGeom>
          <a:noFill/>
          <a:ln w="9525">
            <a:noFill/>
            <a:miter lim="800000"/>
            <a:headEnd/>
            <a:tailEnd/>
          </a:ln>
        </p:spPr>
        <p:txBody>
          <a:bodyPr wrap="square">
            <a:spAutoFit/>
          </a:bodyPr>
          <a:lstStyle/>
          <a:p>
            <a:r>
              <a:rPr lang="en-US" sz="1150" b="1" dirty="0">
                <a:solidFill>
                  <a:srgbClr val="333399"/>
                </a:solidFill>
              </a:rPr>
              <a:t>Facilities:</a:t>
            </a:r>
            <a:r>
              <a:rPr lang="en-US" sz="1150" dirty="0">
                <a:solidFill>
                  <a:srgbClr val="333399"/>
                </a:solidFill>
              </a:rPr>
              <a:t>  The Open House features every FSU-based MagLab Facility and is run by the lab’s Public Affairs Team with immense support from the MagLab Facilities and Safety Groups</a:t>
            </a:r>
          </a:p>
        </p:txBody>
      </p:sp>
      <p:pic>
        <p:nvPicPr>
          <p:cNvPr id="7" name="Picture 6" descr="A person holding a burger&#10;&#10;Description automatically generated with medium confidence">
            <a:extLst>
              <a:ext uri="{FF2B5EF4-FFF2-40B4-BE49-F238E27FC236}">
                <a16:creationId xmlns:a16="http://schemas.microsoft.com/office/drawing/2014/main" id="{5AC3FC0D-81CB-94A0-2038-E63C5E36CEE8}"/>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l="8144" r="20362"/>
          <a:stretch/>
        </p:blipFill>
        <p:spPr>
          <a:xfrm>
            <a:off x="8305800" y="3753992"/>
            <a:ext cx="1424376" cy="2784374"/>
          </a:xfrm>
          <a:prstGeom prst="rect">
            <a:avLst/>
          </a:prstGeom>
        </p:spPr>
      </p:pic>
      <p:pic>
        <p:nvPicPr>
          <p:cNvPr id="5" name="Picture 4" descr="A picture containing person&#10;&#10;Description automatically generated">
            <a:extLst>
              <a:ext uri="{FF2B5EF4-FFF2-40B4-BE49-F238E27FC236}">
                <a16:creationId xmlns:a16="http://schemas.microsoft.com/office/drawing/2014/main" id="{7472A9B4-7DC0-74CD-03BD-CDC0720E3E54}"/>
              </a:ext>
            </a:extLst>
          </p:cNvPr>
          <p:cNvPicPr>
            <a:picLocks noChangeAspect="1"/>
          </p:cNvPicPr>
          <p:nvPr/>
        </p:nvPicPr>
        <p:blipFill rotWithShape="1">
          <a:blip r:embed="rId10" cstate="screen">
            <a:extLst>
              <a:ext uri="{28A0092B-C50C-407E-A947-70E740481C1C}">
                <a14:useLocalDpi xmlns:a14="http://schemas.microsoft.com/office/drawing/2010/main"/>
              </a:ext>
            </a:extLst>
          </a:blip>
          <a:srcRect l="1110" r="9017"/>
          <a:stretch/>
        </p:blipFill>
        <p:spPr>
          <a:xfrm>
            <a:off x="9768096" y="4751325"/>
            <a:ext cx="2327846" cy="1789859"/>
          </a:xfrm>
          <a:prstGeom prst="rect">
            <a:avLst/>
          </a:prstGeom>
        </p:spPr>
      </p:pic>
      <p:sp>
        <p:nvSpPr>
          <p:cNvPr id="9" name="Text Box 62">
            <a:extLst>
              <a:ext uri="{FF2B5EF4-FFF2-40B4-BE49-F238E27FC236}">
                <a16:creationId xmlns:a16="http://schemas.microsoft.com/office/drawing/2014/main" id="{D3178B33-0876-B8D6-62CD-21A8A8A5BC20}"/>
              </a:ext>
            </a:extLst>
          </p:cNvPr>
          <p:cNvSpPr txBox="1">
            <a:spLocks noChangeArrowheads="1"/>
          </p:cNvSpPr>
          <p:nvPr/>
        </p:nvSpPr>
        <p:spPr bwMode="auto">
          <a:xfrm>
            <a:off x="1268546" y="57335"/>
            <a:ext cx="9521072" cy="1015663"/>
          </a:xfrm>
          <a:prstGeom prst="rect">
            <a:avLst/>
          </a:prstGeom>
          <a:noFill/>
          <a:ln w="9525">
            <a:noFill/>
            <a:miter lim="800000"/>
            <a:headEnd/>
            <a:tailEnd/>
          </a:ln>
        </p:spPr>
        <p:txBody>
          <a:bodyPr wrap="square">
            <a:spAutoFit/>
          </a:bodyPr>
          <a:lstStyle/>
          <a:p>
            <a:pPr algn="ctr">
              <a:spcBef>
                <a:spcPts val="0"/>
              </a:spcBef>
            </a:pPr>
            <a:r>
              <a:rPr lang="en-US" sz="2000" b="1" dirty="0"/>
              <a:t>Fun and Games for Ten Thousand at the MagLab’s 2023 Open House</a:t>
            </a:r>
          </a:p>
          <a:p>
            <a:pPr algn="ctr">
              <a:spcBef>
                <a:spcPts val="0"/>
              </a:spcBef>
            </a:pPr>
            <a:endParaRPr lang="en-US" sz="600" dirty="0"/>
          </a:p>
          <a:p>
            <a:pPr algn="ctr">
              <a:spcBef>
                <a:spcPts val="0"/>
              </a:spcBef>
            </a:pPr>
            <a:r>
              <a:rPr lang="en-US" sz="1400" b="1" dirty="0">
                <a:solidFill>
                  <a:srgbClr val="0033CC"/>
                </a:solidFill>
                <a:latin typeface="+mn-lt"/>
              </a:rPr>
              <a:t>National High Magnetic Field Laboratory, Florida State University</a:t>
            </a:r>
            <a:endParaRPr lang="en-US" sz="1400" dirty="0"/>
          </a:p>
          <a:p>
            <a:pPr algn="ctr">
              <a:spcBef>
                <a:spcPts val="0"/>
              </a:spcBef>
            </a:pPr>
            <a:r>
              <a:rPr lang="en-US" sz="600" b="1" dirty="0">
                <a:solidFill>
                  <a:srgbClr val="0033CC"/>
                </a:solidFill>
              </a:rPr>
              <a:t> </a:t>
            </a:r>
          </a:p>
          <a:p>
            <a:pPr algn="ctr">
              <a:spcBef>
                <a:spcPts val="0"/>
              </a:spcBef>
            </a:pPr>
            <a:r>
              <a:rPr lang="en-US" sz="1400" b="1" dirty="0">
                <a:latin typeface="+mn-lt"/>
              </a:rPr>
              <a:t>Funding Grants:</a:t>
            </a:r>
            <a:r>
              <a:rPr lang="en-US" sz="1400" dirty="0">
                <a:latin typeface="+mn-lt"/>
              </a:rPr>
              <a:t> G.S. Boebinger (NSF DMR-2128556</a:t>
            </a:r>
            <a:endParaRPr lang="en-US" sz="1400" b="1" dirty="0">
              <a:solidFill>
                <a:srgbClr val="0033CC"/>
              </a:solidFill>
              <a:latin typeface="+mn-lt"/>
            </a:endParaRPr>
          </a:p>
        </p:txBody>
      </p:sp>
    </p:spTree>
    <p:extLst>
      <p:ext uri="{BB962C8B-B14F-4D97-AF65-F5344CB8AC3E}">
        <p14:creationId xmlns:p14="http://schemas.microsoft.com/office/powerpoint/2010/main" val="301890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9">
            <a:extLst>
              <a:ext uri="{FF2B5EF4-FFF2-40B4-BE49-F238E27FC236}">
                <a16:creationId xmlns:a16="http://schemas.microsoft.com/office/drawing/2014/main" id="{DA5282D8-90D7-D9C9-F4A2-1B0EB168F394}"/>
              </a:ext>
            </a:extLst>
          </p:cNvPr>
          <p:cNvSpPr>
            <a:spLocks noChangeArrowheads="1"/>
          </p:cNvSpPr>
          <p:nvPr/>
        </p:nvSpPr>
        <p:spPr bwMode="auto">
          <a:xfrm>
            <a:off x="5915024" y="1286245"/>
            <a:ext cx="6219826" cy="5155467"/>
          </a:xfrm>
          <a:prstGeom prst="rect">
            <a:avLst/>
          </a:prstGeom>
          <a:noFill/>
          <a:ln w="19050">
            <a:solidFill>
              <a:srgbClr val="0033CC"/>
            </a:solidFill>
            <a:miter lim="800000"/>
            <a:headEnd/>
            <a:tailEnd/>
          </a:ln>
        </p:spPr>
        <p:txBody>
          <a:bodyPr wrap="none" anchor="ctr"/>
          <a:lstStyle/>
          <a:p>
            <a:endParaRPr lang="en-US"/>
          </a:p>
        </p:txBody>
      </p:sp>
      <p:pic>
        <p:nvPicPr>
          <p:cNvPr id="21" name="Picture 20" descr="A picture containing person&#10;&#10;Description automatically generated">
            <a:extLst>
              <a:ext uri="{FF2B5EF4-FFF2-40B4-BE49-F238E27FC236}">
                <a16:creationId xmlns:a16="http://schemas.microsoft.com/office/drawing/2014/main" id="{E6B4C66A-5E80-2487-0FBA-124D3BDBC9B4}"/>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950311" y="4099344"/>
            <a:ext cx="3312751" cy="2289180"/>
          </a:xfrm>
          <a:prstGeom prst="rect">
            <a:avLst/>
          </a:prstGeom>
        </p:spPr>
      </p:pic>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1527" y="1239003"/>
            <a:ext cx="5895976" cy="5447645"/>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event? </a:t>
            </a:r>
            <a:r>
              <a:rPr lang="en-US" sz="1200" i="1" u="sng" dirty="0">
                <a:latin typeface="+mj-lt"/>
                <a:cs typeface="ITC Avant Garde Pro Md"/>
              </a:rPr>
              <a:t>More than </a:t>
            </a:r>
            <a:r>
              <a:rPr lang="en-US" sz="1200" b="1" i="1" u="sng" dirty="0">
                <a:latin typeface="+mj-lt"/>
                <a:cs typeface="ITC Avant Garde Pro Md"/>
              </a:rPr>
              <a:t>11,700 visitors </a:t>
            </a:r>
            <a:r>
              <a:rPr lang="en-US" sz="1200" i="1" u="sng" dirty="0">
                <a:latin typeface="+mj-lt"/>
                <a:cs typeface="ITC Avant Garde Pro Md"/>
              </a:rPr>
              <a:t>came from across the southeastern United States to play with the nearly 100 hands-on games and demonstrations at the MagLab’s flagship event, Open House 2023</a:t>
            </a:r>
            <a:r>
              <a:rPr lang="en-US" sz="1200" dirty="0">
                <a:latin typeface="+mj-lt"/>
                <a:cs typeface="ITC Avant Garde Pro Md"/>
              </a:rPr>
              <a:t>. This event marked the first return to an in-person Open House experience since February 2020 and </a:t>
            </a:r>
            <a:r>
              <a:rPr lang="en-US" sz="1200" i="1" u="sng" dirty="0">
                <a:latin typeface="+mj-lt"/>
                <a:cs typeface="ITC Avant Garde Pro Md"/>
              </a:rPr>
              <a:t>it featured the largest Open House attendance in MagLab history</a:t>
            </a:r>
            <a:r>
              <a:rPr lang="en-US" sz="1200" dirty="0">
                <a:latin typeface="+mj-lt"/>
                <a:cs typeface="ITC Avant Garde Pro Md"/>
              </a:rPr>
              <a:t>. </a:t>
            </a:r>
          </a:p>
          <a:p>
            <a:pPr algn="just"/>
            <a:endParaRPr lang="en-US" sz="800" b="0" i="0" dirty="0">
              <a:solidFill>
                <a:srgbClr val="212529"/>
              </a:solidFill>
              <a:effectLst/>
              <a:latin typeface="+mj-lt"/>
            </a:endParaRPr>
          </a:p>
          <a:p>
            <a:pPr algn="just"/>
            <a:r>
              <a:rPr lang="en-US" sz="1200" b="0" i="0" dirty="0">
                <a:solidFill>
                  <a:srgbClr val="212529"/>
                </a:solidFill>
                <a:effectLst/>
                <a:latin typeface="+mn-lt"/>
              </a:rPr>
              <a:t>This year's </a:t>
            </a:r>
            <a:r>
              <a:rPr lang="en-US" sz="1200" b="1" i="0" dirty="0">
                <a:solidFill>
                  <a:srgbClr val="212529"/>
                </a:solidFill>
                <a:effectLst/>
                <a:latin typeface="+mn-lt"/>
              </a:rPr>
              <a:t>game-themed</a:t>
            </a:r>
            <a:r>
              <a:rPr lang="en-US" sz="1200" b="0" i="0" dirty="0">
                <a:solidFill>
                  <a:srgbClr val="212529"/>
                </a:solidFill>
                <a:effectLst/>
                <a:latin typeface="+mn-lt"/>
              </a:rPr>
              <a:t> event included one-of-a-kind experiences based on classic board games, video games, carnival games and even TV game shows. Highlights included an </a:t>
            </a:r>
            <a:r>
              <a:rPr lang="en-US" sz="1200" b="1" i="0" dirty="0">
                <a:solidFill>
                  <a:srgbClr val="212529"/>
                </a:solidFill>
                <a:effectLst/>
                <a:latin typeface="+mn-lt"/>
              </a:rPr>
              <a:t>Operation</a:t>
            </a:r>
            <a:r>
              <a:rPr lang="en-US" sz="1200" b="0" i="0" dirty="0">
                <a:solidFill>
                  <a:srgbClr val="212529"/>
                </a:solidFill>
                <a:effectLst/>
                <a:latin typeface="+mn-lt"/>
              </a:rPr>
              <a:t> </a:t>
            </a:r>
            <a:r>
              <a:rPr lang="en-US" sz="1200" dirty="0">
                <a:latin typeface="+mn-lt"/>
              </a:rPr>
              <a:t>game that explained the kinds of things that are able to be imaged with more powerful MRIs; an outdoor </a:t>
            </a:r>
            <a:r>
              <a:rPr lang="en-US" sz="1200" b="1" dirty="0" err="1">
                <a:latin typeface="+mn-lt"/>
              </a:rPr>
              <a:t>CandyLab</a:t>
            </a:r>
            <a:r>
              <a:rPr lang="en-US" sz="1200" dirty="0">
                <a:latin typeface="+mn-lt"/>
              </a:rPr>
              <a:t> experience with a colorful path through science-inspired magical lands teaching about colors on the visible light spectrum; a </a:t>
            </a:r>
            <a:r>
              <a:rPr lang="en-US" sz="1200" b="1" dirty="0">
                <a:latin typeface="+mn-lt"/>
              </a:rPr>
              <a:t>Pokémon Go Scavenger Hunt </a:t>
            </a:r>
            <a:r>
              <a:rPr lang="en-US" sz="1200" dirty="0">
                <a:latin typeface="+mn-lt"/>
              </a:rPr>
              <a:t>that</a:t>
            </a:r>
            <a:r>
              <a:rPr lang="en-US" sz="1200" b="1" dirty="0">
                <a:latin typeface="+mn-lt"/>
              </a:rPr>
              <a:t> </a:t>
            </a:r>
            <a:r>
              <a:rPr lang="en-US" sz="1200" dirty="0">
                <a:latin typeface="+mn-lt"/>
              </a:rPr>
              <a:t>took visitors around the lab to find Pokémon connected with MagLab spaces and activities; a </a:t>
            </a:r>
            <a:r>
              <a:rPr lang="en-US" sz="1200" b="1" dirty="0">
                <a:latin typeface="+mn-lt"/>
              </a:rPr>
              <a:t>MagLab Game Show Network</a:t>
            </a:r>
            <a:r>
              <a:rPr lang="en-US" sz="1200" dirty="0">
                <a:latin typeface="+mn-lt"/>
              </a:rPr>
              <a:t> where visitors could play MagLab versions of classic TV game shows including </a:t>
            </a:r>
            <a:r>
              <a:rPr lang="en-US" sz="1200" b="1" dirty="0">
                <a:latin typeface="+mn-lt"/>
              </a:rPr>
              <a:t>Jeopardy</a:t>
            </a:r>
            <a:r>
              <a:rPr lang="en-US" sz="1200" dirty="0">
                <a:latin typeface="+mn-lt"/>
              </a:rPr>
              <a:t>, </a:t>
            </a:r>
            <a:r>
              <a:rPr lang="en-US" sz="1200" b="1" dirty="0">
                <a:latin typeface="+mn-lt"/>
              </a:rPr>
              <a:t>Pictionary</a:t>
            </a:r>
            <a:r>
              <a:rPr lang="en-US" sz="1200" dirty="0">
                <a:latin typeface="+mn-lt"/>
              </a:rPr>
              <a:t>, </a:t>
            </a:r>
            <a:r>
              <a:rPr lang="en-US" sz="1200" b="1" dirty="0">
                <a:latin typeface="+mn-lt"/>
              </a:rPr>
              <a:t>Match Game </a:t>
            </a:r>
            <a:r>
              <a:rPr lang="en-US" sz="1200" dirty="0">
                <a:latin typeface="+mn-lt"/>
              </a:rPr>
              <a:t>and </a:t>
            </a:r>
            <a:r>
              <a:rPr lang="en-US" sz="1200" b="1" dirty="0">
                <a:latin typeface="+mn-lt"/>
              </a:rPr>
              <a:t>Two Truths and A Lie</a:t>
            </a:r>
            <a:r>
              <a:rPr lang="en-US" sz="1200" dirty="0">
                <a:latin typeface="+mn-lt"/>
              </a:rPr>
              <a:t>; and a</a:t>
            </a:r>
            <a:r>
              <a:rPr lang="en-US" sz="1200" b="1" dirty="0">
                <a:latin typeface="+mn-lt"/>
              </a:rPr>
              <a:t> Super MagLab World </a:t>
            </a:r>
            <a:r>
              <a:rPr lang="en-US" sz="1200" dirty="0">
                <a:latin typeface="+mn-lt"/>
              </a:rPr>
              <a:t>with activities themed around Super Mario. </a:t>
            </a:r>
          </a:p>
          <a:p>
            <a:pPr algn="just"/>
            <a:endParaRPr lang="en-US" sz="800" dirty="0">
              <a:solidFill>
                <a:srgbClr val="000000"/>
              </a:solidFill>
            </a:endParaRPr>
          </a:p>
          <a:p>
            <a:pPr algn="just"/>
            <a:r>
              <a:rPr lang="en-US" sz="1200" b="1" dirty="0">
                <a:solidFill>
                  <a:srgbClr val="000000"/>
                </a:solidFill>
              </a:rPr>
              <a:t>Why is it important? </a:t>
            </a:r>
            <a:r>
              <a:rPr lang="en-US" sz="1200" dirty="0">
                <a:latin typeface="Arial" charset="0"/>
              </a:rPr>
              <a:t>Events like the MagLab’s Open House provide an important pathway for people of all ages to connect with the MagLab by meeting our researchers, seeing our unique lab spaces, and enjoying the fun of hands-on science. Events excite and inspire young visitors and remind adults that science is important and worthy of continued support. </a:t>
            </a:r>
            <a:r>
              <a:rPr lang="en-US" sz="1200" i="1" u="sng" dirty="0">
                <a:latin typeface="Arial" charset="0"/>
              </a:rPr>
              <a:t>Survey data from the 2023 Open House shows that about half of our Open House visitors had never been to the MagLab before the event and that 75% agreed or strongly agreed that the event helped them better understand the science at the MagLab and how it benefits our community</a:t>
            </a:r>
            <a:r>
              <a:rPr lang="en-US" sz="1200" dirty="0">
                <a:latin typeface="Arial" charset="0"/>
              </a:rPr>
              <a:t>.  </a:t>
            </a:r>
          </a:p>
          <a:p>
            <a:pPr algn="just"/>
            <a:endParaRPr lang="en-US" sz="800" dirty="0">
              <a:latin typeface="Arial" charset="0"/>
            </a:endParaRPr>
          </a:p>
          <a:p>
            <a:pPr algn="just"/>
            <a:r>
              <a:rPr lang="en-US" sz="1200" b="1" dirty="0">
                <a:solidFill>
                  <a:srgbClr val="000000"/>
                </a:solidFill>
              </a:rPr>
              <a:t>Why did this it need the MagLab?</a:t>
            </a:r>
            <a:r>
              <a:rPr lang="en-US" sz="1200" b="1" dirty="0">
                <a:latin typeface="Arial" charset="0"/>
              </a:rPr>
              <a:t> </a:t>
            </a:r>
            <a:r>
              <a:rPr lang="en-US" sz="1200" dirty="0">
                <a:latin typeface="Arial" charset="0"/>
              </a:rPr>
              <a:t> The Open House is a one-of-a-kind event that brings the energy and fun of a science festival and places it inside a world-unique research laboratory. This special combination and </a:t>
            </a:r>
            <a:r>
              <a:rPr lang="en-US" sz="1200" i="1" u="sng" dirty="0">
                <a:latin typeface="Arial" charset="0"/>
              </a:rPr>
              <a:t>the participation from about 200 MagLab scientists, students and staff is what makes Open House possible</a:t>
            </a:r>
            <a:r>
              <a:rPr lang="en-US" sz="1200" dirty="0">
                <a:latin typeface="Arial" charset="0"/>
              </a:rPr>
              <a:t>. </a:t>
            </a:r>
            <a:endParaRPr lang="en-US" sz="800" dirty="0">
              <a:latin typeface="Arial" charset="0"/>
            </a:endParaRPr>
          </a:p>
        </p:txBody>
      </p:sp>
      <p:pic>
        <p:nvPicPr>
          <p:cNvPr id="12" name="Picture 11" descr="NSF logo.jpg"/>
          <p:cNvPicPr>
            <a:picLocks noChangeAspect="1"/>
          </p:cNvPicPr>
          <p:nvPr/>
        </p:nvPicPr>
        <p:blipFill>
          <a:blip r:embed="rId4"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descr="A group of people around a table&#10;&#10;Description automatically generated with low confidence">
            <a:extLst>
              <a:ext uri="{FF2B5EF4-FFF2-40B4-BE49-F238E27FC236}">
                <a16:creationId xmlns:a16="http://schemas.microsoft.com/office/drawing/2014/main" id="{0D010E38-B362-E188-3C1D-0809E9C8524C}"/>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22176" t="24178" r="4314"/>
          <a:stretch/>
        </p:blipFill>
        <p:spPr>
          <a:xfrm>
            <a:off x="9763391" y="1326668"/>
            <a:ext cx="2342185" cy="2709358"/>
          </a:xfrm>
          <a:prstGeom prst="rect">
            <a:avLst/>
          </a:prstGeom>
        </p:spPr>
      </p:pic>
      <p:pic>
        <p:nvPicPr>
          <p:cNvPr id="5" name="Picture 4" descr="A picture containing person, child, indoor, young&#10;&#10;Description automatically generated">
            <a:extLst>
              <a:ext uri="{FF2B5EF4-FFF2-40B4-BE49-F238E27FC236}">
                <a16:creationId xmlns:a16="http://schemas.microsoft.com/office/drawing/2014/main" id="{44FF4928-9688-6FFC-22CD-8B14A8011BC0}"/>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r="5675"/>
          <a:stretch/>
        </p:blipFill>
        <p:spPr>
          <a:xfrm>
            <a:off x="5941109" y="1329929"/>
            <a:ext cx="3802966" cy="2709358"/>
          </a:xfrm>
          <a:prstGeom prst="rect">
            <a:avLst/>
          </a:prstGeom>
        </p:spPr>
      </p:pic>
      <p:pic>
        <p:nvPicPr>
          <p:cNvPr id="6" name="Picture 5" descr="A picture containing person, indoor, child&#10;&#10;Description automatically generated">
            <a:extLst>
              <a:ext uri="{FF2B5EF4-FFF2-40B4-BE49-F238E27FC236}">
                <a16:creationId xmlns:a16="http://schemas.microsoft.com/office/drawing/2014/main" id="{0A351F8A-BDF9-C6B7-4D30-9E8BECFA760F}"/>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t="-873" r="9249" b="-6975"/>
          <a:stretch/>
        </p:blipFill>
        <p:spPr>
          <a:xfrm>
            <a:off x="9299711" y="4078478"/>
            <a:ext cx="1658165" cy="1979422"/>
          </a:xfrm>
          <a:prstGeom prst="rect">
            <a:avLst/>
          </a:prstGeom>
        </p:spPr>
      </p:pic>
      <p:pic>
        <p:nvPicPr>
          <p:cNvPr id="17" name="Picture 16" descr="A picture containing text&#10;&#10;Description automatically generated">
            <a:extLst>
              <a:ext uri="{FF2B5EF4-FFF2-40B4-BE49-F238E27FC236}">
                <a16:creationId xmlns:a16="http://schemas.microsoft.com/office/drawing/2014/main" id="{4AB7BCB9-DFC9-F118-D334-5BDB6A70AB1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8976911" y="5683975"/>
            <a:ext cx="1151383" cy="1038842"/>
          </a:xfrm>
          <a:prstGeom prst="rect">
            <a:avLst/>
          </a:prstGeom>
        </p:spPr>
      </p:pic>
      <p:pic>
        <p:nvPicPr>
          <p:cNvPr id="15" name="Picture 14" descr="A picture containing light&#10;&#10;Description automatically generated">
            <a:extLst>
              <a:ext uri="{FF2B5EF4-FFF2-40B4-BE49-F238E27FC236}">
                <a16:creationId xmlns:a16="http://schemas.microsoft.com/office/drawing/2014/main" id="{2B70DF26-7940-AD68-9457-671EED321B06}"/>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10566897" y="4071228"/>
            <a:ext cx="1716299" cy="2097579"/>
          </a:xfrm>
          <a:prstGeom prst="rect">
            <a:avLst/>
          </a:prstGeom>
        </p:spPr>
      </p:pic>
      <p:pic>
        <p:nvPicPr>
          <p:cNvPr id="16" name="Picture 15" descr="Chart&#10;&#10;Description automatically generated">
            <a:extLst>
              <a:ext uri="{FF2B5EF4-FFF2-40B4-BE49-F238E27FC236}">
                <a16:creationId xmlns:a16="http://schemas.microsoft.com/office/drawing/2014/main" id="{AA33BAF4-B22E-BD1A-0201-83F130381C23}"/>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rot="21369222">
            <a:off x="10393613" y="5292954"/>
            <a:ext cx="1911491" cy="1513461"/>
          </a:xfrm>
          <a:prstGeom prst="rect">
            <a:avLst/>
          </a:prstGeom>
        </p:spPr>
      </p:pic>
      <p:pic>
        <p:nvPicPr>
          <p:cNvPr id="18" name="Picture 17" descr="Icon&#10;&#10;Description automatically generated with low confidence">
            <a:extLst>
              <a:ext uri="{FF2B5EF4-FFF2-40B4-BE49-F238E27FC236}">
                <a16:creationId xmlns:a16="http://schemas.microsoft.com/office/drawing/2014/main" id="{0779EAD0-667E-9E42-B6AF-01ABA7DFE072}"/>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9842486" y="5826612"/>
            <a:ext cx="856643" cy="884404"/>
          </a:xfrm>
          <a:prstGeom prst="rect">
            <a:avLst/>
          </a:prstGeom>
        </p:spPr>
      </p:pic>
      <p:sp>
        <p:nvSpPr>
          <p:cNvPr id="11" name="Line 42">
            <a:extLst>
              <a:ext uri="{FF2B5EF4-FFF2-40B4-BE49-F238E27FC236}">
                <a16:creationId xmlns:a16="http://schemas.microsoft.com/office/drawing/2014/main" id="{C049B7AA-906E-FAA6-44DD-F19229D197C6}"/>
              </a:ext>
            </a:extLst>
          </p:cNvPr>
          <p:cNvSpPr>
            <a:spLocks noChangeShapeType="1"/>
          </p:cNvSpPr>
          <p:nvPr/>
        </p:nvSpPr>
        <p:spPr bwMode="auto">
          <a:xfrm>
            <a:off x="0" y="1163234"/>
            <a:ext cx="12192000" cy="28082"/>
          </a:xfrm>
          <a:prstGeom prst="line">
            <a:avLst/>
          </a:prstGeom>
          <a:noFill/>
          <a:ln w="82550" cmpd="thickThin">
            <a:solidFill>
              <a:schemeClr val="tx1"/>
            </a:solidFill>
            <a:round/>
            <a:headEnd/>
            <a:tailEnd/>
          </a:ln>
        </p:spPr>
        <p:txBody>
          <a:bodyPr/>
          <a:lstStyle/>
          <a:p>
            <a:endParaRPr lang="en-US"/>
          </a:p>
        </p:txBody>
      </p:sp>
      <p:sp>
        <p:nvSpPr>
          <p:cNvPr id="13" name="Text Box 28">
            <a:extLst>
              <a:ext uri="{FF2B5EF4-FFF2-40B4-BE49-F238E27FC236}">
                <a16:creationId xmlns:a16="http://schemas.microsoft.com/office/drawing/2014/main" id="{76CFAF20-C4B2-D02A-0AE0-960B230C9CC8}"/>
              </a:ext>
            </a:extLst>
          </p:cNvPr>
          <p:cNvSpPr txBox="1">
            <a:spLocks noChangeArrowheads="1"/>
          </p:cNvSpPr>
          <p:nvPr/>
        </p:nvSpPr>
        <p:spPr bwMode="auto">
          <a:xfrm>
            <a:off x="25170" y="6604063"/>
            <a:ext cx="12166830" cy="269304"/>
          </a:xfrm>
          <a:prstGeom prst="rect">
            <a:avLst/>
          </a:prstGeom>
          <a:noFill/>
          <a:ln w="9525">
            <a:noFill/>
            <a:miter lim="800000"/>
            <a:headEnd/>
            <a:tailEnd/>
          </a:ln>
        </p:spPr>
        <p:txBody>
          <a:bodyPr wrap="square">
            <a:spAutoFit/>
          </a:bodyPr>
          <a:lstStyle/>
          <a:p>
            <a:r>
              <a:rPr lang="en-US" sz="1150" b="1" dirty="0">
                <a:solidFill>
                  <a:srgbClr val="333399"/>
                </a:solidFill>
              </a:rPr>
              <a:t>Facilities:</a:t>
            </a:r>
            <a:r>
              <a:rPr lang="en-US" sz="1150" dirty="0">
                <a:solidFill>
                  <a:srgbClr val="333399"/>
                </a:solidFill>
              </a:rPr>
              <a:t>  The Open House features every FSU-based MagLab Facility and is run by the lab’s Public Affairs Team with immense support from the MagLab Facilities and Safety Groups</a:t>
            </a:r>
          </a:p>
        </p:txBody>
      </p:sp>
      <p:sp>
        <p:nvSpPr>
          <p:cNvPr id="19" name="Text Box 62">
            <a:extLst>
              <a:ext uri="{FF2B5EF4-FFF2-40B4-BE49-F238E27FC236}">
                <a16:creationId xmlns:a16="http://schemas.microsoft.com/office/drawing/2014/main" id="{EC7D0C15-33FD-1A84-3909-DFBE113D81CB}"/>
              </a:ext>
            </a:extLst>
          </p:cNvPr>
          <p:cNvSpPr txBox="1">
            <a:spLocks noChangeArrowheads="1"/>
          </p:cNvSpPr>
          <p:nvPr/>
        </p:nvSpPr>
        <p:spPr bwMode="auto">
          <a:xfrm>
            <a:off x="1268546" y="57335"/>
            <a:ext cx="9521072" cy="1031051"/>
          </a:xfrm>
          <a:prstGeom prst="rect">
            <a:avLst/>
          </a:prstGeom>
          <a:noFill/>
          <a:ln w="9525">
            <a:noFill/>
            <a:miter lim="800000"/>
            <a:headEnd/>
            <a:tailEnd/>
          </a:ln>
        </p:spPr>
        <p:txBody>
          <a:bodyPr wrap="square">
            <a:spAutoFit/>
          </a:bodyPr>
          <a:lstStyle/>
          <a:p>
            <a:pPr algn="ctr">
              <a:spcBef>
                <a:spcPts val="0"/>
              </a:spcBef>
            </a:pPr>
            <a:r>
              <a:rPr lang="en-US" sz="2000" b="1" dirty="0"/>
              <a:t>Fun and Games for Ten Thousand at the MagLab’s 2023 Open House</a:t>
            </a:r>
          </a:p>
          <a:p>
            <a:pPr algn="ctr">
              <a:spcBef>
                <a:spcPts val="0"/>
              </a:spcBef>
            </a:pPr>
            <a:endParaRPr lang="en-US" sz="600" dirty="0"/>
          </a:p>
          <a:p>
            <a:pPr algn="ctr">
              <a:spcBef>
                <a:spcPts val="0"/>
              </a:spcBef>
            </a:pPr>
            <a:r>
              <a:rPr lang="en-US" sz="1400" b="1" dirty="0">
                <a:solidFill>
                  <a:srgbClr val="0033CC"/>
                </a:solidFill>
                <a:latin typeface="+mn-lt"/>
              </a:rPr>
              <a:t>National High Magnetic Field Laboratory, Florida State University</a:t>
            </a:r>
            <a:endParaRPr lang="en-US" sz="1400" dirty="0"/>
          </a:p>
          <a:p>
            <a:pPr algn="ctr">
              <a:spcBef>
                <a:spcPts val="0"/>
              </a:spcBef>
            </a:pPr>
            <a:r>
              <a:rPr lang="en-US" sz="600" b="1" dirty="0">
                <a:solidFill>
                  <a:srgbClr val="0033CC"/>
                </a:solidFill>
              </a:rPr>
              <a:t> </a:t>
            </a:r>
          </a:p>
          <a:p>
            <a:pPr algn="ctr">
              <a:spcBef>
                <a:spcPts val="0"/>
              </a:spcBef>
            </a:pPr>
            <a:r>
              <a:rPr lang="en-US" sz="1400" b="1" dirty="0">
                <a:latin typeface="+mn-lt"/>
              </a:rPr>
              <a:t>Funding Grants:</a:t>
            </a:r>
            <a:r>
              <a:rPr lang="en-US" sz="1400" dirty="0">
                <a:latin typeface="+mn-lt"/>
              </a:rPr>
              <a:t> G.S. Boebinger (NSF DMR-2128556</a:t>
            </a:r>
            <a:endParaRPr lang="en-US" sz="1400" b="1" dirty="0">
              <a:solidFill>
                <a:srgbClr val="0033CC"/>
              </a:solidFill>
              <a:latin typeface="+mn-lt"/>
            </a:endParaRPr>
          </a:p>
        </p:txBody>
      </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8CCCA5-D23C-4CA4-A0F5-86BB2D8CFF83}"/>
</file>

<file path=customXml/itemProps2.xml><?xml version="1.0" encoding="utf-8"?>
<ds:datastoreItem xmlns:ds="http://schemas.openxmlformats.org/officeDocument/2006/customXml" ds:itemID="{3DDFDEBC-84E6-4400-8668-7E26E1458814}"/>
</file>

<file path=customXml/itemProps3.xml><?xml version="1.0" encoding="utf-8"?>
<ds:datastoreItem xmlns:ds="http://schemas.openxmlformats.org/officeDocument/2006/customXml" ds:itemID="{9481B4B7-6ADF-4F60-BCE5-7306E5957701}"/>
</file>

<file path=docProps/app.xml><?xml version="1.0" encoding="utf-8"?>
<Properties xmlns="http://schemas.openxmlformats.org/officeDocument/2006/extended-properties" xmlns:vt="http://schemas.openxmlformats.org/officeDocument/2006/docPropsVTypes">
  <TotalTime>10192</TotalTime>
  <Words>892</Words>
  <Application>Microsoft Office PowerPoint</Application>
  <PresentationFormat>Widescreen</PresentationFormat>
  <Paragraphs>35</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144</cp:revision>
  <cp:lastPrinted>2019-07-16T13:07:28Z</cp:lastPrinted>
  <dcterms:created xsi:type="dcterms:W3CDTF">2004-08-07T03:10:56Z</dcterms:created>
  <dcterms:modified xsi:type="dcterms:W3CDTF">2023-04-03T21:53:39Z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