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2" r:id="rId3"/>
  </p:sldIdLst>
  <p:sldSz cx="12192000" cy="6858000"/>
  <p:notesSz cx="7102475" cy="9388475"/>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56" autoAdjust="0"/>
    <p:restoredTop sz="93362" autoAdjust="0"/>
  </p:normalViewPr>
  <p:slideViewPr>
    <p:cSldViewPr snapToGrid="0">
      <p:cViewPr varScale="1">
        <p:scale>
          <a:sx n="75" d="100"/>
          <a:sy n="75" d="100"/>
        </p:scale>
        <p:origin x="43" y="29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78383" cy="469745"/>
          </a:xfrm>
          <a:prstGeom prst="rect">
            <a:avLst/>
          </a:prstGeom>
          <a:noFill/>
          <a:ln w="9525">
            <a:noFill/>
            <a:miter lim="800000"/>
            <a:headEnd/>
            <a:tailEnd/>
          </a:ln>
          <a:effectLst/>
        </p:spPr>
        <p:txBody>
          <a:bodyPr vert="horz" wrap="square" lIns="94221" tIns="47111" rIns="94221" bIns="47111" numCol="1" anchor="t" anchorCtr="0" compatLnSpc="1">
            <a:prstTxWarp prst="textNoShape">
              <a:avLst/>
            </a:prstTxWarp>
          </a:bodyPr>
          <a:lstStyle>
            <a:lvl1pPr defTabSz="942300">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4022485" y="0"/>
            <a:ext cx="3078383" cy="469745"/>
          </a:xfrm>
          <a:prstGeom prst="rect">
            <a:avLst/>
          </a:prstGeom>
          <a:noFill/>
          <a:ln w="9525">
            <a:noFill/>
            <a:miter lim="800000"/>
            <a:headEnd/>
            <a:tailEnd/>
          </a:ln>
          <a:effectLst/>
        </p:spPr>
        <p:txBody>
          <a:bodyPr vert="horz" wrap="square" lIns="94221" tIns="47111" rIns="94221" bIns="47111" numCol="1" anchor="t" anchorCtr="0" compatLnSpc="1">
            <a:prstTxWarp prst="textNoShape">
              <a:avLst/>
            </a:prstTxWarp>
          </a:bodyPr>
          <a:lstStyle>
            <a:lvl1pPr algn="r" defTabSz="942300">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917127"/>
            <a:ext cx="3078383" cy="469745"/>
          </a:xfrm>
          <a:prstGeom prst="rect">
            <a:avLst/>
          </a:prstGeom>
          <a:noFill/>
          <a:ln w="9525">
            <a:noFill/>
            <a:miter lim="800000"/>
            <a:headEnd/>
            <a:tailEnd/>
          </a:ln>
          <a:effectLst/>
        </p:spPr>
        <p:txBody>
          <a:bodyPr vert="horz" wrap="square" lIns="94221" tIns="47111" rIns="94221" bIns="47111" numCol="1" anchor="b" anchorCtr="0" compatLnSpc="1">
            <a:prstTxWarp prst="textNoShape">
              <a:avLst/>
            </a:prstTxWarp>
          </a:bodyPr>
          <a:lstStyle>
            <a:lvl1pPr defTabSz="942300">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4022485" y="8917127"/>
            <a:ext cx="3078383" cy="469745"/>
          </a:xfrm>
          <a:prstGeom prst="rect">
            <a:avLst/>
          </a:prstGeom>
          <a:noFill/>
          <a:ln w="9525">
            <a:noFill/>
            <a:miter lim="800000"/>
            <a:headEnd/>
            <a:tailEnd/>
          </a:ln>
          <a:effectLst/>
        </p:spPr>
        <p:txBody>
          <a:bodyPr vert="horz" wrap="square" lIns="94221" tIns="47111" rIns="94221" bIns="47111" numCol="1" anchor="b" anchorCtr="0" compatLnSpc="1">
            <a:prstTxWarp prst="textNoShape">
              <a:avLst/>
            </a:prstTxWarp>
          </a:bodyPr>
          <a:lstStyle>
            <a:lvl1pPr algn="r" defTabSz="942300">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78383" cy="469745"/>
          </a:xfrm>
          <a:prstGeom prst="rect">
            <a:avLst/>
          </a:prstGeom>
          <a:noFill/>
          <a:ln w="9525">
            <a:noFill/>
            <a:miter lim="800000"/>
            <a:headEnd/>
            <a:tailEnd/>
          </a:ln>
          <a:effectLst/>
        </p:spPr>
        <p:txBody>
          <a:bodyPr vert="horz" wrap="square" lIns="94221" tIns="47111" rIns="94221" bIns="47111" numCol="1" anchor="t" anchorCtr="0" compatLnSpc="1">
            <a:prstTxWarp prst="textNoShape">
              <a:avLst/>
            </a:prstTxWarp>
          </a:bodyPr>
          <a:lstStyle>
            <a:lvl1pPr defTabSz="942300">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4024093" y="0"/>
            <a:ext cx="3078383" cy="469745"/>
          </a:xfrm>
          <a:prstGeom prst="rect">
            <a:avLst/>
          </a:prstGeom>
          <a:noFill/>
          <a:ln w="9525">
            <a:noFill/>
            <a:miter lim="800000"/>
            <a:headEnd/>
            <a:tailEnd/>
          </a:ln>
          <a:effectLst/>
        </p:spPr>
        <p:txBody>
          <a:bodyPr vert="horz" wrap="square" lIns="94221" tIns="47111" rIns="94221" bIns="47111" numCol="1" anchor="t" anchorCtr="0" compatLnSpc="1">
            <a:prstTxWarp prst="textNoShape">
              <a:avLst/>
            </a:prstTxWarp>
          </a:bodyPr>
          <a:lstStyle>
            <a:lvl1pPr algn="r" defTabSz="942300">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20688" y="703263"/>
            <a:ext cx="6261100" cy="3521075"/>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47320" y="4460167"/>
            <a:ext cx="5207838" cy="4224494"/>
          </a:xfrm>
          <a:prstGeom prst="rect">
            <a:avLst/>
          </a:prstGeom>
          <a:noFill/>
          <a:ln w="9525">
            <a:noFill/>
            <a:miter lim="800000"/>
            <a:headEnd/>
            <a:tailEnd/>
          </a:ln>
          <a:effectLst/>
        </p:spPr>
        <p:txBody>
          <a:bodyPr vert="horz" wrap="square" lIns="94221" tIns="47111" rIns="94221" bIns="4711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918732"/>
            <a:ext cx="3078383" cy="469744"/>
          </a:xfrm>
          <a:prstGeom prst="rect">
            <a:avLst/>
          </a:prstGeom>
          <a:noFill/>
          <a:ln w="9525">
            <a:noFill/>
            <a:miter lim="800000"/>
            <a:headEnd/>
            <a:tailEnd/>
          </a:ln>
          <a:effectLst/>
        </p:spPr>
        <p:txBody>
          <a:bodyPr vert="horz" wrap="square" lIns="94221" tIns="47111" rIns="94221" bIns="47111" numCol="1" anchor="b" anchorCtr="0" compatLnSpc="1">
            <a:prstTxWarp prst="textNoShape">
              <a:avLst/>
            </a:prstTxWarp>
          </a:bodyPr>
          <a:lstStyle>
            <a:lvl1pPr defTabSz="942300">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4024093" y="8918732"/>
            <a:ext cx="3078383" cy="469744"/>
          </a:xfrm>
          <a:prstGeom prst="rect">
            <a:avLst/>
          </a:prstGeom>
          <a:noFill/>
          <a:ln w="9525">
            <a:noFill/>
            <a:miter lim="800000"/>
            <a:headEnd/>
            <a:tailEnd/>
          </a:ln>
          <a:effectLst/>
        </p:spPr>
        <p:txBody>
          <a:bodyPr vert="horz" wrap="square" lIns="94221" tIns="47111" rIns="94221" bIns="47111" numCol="1" anchor="b" anchorCtr="0" compatLnSpc="1">
            <a:prstTxWarp prst="textNoShape">
              <a:avLst/>
            </a:prstTxWarp>
          </a:bodyPr>
          <a:lstStyle>
            <a:lvl1pPr algn="r" defTabSz="942300">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20688" y="703263"/>
            <a:ext cx="6261100" cy="3521075"/>
          </a:xfrm>
          <a:ln/>
        </p:spPr>
      </p:sp>
      <p:sp>
        <p:nvSpPr>
          <p:cNvPr id="4100" name="Rectangle 3"/>
          <p:cNvSpPr>
            <a:spLocks noGrp="1" noChangeArrowheads="1"/>
          </p:cNvSpPr>
          <p:nvPr>
            <p:ph type="body" idx="1"/>
          </p:nvPr>
        </p:nvSpPr>
        <p:spPr>
          <a:noFill/>
          <a:ln/>
        </p:spPr>
        <p:txBody>
          <a:bodyPr/>
          <a:lstStyle/>
          <a:p>
            <a:r>
              <a:rPr lang="en-US" dirty="0"/>
              <a:t>How to compress files size:</a:t>
            </a:r>
          </a:p>
          <a:p>
            <a:pPr>
              <a:spcBef>
                <a:spcPts val="0"/>
              </a:spcBef>
              <a:spcAft>
                <a:spcPts val="0"/>
              </a:spcAft>
            </a:pPr>
            <a:r>
              <a:rPr lang="en-US" sz="1800" dirty="0">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pPr>
              <a:spcBef>
                <a:spcPts val="0"/>
              </a:spcBef>
              <a:spcAft>
                <a:spcPts val="0"/>
              </a:spcAft>
            </a:pPr>
            <a:r>
              <a:rPr lang="en-US" sz="1800" dirty="0">
                <a:latin typeface="Calibri" panose="020F0502020204030204" pitchFamily="34" charset="0"/>
                <a:ea typeface="Calibri" panose="020F0502020204030204" pitchFamily="34" charset="0"/>
              </a:rPr>
              <a:t>One thing to be careful about is that you should enlarge your image a bit on PowerPoint before saving </a:t>
            </a:r>
            <a:r>
              <a:rPr lang="en-US" sz="1800">
                <a:latin typeface="Calibri" panose="020F0502020204030204" pitchFamily="34" charset="0"/>
                <a:ea typeface="Calibri" panose="020F0502020204030204" pitchFamily="34" charset="0"/>
              </a:rPr>
              <a:t>so is to </a:t>
            </a:r>
            <a:r>
              <a:rPr lang="en-US" sz="1800" dirty="0">
                <a:latin typeface="Calibri" panose="020F0502020204030204" pitchFamily="34" charset="0"/>
                <a:ea typeface="Calibri" panose="020F0502020204030204" pitchFamily="34" charset="0"/>
              </a:rPr>
              <a:t>avoid losing much </a:t>
            </a:r>
            <a:r>
              <a:rPr lang="en-US" sz="1800">
                <a:latin typeface="Calibri" panose="020F0502020204030204" pitchFamily="34" charset="0"/>
                <a:ea typeface="Calibri" panose="020F0502020204030204" pitchFamily="34" charset="0"/>
              </a:rPr>
              <a:t>resolution.</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xfrm>
            <a:off x="420688" y="703263"/>
            <a:ext cx="6261100" cy="3521075"/>
          </a:xfrm>
          <a:ln/>
        </p:spPr>
      </p:sp>
      <p:sp>
        <p:nvSpPr>
          <p:cNvPr id="4100"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330808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orcid.org/0000-0001-8695-2915" TargetMode="External"/><Relationship Id="rId13" Type="http://schemas.openxmlformats.org/officeDocument/2006/relationships/image" Target="../media/image4.png"/><Relationship Id="rId3" Type="http://schemas.openxmlformats.org/officeDocument/2006/relationships/hyperlink" Target="https://doi.org/10.1038/s41467-023-36425-z" TargetMode="External"/><Relationship Id="rId7" Type="http://schemas.openxmlformats.org/officeDocument/2006/relationships/hyperlink" Target="http://orcid.org/0000-0002-2980-0517" TargetMode="External"/><Relationship Id="rId12" Type="http://schemas.openxmlformats.org/officeDocument/2006/relationships/image" Target="../media/image3.png"/><Relationship Id="rId2" Type="http://schemas.openxmlformats.org/officeDocument/2006/relationships/notesSlide" Target="../notesSlides/notesSlide1.xml"/><Relationship Id="rId16"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jpeg"/><Relationship Id="rId11" Type="http://schemas.openxmlformats.org/officeDocument/2006/relationships/image" Target="../media/image2.jpeg"/><Relationship Id="rId5" Type="http://schemas.openxmlformats.org/officeDocument/2006/relationships/hyperlink" Target="https://doi.org/10.17605/OSF.IO/56HCU" TargetMode="External"/><Relationship Id="rId15" Type="http://schemas.openxmlformats.org/officeDocument/2006/relationships/image" Target="../media/image6.png"/><Relationship Id="rId10" Type="http://schemas.openxmlformats.org/officeDocument/2006/relationships/hyperlink" Target="http://orcid.org/0000-0002-3349-6212" TargetMode="External"/><Relationship Id="rId4" Type="http://schemas.openxmlformats.org/officeDocument/2006/relationships/hyperlink" Target="https://static-content.springer.com/esm/art%3A10.1038%2Fs41467-023-36425-z/MediaObjects/41467_2023_36425_MOESM1_ESM.pdf" TargetMode="External"/><Relationship Id="rId9" Type="http://schemas.openxmlformats.org/officeDocument/2006/relationships/hyperlink" Target="http://orcid.org/0000-0001-8104-1493" TargetMode="External"/><Relationship Id="rId14" Type="http://schemas.openxmlformats.org/officeDocument/2006/relationships/image" Target="../media/image5.png"/></Relationships>
</file>

<file path=ppt/slides/_rels/slide2.xml.rels><?xml version="1.0" encoding="UTF-8" standalone="yes"?>
<Relationships xmlns="http://schemas.openxmlformats.org/package/2006/relationships"><Relationship Id="rId8" Type="http://schemas.openxmlformats.org/officeDocument/2006/relationships/hyperlink" Target="http://orcid.org/0000-0002-3349-6212" TargetMode="External"/><Relationship Id="rId13" Type="http://schemas.openxmlformats.org/officeDocument/2006/relationships/image" Target="../media/image7.png"/><Relationship Id="rId3" Type="http://schemas.openxmlformats.org/officeDocument/2006/relationships/image" Target="../media/image1.jpeg"/><Relationship Id="rId7" Type="http://schemas.openxmlformats.org/officeDocument/2006/relationships/hyperlink" Target="http://orcid.org/0000-0001-8104-1493" TargetMode="External"/><Relationship Id="rId12" Type="http://schemas.openxmlformats.org/officeDocument/2006/relationships/image" Target="../media/image6.png"/><Relationship Id="rId2" Type="http://schemas.openxmlformats.org/officeDocument/2006/relationships/notesSlide" Target="../notesSlides/notesSlide2.xml"/><Relationship Id="rId16" Type="http://schemas.openxmlformats.org/officeDocument/2006/relationships/hyperlink" Target="https://doi.org/10.17605/OSF.IO/56HCU" TargetMode="External"/><Relationship Id="rId1" Type="http://schemas.openxmlformats.org/officeDocument/2006/relationships/slideLayout" Target="../slideLayouts/slideLayout2.xml"/><Relationship Id="rId6" Type="http://schemas.openxmlformats.org/officeDocument/2006/relationships/hyperlink" Target="http://orcid.org/0000-0001-8695-2915" TargetMode="External"/><Relationship Id="rId11" Type="http://schemas.openxmlformats.org/officeDocument/2006/relationships/image" Target="../media/image5.png"/><Relationship Id="rId5" Type="http://schemas.openxmlformats.org/officeDocument/2006/relationships/hyperlink" Target="http://orcid.org/0000-0002-2980-0517" TargetMode="External"/><Relationship Id="rId15" Type="http://schemas.openxmlformats.org/officeDocument/2006/relationships/hyperlink" Target="https://static-content.springer.com/esm/art%3A10.1038%2Fs41467-023-36425-z/MediaObjects/41467_2023_36425_MOESM1_ESM.pdf" TargetMode="External"/><Relationship Id="rId10" Type="http://schemas.openxmlformats.org/officeDocument/2006/relationships/image" Target="../media/image4.png"/><Relationship Id="rId4" Type="http://schemas.openxmlformats.org/officeDocument/2006/relationships/image" Target="../media/image2.jpeg"/><Relationship Id="rId9" Type="http://schemas.openxmlformats.org/officeDocument/2006/relationships/image" Target="../media/image3.png"/><Relationship Id="rId14" Type="http://schemas.openxmlformats.org/officeDocument/2006/relationships/hyperlink" Target="https://doi.org/10.1038/s41467-023-36425-z"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34269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67889" y="1368621"/>
            <a:ext cx="4660726" cy="4893647"/>
          </a:xfrm>
          <a:prstGeom prst="rect">
            <a:avLst/>
          </a:prstGeom>
          <a:noFill/>
          <a:ln w="9525">
            <a:noFill/>
            <a:miter lim="800000"/>
            <a:headEnd/>
            <a:tailEnd/>
          </a:ln>
        </p:spPr>
        <p:txBody>
          <a:bodyPr wrap="square">
            <a:spAutoFit/>
          </a:bodyPr>
          <a:lstStyle/>
          <a:p>
            <a:pPr algn="just"/>
            <a:r>
              <a:rPr lang="en-US" sz="1200" dirty="0"/>
              <a:t>G protein-coupled receptors (GPCRs) play a crucial role in many physiological processes, first by detecting signals from external stimuli, such as hormones, neurotransmitters, and drugs, and then by transmitting those signals to the inside of the cell.  Despite their significance as drug targets, the impact of the cellular membrane environment on the function of GPCRs is still largely unknown. </a:t>
            </a:r>
          </a:p>
          <a:p>
            <a:pPr algn="just"/>
            <a:endParaRPr lang="en-US" sz="1200" dirty="0"/>
          </a:p>
          <a:p>
            <a:pPr algn="just"/>
            <a:r>
              <a:rPr lang="en-US" sz="1200" dirty="0"/>
              <a:t>In this interdisciplinary collaborative study, MagLab users investigated how phospholipids within the cellular environment strongly influence the response of GPCRs to stimulating drugs.  </a:t>
            </a:r>
            <a:r>
              <a:rPr lang="en-US" sz="1200" i="1" u="sng" dirty="0"/>
              <a:t>NMR spectroscopy played a central role in this study, allowing researchers to carefully observe receptors and their responses to drugs in different membrane environments (see </a:t>
            </a:r>
            <a:r>
              <a:rPr lang="en-US" sz="1200" b="1" i="1" u="sng" dirty="0"/>
              <a:t>Figure</a:t>
            </a:r>
            <a:r>
              <a:rPr lang="en-US" sz="1200" i="1" u="sng" dirty="0"/>
              <a:t>). </a:t>
            </a:r>
            <a:r>
              <a:rPr lang="en-US" sz="1200" i="1" u="sng" dirty="0">
                <a:latin typeface="Arial" charset="0"/>
              </a:rPr>
              <a:t>State-of-the art NMR instrumentation at the MagLab is uniquely suited for precise measurements of lipid compositions and simultaneous investigation of receptor proteins on the same instrument through visualization of multiple nuclei, in particular 1H, 19F, and 31P.</a:t>
            </a:r>
            <a:r>
              <a:rPr lang="en-US" sz="1200" dirty="0">
                <a:latin typeface="Arial" charset="0"/>
              </a:rPr>
              <a:t> By c</a:t>
            </a:r>
            <a:r>
              <a:rPr lang="en-US" sz="1200" dirty="0"/>
              <a:t>ombining NMR data with computational modeling and</a:t>
            </a:r>
            <a:r>
              <a:rPr lang="en-US" sz="1200" i="1" dirty="0"/>
              <a:t> in vitro</a:t>
            </a:r>
            <a:r>
              <a:rPr lang="en-US" sz="1200" dirty="0"/>
              <a:t> experiments, the research team obtained new insights into the molecular mechanisms underlying receptor-lipid interactions.</a:t>
            </a:r>
          </a:p>
          <a:p>
            <a:pPr algn="just"/>
            <a:endParaRPr lang="en-US" sz="1200" dirty="0"/>
          </a:p>
          <a:p>
            <a:pPr algn="just"/>
            <a:r>
              <a:rPr lang="en-US" sz="1200" dirty="0"/>
              <a:t>The specific focus of this work was an adenosine receptor, the target for caffeine and a validated drug target for Parkinson’s disease and several cancers.  </a:t>
            </a:r>
            <a:r>
              <a:rPr lang="en-US" sz="1200" i="1" u="sng" dirty="0"/>
              <a:t>The success of this study has broad implications for many other receptors, including human receptors for opioids, hormones, and neurotransmitters</a:t>
            </a:r>
            <a:r>
              <a:rPr lang="en-US" sz="1200" dirty="0"/>
              <a:t>.</a:t>
            </a:r>
          </a:p>
        </p:txBody>
      </p:sp>
      <p:sp>
        <p:nvSpPr>
          <p:cNvPr id="1029" name="Line 42"/>
          <p:cNvSpPr>
            <a:spLocks noChangeShapeType="1"/>
          </p:cNvSpPr>
          <p:nvPr/>
        </p:nvSpPr>
        <p:spPr bwMode="auto">
          <a:xfrm>
            <a:off x="0" y="1276649"/>
            <a:ext cx="12192000" cy="28082"/>
          </a:xfrm>
          <a:prstGeom prst="line">
            <a:avLst/>
          </a:prstGeom>
          <a:noFill/>
          <a:ln w="82550" cmpd="thickThin">
            <a:solidFill>
              <a:schemeClr val="tx1"/>
            </a:solidFill>
            <a:round/>
            <a:headEnd/>
            <a:tailEnd/>
          </a:ln>
        </p:spPr>
        <p:txBody>
          <a:bodyPr/>
          <a:lstStyle/>
          <a:p>
            <a:endParaRPr lang="en-US"/>
          </a:p>
        </p:txBody>
      </p:sp>
      <p:sp>
        <p:nvSpPr>
          <p:cNvPr id="10" name="Text Box 28"/>
          <p:cNvSpPr txBox="1">
            <a:spLocks noChangeArrowheads="1"/>
          </p:cNvSpPr>
          <p:nvPr/>
        </p:nvSpPr>
        <p:spPr bwMode="auto">
          <a:xfrm>
            <a:off x="181900" y="6248894"/>
            <a:ext cx="11855943" cy="600164"/>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The MagLab’s AMRIS Facility at the University of Florida, particularly the </a:t>
            </a:r>
            <a:r>
              <a:rPr lang="en-US" sz="1100" baseline="30000" dirty="0">
                <a:solidFill>
                  <a:srgbClr val="333399"/>
                </a:solidFill>
              </a:rPr>
              <a:t>19</a:t>
            </a:r>
            <a:r>
              <a:rPr lang="en-US" sz="1100" dirty="0">
                <a:solidFill>
                  <a:srgbClr val="333399"/>
                </a:solidFill>
              </a:rPr>
              <a:t>F NMR probe on the 600MHz wide bore NMR instrument</a:t>
            </a:r>
          </a:p>
          <a:p>
            <a:r>
              <a:rPr lang="en-US" sz="1100" b="1" dirty="0">
                <a:solidFill>
                  <a:srgbClr val="333399"/>
                </a:solidFill>
              </a:rPr>
              <a:t>Citation: </a:t>
            </a:r>
            <a:r>
              <a:rPr lang="en-US" sz="1100" b="0" i="0" dirty="0">
                <a:solidFill>
                  <a:srgbClr val="333399"/>
                </a:solidFill>
                <a:effectLst/>
                <a:latin typeface="arial" panose="020B0604020202020204" pitchFamily="34" charset="0"/>
              </a:rPr>
              <a:t>Thakur, N.; Ray, A.; Sharp, L.; </a:t>
            </a:r>
            <a:r>
              <a:rPr lang="en-US" sz="1100" b="0" i="0" dirty="0" err="1">
                <a:solidFill>
                  <a:srgbClr val="333399"/>
                </a:solidFill>
                <a:effectLst/>
                <a:latin typeface="arial" panose="020B0604020202020204" pitchFamily="34" charset="0"/>
              </a:rPr>
              <a:t>Jin</a:t>
            </a:r>
            <a:r>
              <a:rPr lang="en-US" sz="1100" b="0" i="0" dirty="0">
                <a:solidFill>
                  <a:srgbClr val="333399"/>
                </a:solidFill>
                <a:effectLst/>
                <a:latin typeface="arial" panose="020B0604020202020204" pitchFamily="34" charset="0"/>
              </a:rPr>
              <a:t>, B.; Duong, A.; Gopal Pour, N.; Obeng, S.; </a:t>
            </a:r>
            <a:r>
              <a:rPr lang="en-US" sz="1100" b="0" i="0" dirty="0" err="1">
                <a:solidFill>
                  <a:srgbClr val="333399"/>
                </a:solidFill>
                <a:effectLst/>
                <a:latin typeface="arial" panose="020B0604020202020204" pitchFamily="34" charset="0"/>
              </a:rPr>
              <a:t>Wijesekara</a:t>
            </a:r>
            <a:r>
              <a:rPr lang="en-US" sz="1100" b="0" i="0" dirty="0">
                <a:solidFill>
                  <a:srgbClr val="333399"/>
                </a:solidFill>
                <a:effectLst/>
                <a:latin typeface="arial" panose="020B0604020202020204" pitchFamily="34" charset="0"/>
              </a:rPr>
              <a:t>, A.; Gao, Z.; McCurdy, C.; Jacobson, K.; Lyman, E.; Eddy, M.T., </a:t>
            </a:r>
            <a:r>
              <a:rPr lang="en-US" sz="1100" b="0" i="1" dirty="0">
                <a:solidFill>
                  <a:srgbClr val="333399"/>
                </a:solidFill>
                <a:effectLst/>
                <a:latin typeface="arial" panose="020B0604020202020204" pitchFamily="34" charset="0"/>
              </a:rPr>
              <a:t>Anionic Phospholipids Control Mechanisms of GPCR-G Protein Recognition,</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Nature Communications</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14</a:t>
            </a:r>
            <a:r>
              <a:rPr lang="en-US" sz="1100" b="0" i="0" dirty="0">
                <a:solidFill>
                  <a:srgbClr val="333399"/>
                </a:solidFill>
                <a:effectLst/>
                <a:latin typeface="arial" panose="020B0604020202020204" pitchFamily="34" charset="0"/>
              </a:rPr>
              <a:t>, 794 (2023)    </a:t>
            </a:r>
            <a:r>
              <a:rPr lang="en-US" sz="1100" b="1" i="0" dirty="0">
                <a:solidFill>
                  <a:srgbClr val="333399"/>
                </a:solidFill>
                <a:effectLst/>
                <a:latin typeface="arial" panose="020B0604020202020204" pitchFamily="34" charset="0"/>
                <a:hlinkClick r:id="rId3">
                  <a:extLst>
                    <a:ext uri="{A12FA001-AC4F-418D-AE19-62706E023703}">
                      <ahyp:hlinkClr xmlns:ahyp="http://schemas.microsoft.com/office/drawing/2018/hyperlinkcolor" val="tx"/>
                    </a:ext>
                  </a:extLst>
                </a:hlinkClick>
              </a:rPr>
              <a:t>doi.org/10.1038/s41467-023-36425-z</a:t>
            </a:r>
            <a:r>
              <a:rPr lang="en-US" sz="1100" b="1" i="0" dirty="0">
                <a:solidFill>
                  <a:srgbClr val="333399"/>
                </a:solidFill>
                <a:effectLst/>
                <a:latin typeface="arial" panose="020B0604020202020204" pitchFamily="34" charset="0"/>
              </a:rPr>
              <a:t>  </a:t>
            </a:r>
            <a:r>
              <a:rPr lang="en-US" sz="1100" b="0" i="0" dirty="0">
                <a:solidFill>
                  <a:srgbClr val="333399"/>
                </a:solidFill>
                <a:effectLst/>
                <a:latin typeface="arial" panose="020B0604020202020204" pitchFamily="34" charset="0"/>
              </a:rPr>
              <a:t> -   </a:t>
            </a:r>
            <a:r>
              <a:rPr lang="en-US" sz="1100" b="1" i="0" dirty="0">
                <a:solidFill>
                  <a:srgbClr val="333399"/>
                </a:solidFill>
                <a:effectLst/>
                <a:latin typeface="arial" panose="020B0604020202020204" pitchFamily="34" charset="0"/>
                <a:hlinkClick r:id="rId4">
                  <a:extLst>
                    <a:ext uri="{A12FA001-AC4F-418D-AE19-62706E023703}">
                      <ahyp:hlinkClr xmlns:ahyp="http://schemas.microsoft.com/office/drawing/2018/hyperlinkcolor" val="tx"/>
                    </a:ext>
                  </a:extLst>
                </a:hlinkClick>
              </a:rPr>
              <a:t>Data Set 1</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hlinkClick r:id="rId5">
                  <a:extLst>
                    <a:ext uri="{A12FA001-AC4F-418D-AE19-62706E023703}">
                      <ahyp:hlinkClr xmlns:ahyp="http://schemas.microsoft.com/office/drawing/2018/hyperlinkcolor" val="tx"/>
                    </a:ext>
                  </a:extLst>
                </a:hlinkClick>
              </a:rPr>
              <a:t>Data Set 2</a:t>
            </a:r>
            <a:endParaRPr lang="en-US" sz="1200" dirty="0">
              <a:solidFill>
                <a:srgbClr val="333399"/>
              </a:solidFill>
            </a:endParaRPr>
          </a:p>
        </p:txBody>
      </p:sp>
      <p:pic>
        <p:nvPicPr>
          <p:cNvPr id="12" name="Picture 11" descr="NSF logo.jpg"/>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0938234" y="65071"/>
            <a:ext cx="1017188" cy="1023315"/>
          </a:xfrm>
          <a:prstGeom prst="rect">
            <a:avLst/>
          </a:prstGeom>
        </p:spPr>
      </p:pic>
      <p:sp>
        <p:nvSpPr>
          <p:cNvPr id="13" name="Text Box 62"/>
          <p:cNvSpPr txBox="1">
            <a:spLocks noChangeArrowheads="1"/>
          </p:cNvSpPr>
          <p:nvPr/>
        </p:nvSpPr>
        <p:spPr bwMode="auto">
          <a:xfrm>
            <a:off x="1253766" y="19232"/>
            <a:ext cx="9521072" cy="1284967"/>
          </a:xfrm>
          <a:prstGeom prst="rect">
            <a:avLst/>
          </a:prstGeom>
          <a:noFill/>
          <a:ln w="9525">
            <a:noFill/>
            <a:miter lim="800000"/>
            <a:headEnd/>
            <a:tailEnd/>
          </a:ln>
        </p:spPr>
        <p:txBody>
          <a:bodyPr wrap="square">
            <a:spAutoFit/>
          </a:bodyPr>
          <a:lstStyle/>
          <a:p>
            <a:pPr algn="ctr">
              <a:spcBef>
                <a:spcPts val="0"/>
              </a:spcBef>
            </a:pPr>
            <a:r>
              <a:rPr lang="en-US" sz="1600" b="1" dirty="0">
                <a:latin typeface="+mn-lt"/>
              </a:rPr>
              <a:t>Different Protein Receptor Responses Resulting from Different Membrane Environments</a:t>
            </a:r>
          </a:p>
          <a:p>
            <a:pPr algn="ctr">
              <a:spcBef>
                <a:spcPts val="0"/>
              </a:spcBef>
            </a:pPr>
            <a:r>
              <a:rPr lang="en-US" sz="1150" dirty="0">
                <a:solidFill>
                  <a:srgbClr val="009999"/>
                </a:solidFill>
                <a:latin typeface="+mn-lt"/>
                <a:hlinkClick r:id="rId7">
                  <a:extLst>
                    <a:ext uri="{A12FA001-AC4F-418D-AE19-62706E023703}">
                      <ahyp:hlinkClr xmlns:ahyp="http://schemas.microsoft.com/office/drawing/2018/hyperlinkcolor" val="tx"/>
                    </a:ext>
                  </a:extLst>
                </a:hlinkClick>
              </a:rPr>
              <a:t>N. Thakur</a:t>
            </a:r>
            <a:r>
              <a:rPr lang="en-US" sz="1150" baseline="30000" dirty="0">
                <a:solidFill>
                  <a:srgbClr val="333399"/>
                </a:solidFill>
                <a:latin typeface="+mn-lt"/>
                <a:hlinkClick r:id="rId7">
                  <a:extLst>
                    <a:ext uri="{A12FA001-AC4F-418D-AE19-62706E023703}">
                      <ahyp:hlinkClr xmlns:ahyp="http://schemas.microsoft.com/office/drawing/2018/hyperlinkcolor" val="tx"/>
                    </a:ext>
                  </a:extLst>
                </a:hlinkClick>
              </a:rPr>
              <a:t>1</a:t>
            </a:r>
            <a:r>
              <a:rPr lang="en-US" sz="1150" dirty="0">
                <a:solidFill>
                  <a:srgbClr val="333399"/>
                </a:solidFill>
                <a:latin typeface="+mn-lt"/>
              </a:rPr>
              <a:t>, A.P. Ray</a:t>
            </a:r>
            <a:r>
              <a:rPr lang="en-US" sz="1150" baseline="30000" dirty="0">
                <a:solidFill>
                  <a:srgbClr val="333399"/>
                </a:solidFill>
                <a:latin typeface="+mn-lt"/>
              </a:rPr>
              <a:t>1</a:t>
            </a:r>
            <a:r>
              <a:rPr lang="en-US" sz="1150" dirty="0">
                <a:solidFill>
                  <a:srgbClr val="333399"/>
                </a:solidFill>
                <a:latin typeface="+mn-lt"/>
              </a:rPr>
              <a:t>, L. Sharp</a:t>
            </a:r>
            <a:r>
              <a:rPr lang="en-US" sz="1150" baseline="30000" dirty="0">
                <a:solidFill>
                  <a:srgbClr val="333399"/>
                </a:solidFill>
                <a:latin typeface="+mn-lt"/>
              </a:rPr>
              <a:t>2</a:t>
            </a:r>
            <a:r>
              <a:rPr lang="en-US" sz="1150" dirty="0">
                <a:solidFill>
                  <a:srgbClr val="333399"/>
                </a:solidFill>
                <a:latin typeface="+mn-lt"/>
              </a:rPr>
              <a:t>, B. Jin</a:t>
            </a:r>
            <a:r>
              <a:rPr lang="en-US" sz="1150" baseline="30000" dirty="0">
                <a:solidFill>
                  <a:srgbClr val="333399"/>
                </a:solidFill>
                <a:latin typeface="+mn-lt"/>
              </a:rPr>
              <a:t>1</a:t>
            </a:r>
            <a:r>
              <a:rPr lang="en-US" sz="1150" dirty="0">
                <a:solidFill>
                  <a:srgbClr val="333399"/>
                </a:solidFill>
                <a:latin typeface="+mn-lt"/>
              </a:rPr>
              <a:t>, A. Duong</a:t>
            </a:r>
            <a:r>
              <a:rPr lang="en-US" sz="1150" baseline="30000" dirty="0">
                <a:solidFill>
                  <a:srgbClr val="333399"/>
                </a:solidFill>
                <a:latin typeface="+mn-lt"/>
              </a:rPr>
              <a:t>1</a:t>
            </a:r>
            <a:r>
              <a:rPr lang="en-US" sz="1150" dirty="0">
                <a:solidFill>
                  <a:srgbClr val="333399"/>
                </a:solidFill>
                <a:latin typeface="+mn-lt"/>
              </a:rPr>
              <a:t>, N. Gopal Pour</a:t>
            </a:r>
            <a:r>
              <a:rPr lang="en-US" sz="1150" baseline="30000" dirty="0">
                <a:solidFill>
                  <a:srgbClr val="333399"/>
                </a:solidFill>
                <a:latin typeface="+mn-lt"/>
              </a:rPr>
              <a:t>1</a:t>
            </a:r>
            <a:r>
              <a:rPr lang="en-US" sz="1150" dirty="0">
                <a:solidFill>
                  <a:srgbClr val="333399"/>
                </a:solidFill>
                <a:latin typeface="+mn-lt"/>
              </a:rPr>
              <a:t>, S. Obeng</a:t>
            </a:r>
            <a:r>
              <a:rPr lang="en-US" sz="1150" baseline="30000" dirty="0">
                <a:solidFill>
                  <a:srgbClr val="333399"/>
                </a:solidFill>
                <a:latin typeface="+mn-lt"/>
              </a:rPr>
              <a:t>3</a:t>
            </a:r>
            <a:r>
              <a:rPr lang="en-US" sz="1150" dirty="0">
                <a:solidFill>
                  <a:srgbClr val="333399"/>
                </a:solidFill>
                <a:latin typeface="+mn-lt"/>
              </a:rPr>
              <a:t>, A.V. Wijesekara</a:t>
            </a:r>
            <a:r>
              <a:rPr lang="en-US" sz="1150" baseline="30000" dirty="0">
                <a:solidFill>
                  <a:srgbClr val="333399"/>
                </a:solidFill>
                <a:latin typeface="+mn-lt"/>
              </a:rPr>
              <a:t>1</a:t>
            </a:r>
            <a:r>
              <a:rPr lang="en-US" sz="1150" dirty="0">
                <a:solidFill>
                  <a:srgbClr val="333399"/>
                </a:solidFill>
                <a:latin typeface="+mn-lt"/>
              </a:rPr>
              <a:t>, </a:t>
            </a:r>
          </a:p>
          <a:p>
            <a:pPr algn="ctr">
              <a:spcBef>
                <a:spcPts val="0"/>
              </a:spcBef>
            </a:pPr>
            <a:r>
              <a:rPr lang="en-US" sz="1150" dirty="0">
                <a:solidFill>
                  <a:srgbClr val="333399"/>
                </a:solidFill>
                <a:latin typeface="+mn-lt"/>
              </a:rPr>
              <a:t>Z.-G. Gao</a:t>
            </a:r>
            <a:r>
              <a:rPr lang="en-US" sz="1150" baseline="30000" dirty="0">
                <a:solidFill>
                  <a:srgbClr val="333399"/>
                </a:solidFill>
                <a:latin typeface="+mn-lt"/>
              </a:rPr>
              <a:t>4</a:t>
            </a:r>
            <a:r>
              <a:rPr lang="en-US" sz="1150" dirty="0">
                <a:solidFill>
                  <a:srgbClr val="333399"/>
                </a:solidFill>
                <a:latin typeface="+mn-lt"/>
              </a:rPr>
              <a:t>, </a:t>
            </a:r>
            <a:r>
              <a:rPr lang="en-US" sz="1150" dirty="0">
                <a:solidFill>
                  <a:srgbClr val="009999"/>
                </a:solidFill>
                <a:latin typeface="+mn-lt"/>
                <a:hlinkClick r:id="rId8">
                  <a:extLst>
                    <a:ext uri="{A12FA001-AC4F-418D-AE19-62706E023703}">
                      <ahyp:hlinkClr xmlns:ahyp="http://schemas.microsoft.com/office/drawing/2018/hyperlinkcolor" val="tx"/>
                    </a:ext>
                  </a:extLst>
                </a:hlinkClick>
              </a:rPr>
              <a:t>C.R. McCurdy</a:t>
            </a:r>
            <a:r>
              <a:rPr lang="en-US" sz="1150" baseline="30000" dirty="0">
                <a:solidFill>
                  <a:srgbClr val="333399"/>
                </a:solidFill>
                <a:latin typeface="+mn-lt"/>
                <a:hlinkClick r:id="rId8">
                  <a:extLst>
                    <a:ext uri="{A12FA001-AC4F-418D-AE19-62706E023703}">
                      <ahyp:hlinkClr xmlns:ahyp="http://schemas.microsoft.com/office/drawing/2018/hyperlinkcolor" val="tx"/>
                    </a:ext>
                  </a:extLst>
                </a:hlinkClick>
              </a:rPr>
              <a:t>3</a:t>
            </a:r>
            <a:r>
              <a:rPr lang="en-US" sz="1150" dirty="0">
                <a:solidFill>
                  <a:srgbClr val="333399"/>
                </a:solidFill>
                <a:latin typeface="+mn-lt"/>
              </a:rPr>
              <a:t>, </a:t>
            </a:r>
            <a:r>
              <a:rPr lang="en-US" sz="1150" dirty="0">
                <a:solidFill>
                  <a:srgbClr val="009999"/>
                </a:solidFill>
                <a:latin typeface="+mn-lt"/>
                <a:hlinkClick r:id="rId9">
                  <a:extLst>
                    <a:ext uri="{A12FA001-AC4F-418D-AE19-62706E023703}">
                      <ahyp:hlinkClr xmlns:ahyp="http://schemas.microsoft.com/office/drawing/2018/hyperlinkcolor" val="tx"/>
                    </a:ext>
                  </a:extLst>
                </a:hlinkClick>
              </a:rPr>
              <a:t>K.A. Jacobson</a:t>
            </a:r>
            <a:r>
              <a:rPr lang="en-US" sz="1150" baseline="30000" dirty="0">
                <a:solidFill>
                  <a:srgbClr val="333399"/>
                </a:solidFill>
                <a:latin typeface="+mn-lt"/>
                <a:hlinkClick r:id="rId9">
                  <a:extLst>
                    <a:ext uri="{A12FA001-AC4F-418D-AE19-62706E023703}">
                      <ahyp:hlinkClr xmlns:ahyp="http://schemas.microsoft.com/office/drawing/2018/hyperlinkcolor" val="tx"/>
                    </a:ext>
                  </a:extLst>
                </a:hlinkClick>
              </a:rPr>
              <a:t>4</a:t>
            </a:r>
            <a:r>
              <a:rPr lang="en-US" sz="1150" dirty="0">
                <a:solidFill>
                  <a:srgbClr val="333399"/>
                </a:solidFill>
                <a:latin typeface="+mn-lt"/>
              </a:rPr>
              <a:t>, E. Lyman</a:t>
            </a:r>
            <a:r>
              <a:rPr lang="en-US" sz="1150" baseline="30000" dirty="0">
                <a:solidFill>
                  <a:srgbClr val="333399"/>
                </a:solidFill>
                <a:latin typeface="+mn-lt"/>
              </a:rPr>
              <a:t>2</a:t>
            </a:r>
            <a:r>
              <a:rPr lang="en-US" sz="1150" dirty="0">
                <a:solidFill>
                  <a:srgbClr val="333399"/>
                </a:solidFill>
                <a:latin typeface="+mn-lt"/>
              </a:rPr>
              <a:t>, </a:t>
            </a:r>
            <a:r>
              <a:rPr lang="en-US" sz="1150" dirty="0">
                <a:solidFill>
                  <a:srgbClr val="009999"/>
                </a:solidFill>
                <a:latin typeface="+mn-lt"/>
                <a:hlinkClick r:id="rId10">
                  <a:extLst>
                    <a:ext uri="{A12FA001-AC4F-418D-AE19-62706E023703}">
                      <ahyp:hlinkClr xmlns:ahyp="http://schemas.microsoft.com/office/drawing/2018/hyperlinkcolor" val="tx"/>
                    </a:ext>
                  </a:extLst>
                </a:hlinkClick>
              </a:rPr>
              <a:t>M.T. Eddy</a:t>
            </a:r>
            <a:r>
              <a:rPr lang="en-US" sz="1150" baseline="30000" dirty="0">
                <a:solidFill>
                  <a:srgbClr val="333399"/>
                </a:solidFill>
                <a:latin typeface="+mn-lt"/>
                <a:hlinkClick r:id="rId10">
                  <a:extLst>
                    <a:ext uri="{A12FA001-AC4F-418D-AE19-62706E023703}">
                      <ahyp:hlinkClr xmlns:ahyp="http://schemas.microsoft.com/office/drawing/2018/hyperlinkcolor" val="tx"/>
                    </a:ext>
                  </a:extLst>
                </a:hlinkClick>
              </a:rPr>
              <a:t>1</a:t>
            </a:r>
            <a:endParaRPr lang="en-US" sz="1150" baseline="30000" dirty="0">
              <a:solidFill>
                <a:srgbClr val="333399"/>
              </a:solidFill>
              <a:latin typeface="+mn-lt"/>
            </a:endParaRPr>
          </a:p>
          <a:p>
            <a:pPr algn="ctr">
              <a:spcBef>
                <a:spcPts val="0"/>
              </a:spcBef>
            </a:pPr>
            <a:r>
              <a:rPr lang="en-US" sz="1100" b="1" dirty="0">
                <a:solidFill>
                  <a:srgbClr val="0033CC"/>
                </a:solidFill>
                <a:latin typeface="+mn-lt"/>
              </a:rPr>
              <a:t>1. University of Florida, Dept. of Chemistry  2. University of Delaware, Dept. of Physics and Astronomy </a:t>
            </a:r>
          </a:p>
          <a:p>
            <a:pPr algn="ctr">
              <a:spcBef>
                <a:spcPts val="0"/>
              </a:spcBef>
            </a:pPr>
            <a:r>
              <a:rPr lang="en-US" sz="1100" b="1" dirty="0">
                <a:solidFill>
                  <a:srgbClr val="0033CC"/>
                </a:solidFill>
                <a:latin typeface="+mn-lt"/>
              </a:rPr>
              <a:t>3. University of Florida, Dept. of Medicinal Chemistry  4. Laboratory of Bioorganic Chemistry, NIDDK, National Institutes of Health</a:t>
            </a:r>
          </a:p>
          <a:p>
            <a:pPr algn="ctr">
              <a:spcBef>
                <a:spcPts val="0"/>
              </a:spcBef>
            </a:pPr>
            <a:r>
              <a:rPr lang="en-US" sz="400" b="1" dirty="0">
                <a:solidFill>
                  <a:srgbClr val="0033CC"/>
                </a:solidFill>
                <a:latin typeface="+mn-lt"/>
              </a:rPr>
              <a:t>  </a:t>
            </a:r>
          </a:p>
          <a:p>
            <a:pPr algn="ctr">
              <a:spcBef>
                <a:spcPts val="0"/>
              </a:spcBef>
            </a:pPr>
            <a:r>
              <a:rPr lang="en-US" sz="1100" b="1" dirty="0">
                <a:latin typeface="+mn-lt"/>
              </a:rPr>
              <a:t>Funding Grants:</a:t>
            </a:r>
            <a:r>
              <a:rPr lang="en-US" sz="1100" dirty="0">
                <a:latin typeface="+mn-lt"/>
              </a:rPr>
              <a:t> Boebinger (NSF DMR-2128556); Eddy (NIH R35GM138291), Lyman (R01GM120351), Gao and </a:t>
            </a:r>
            <a:r>
              <a:rPr lang="en-US" sz="1100" dirty="0" err="1">
                <a:latin typeface="+mn-lt"/>
              </a:rPr>
              <a:t>Jin</a:t>
            </a:r>
            <a:r>
              <a:rPr lang="en-US" sz="1100" dirty="0">
                <a:latin typeface="+mn-lt"/>
              </a:rPr>
              <a:t> (ZIA DK031117)</a:t>
            </a:r>
            <a:endParaRPr lang="en-US" sz="1100" b="1" dirty="0">
              <a:solidFill>
                <a:srgbClr val="0033CC"/>
              </a:solidFill>
              <a:latin typeface="+mn-lt"/>
            </a:endParaRPr>
          </a:p>
        </p:txBody>
      </p:sp>
      <p:pic>
        <p:nvPicPr>
          <p:cNvPr id="14" name="Picture 13" descr="JustM_purple.jpg"/>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320511" y="77787"/>
            <a:ext cx="792698" cy="944759"/>
          </a:xfrm>
          <a:prstGeom prst="rect">
            <a:avLst/>
          </a:prstGeom>
        </p:spPr>
      </p:pic>
      <p:grpSp>
        <p:nvGrpSpPr>
          <p:cNvPr id="8" name="Group 7">
            <a:extLst>
              <a:ext uri="{FF2B5EF4-FFF2-40B4-BE49-F238E27FC236}">
                <a16:creationId xmlns:a16="http://schemas.microsoft.com/office/drawing/2014/main" id="{61685F94-1C96-EF3D-6735-C6E933194D73}"/>
              </a:ext>
            </a:extLst>
          </p:cNvPr>
          <p:cNvGrpSpPr/>
          <p:nvPr/>
        </p:nvGrpSpPr>
        <p:grpSpPr>
          <a:xfrm>
            <a:off x="4833257" y="1368621"/>
            <a:ext cx="7270759" cy="4865565"/>
            <a:chOff x="4833257" y="1368621"/>
            <a:chExt cx="7270759" cy="4865565"/>
          </a:xfrm>
        </p:grpSpPr>
        <p:sp>
          <p:nvSpPr>
            <p:cNvPr id="1034" name="Rectangle 49"/>
            <p:cNvSpPr>
              <a:spLocks noChangeArrowheads="1"/>
            </p:cNvSpPr>
            <p:nvPr/>
          </p:nvSpPr>
          <p:spPr bwMode="auto">
            <a:xfrm>
              <a:off x="4833257" y="1368621"/>
              <a:ext cx="7270759" cy="4865565"/>
            </a:xfrm>
            <a:prstGeom prst="rect">
              <a:avLst/>
            </a:prstGeom>
            <a:noFill/>
            <a:ln w="19050">
              <a:solidFill>
                <a:srgbClr val="0033CC"/>
              </a:solidFill>
              <a:miter lim="800000"/>
              <a:headEnd/>
              <a:tailEnd/>
            </a:ln>
          </p:spPr>
          <p:txBody>
            <a:bodyPr wrap="none" anchor="ctr"/>
            <a:lstStyle/>
            <a:p>
              <a:endParaRPr lang="en-US"/>
            </a:p>
          </p:txBody>
        </p:sp>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33927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5" name="Picture 14">
              <a:extLst>
                <a:ext uri="{FF2B5EF4-FFF2-40B4-BE49-F238E27FC236}">
                  <a16:creationId xmlns:a16="http://schemas.microsoft.com/office/drawing/2014/main" id="{B4E00A3B-C4A7-4A62-A8C8-D0C965FD8C25}"/>
                </a:ext>
              </a:extLst>
            </p:cNvPr>
            <p:cNvPicPr>
              <a:picLocks noChangeAspect="1"/>
            </p:cNvPicPr>
            <p:nvPr/>
          </p:nvPicPr>
          <p:blipFill rotWithShape="1">
            <a:blip r:embed="rId12" cstate="email">
              <a:extLst>
                <a:ext uri="{28A0092B-C50C-407E-A947-70E740481C1C}">
                  <a14:useLocalDpi xmlns:a14="http://schemas.microsoft.com/office/drawing/2010/main"/>
                </a:ext>
              </a:extLst>
            </a:blip>
            <a:srcRect/>
            <a:stretch/>
          </p:blipFill>
          <p:spPr>
            <a:xfrm>
              <a:off x="5042542" y="2973493"/>
              <a:ext cx="6893387" cy="2448580"/>
            </a:xfrm>
            <a:prstGeom prst="rect">
              <a:avLst/>
            </a:prstGeom>
          </p:spPr>
        </p:pic>
        <p:sp>
          <p:nvSpPr>
            <p:cNvPr id="16" name="TextBox 15">
              <a:extLst>
                <a:ext uri="{FF2B5EF4-FFF2-40B4-BE49-F238E27FC236}">
                  <a16:creationId xmlns:a16="http://schemas.microsoft.com/office/drawing/2014/main" id="{04CA1945-B18D-4B28-805C-1AB05A369B85}"/>
                </a:ext>
              </a:extLst>
            </p:cNvPr>
            <p:cNvSpPr txBox="1"/>
            <p:nvPr/>
          </p:nvSpPr>
          <p:spPr>
            <a:xfrm>
              <a:off x="4971923" y="5464745"/>
              <a:ext cx="6983499" cy="769441"/>
            </a:xfrm>
            <a:prstGeom prst="rect">
              <a:avLst/>
            </a:prstGeom>
            <a:noFill/>
          </p:spPr>
          <p:txBody>
            <a:bodyPr wrap="square">
              <a:spAutoFit/>
            </a:bodyPr>
            <a:lstStyle/>
            <a:p>
              <a:pPr algn="just"/>
              <a:r>
                <a:rPr lang="en-US" sz="1100" b="1" dirty="0"/>
                <a:t>Figure: </a:t>
              </a:r>
              <a:r>
                <a:rPr lang="en-US" sz="1100" dirty="0"/>
                <a:t>Receptor proteins respond differently to drugs depending on the environment in which they are studied. NMR spectroscopy at the MagLab’s AMRIS facility enabled the investigation of the synergistic response between drug efficacy and the membrane environment, demonstrated above by different responses of the same receptor protein in </a:t>
              </a:r>
              <a:r>
                <a:rPr lang="en-US" sz="1100" b="1" dirty="0"/>
                <a:t>(left) </a:t>
              </a:r>
              <a:r>
                <a:rPr lang="en-US" sz="1100" dirty="0"/>
                <a:t>detergents and </a:t>
              </a:r>
              <a:r>
                <a:rPr lang="en-US" sz="1100" b="1" dirty="0"/>
                <a:t>(right) </a:t>
              </a:r>
              <a:r>
                <a:rPr lang="en-US" sz="1100" dirty="0"/>
                <a:t>lipid </a:t>
              </a:r>
              <a:r>
                <a:rPr lang="en-US" sz="1100" dirty="0" err="1"/>
                <a:t>nanodiscs</a:t>
              </a:r>
              <a:r>
                <a:rPr lang="en-US" sz="1100" dirty="0"/>
                <a:t>.</a:t>
              </a:r>
            </a:p>
          </p:txBody>
        </p:sp>
        <p:pic>
          <p:nvPicPr>
            <p:cNvPr id="3" name="Picture 2">
              <a:extLst>
                <a:ext uri="{FF2B5EF4-FFF2-40B4-BE49-F238E27FC236}">
                  <a16:creationId xmlns:a16="http://schemas.microsoft.com/office/drawing/2014/main" id="{E0F892E8-CB15-89B7-4F6A-BD122CFC1288}"/>
                </a:ext>
              </a:extLst>
            </p:cNvPr>
            <p:cNvPicPr>
              <a:picLocks noChangeAspect="1"/>
            </p:cNvPicPr>
            <p:nvPr/>
          </p:nvPicPr>
          <p:blipFill rotWithShape="1">
            <a:blip r:embed="rId13" cstate="email">
              <a:extLst>
                <a:ext uri="{28A0092B-C50C-407E-A947-70E740481C1C}">
                  <a14:useLocalDpi xmlns:a14="http://schemas.microsoft.com/office/drawing/2010/main"/>
                </a:ext>
              </a:extLst>
            </a:blip>
            <a:srcRect/>
            <a:stretch/>
          </p:blipFill>
          <p:spPr>
            <a:xfrm>
              <a:off x="5742634" y="1409957"/>
              <a:ext cx="1679245" cy="1668477"/>
            </a:xfrm>
            <a:prstGeom prst="rect">
              <a:avLst/>
            </a:prstGeom>
          </p:spPr>
        </p:pic>
        <p:pic>
          <p:nvPicPr>
            <p:cNvPr id="5" name="Picture 4">
              <a:extLst>
                <a:ext uri="{FF2B5EF4-FFF2-40B4-BE49-F238E27FC236}">
                  <a16:creationId xmlns:a16="http://schemas.microsoft.com/office/drawing/2014/main" id="{0CFC9C4B-4D6E-F998-B22D-FE925D7A167E}"/>
                </a:ext>
              </a:extLst>
            </p:cNvPr>
            <p:cNvPicPr>
              <a:picLocks noChangeAspect="1"/>
            </p:cNvPicPr>
            <p:nvPr/>
          </p:nvPicPr>
          <p:blipFill rotWithShape="1">
            <a:blip r:embed="rId14" cstate="email">
              <a:extLst>
                <a:ext uri="{28A0092B-C50C-407E-A947-70E740481C1C}">
                  <a14:useLocalDpi xmlns:a14="http://schemas.microsoft.com/office/drawing/2010/main"/>
                </a:ext>
              </a:extLst>
            </a:blip>
            <a:srcRect/>
            <a:stretch/>
          </p:blipFill>
          <p:spPr>
            <a:xfrm>
              <a:off x="9173272" y="1407976"/>
              <a:ext cx="1774127" cy="1670458"/>
            </a:xfrm>
            <a:prstGeom prst="rect">
              <a:avLst/>
            </a:prstGeom>
          </p:spPr>
        </p:pic>
        <p:pic>
          <p:nvPicPr>
            <p:cNvPr id="6" name="Picture 5">
              <a:extLst>
                <a:ext uri="{FF2B5EF4-FFF2-40B4-BE49-F238E27FC236}">
                  <a16:creationId xmlns:a16="http://schemas.microsoft.com/office/drawing/2014/main" id="{7B6C90C1-201D-2183-A0EA-EA0E5062F095}"/>
                </a:ext>
              </a:extLst>
            </p:cNvPr>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10625344" y="2965755"/>
              <a:ext cx="226995" cy="209905"/>
            </a:xfrm>
            <a:prstGeom prst="rect">
              <a:avLst/>
            </a:prstGeom>
          </p:spPr>
        </p:pic>
        <p:pic>
          <p:nvPicPr>
            <p:cNvPr id="7" name="Picture 6">
              <a:extLst>
                <a:ext uri="{FF2B5EF4-FFF2-40B4-BE49-F238E27FC236}">
                  <a16:creationId xmlns:a16="http://schemas.microsoft.com/office/drawing/2014/main" id="{95849148-65CD-9169-C9F3-196DCAC2C1D7}"/>
                </a:ext>
              </a:extLst>
            </p:cNvPr>
            <p:cNvPicPr>
              <a:picLocks noChangeAspect="1"/>
            </p:cNvPicPr>
            <p:nvPr/>
          </p:nvPicPr>
          <p:blipFill rotWithShape="1">
            <a:blip r:embed="rId16" cstate="email">
              <a:extLst>
                <a:ext uri="{28A0092B-C50C-407E-A947-70E740481C1C}">
                  <a14:useLocalDpi xmlns:a14="http://schemas.microsoft.com/office/drawing/2010/main"/>
                </a:ext>
              </a:extLst>
            </a:blip>
            <a:srcRect/>
            <a:stretch/>
          </p:blipFill>
          <p:spPr>
            <a:xfrm>
              <a:off x="7120979" y="2965997"/>
              <a:ext cx="213576" cy="209905"/>
            </a:xfrm>
            <a:prstGeom prst="rect">
              <a:avLst/>
            </a:prstGeom>
          </p:spPr>
        </p:pic>
      </p:gr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81900" y="1492462"/>
            <a:ext cx="4404117" cy="4893647"/>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a:t>
            </a:r>
            <a:r>
              <a:rPr lang="en-US" sz="1200" dirty="0">
                <a:solidFill>
                  <a:srgbClr val="000000"/>
                </a:solidFill>
              </a:rPr>
              <a:t>   </a:t>
            </a:r>
          </a:p>
          <a:p>
            <a:pPr algn="just"/>
            <a:r>
              <a:rPr lang="en-US" sz="1200" u="sng" dirty="0">
                <a:solidFill>
                  <a:srgbClr val="000000"/>
                </a:solidFill>
                <a:latin typeface="Arial" charset="0"/>
              </a:rPr>
              <a:t>This interdisciplinary research team showed how phospholipids in the cellular environment can influence the drug response of receptor proteins and thereby alter cellular signaling by those receptor proteins</a:t>
            </a:r>
            <a:r>
              <a:rPr lang="en-US" sz="1200" dirty="0">
                <a:solidFill>
                  <a:srgbClr val="000000"/>
                </a:solidFill>
                <a:latin typeface="Arial" charset="0"/>
              </a:rPr>
              <a:t>.</a:t>
            </a:r>
          </a:p>
          <a:p>
            <a:pPr algn="just"/>
            <a:endParaRPr lang="en-US" sz="1200" dirty="0">
              <a:solidFill>
                <a:srgbClr val="000000"/>
              </a:solidFill>
            </a:endParaRPr>
          </a:p>
          <a:p>
            <a:pPr algn="just"/>
            <a:r>
              <a:rPr lang="en-US" sz="1200" b="1" dirty="0">
                <a:solidFill>
                  <a:srgbClr val="000000"/>
                </a:solidFill>
              </a:rPr>
              <a:t>Why is this important?</a:t>
            </a:r>
          </a:p>
          <a:p>
            <a:pPr algn="just"/>
            <a:r>
              <a:rPr lang="en-US" sz="1200" dirty="0">
                <a:solidFill>
                  <a:srgbClr val="000000"/>
                </a:solidFill>
                <a:latin typeface="Arial" charset="0"/>
              </a:rPr>
              <a:t>One or more of the more than </a:t>
            </a:r>
            <a:r>
              <a:rPr lang="en-US" sz="1200" dirty="0">
                <a:latin typeface="Arial" charset="0"/>
              </a:rPr>
              <a:t>eight-hundred human G protein-coupled receptors (GPCRs) plays a role in nearly all physiological responses.  </a:t>
            </a:r>
            <a:r>
              <a:rPr lang="en-US" sz="1200" i="1" u="sng" dirty="0">
                <a:latin typeface="Arial" charset="0"/>
              </a:rPr>
              <a:t>As such, GPCRs are targets for more than one-third of all FDA-approved drugs.  The findings from this study imply that hereditary factors or dietary factors that alter lipid compositions of cells may influence the effectiveness of drugs</a:t>
            </a:r>
            <a:r>
              <a:rPr lang="en-US" sz="1200" dirty="0">
                <a:latin typeface="Arial" charset="0"/>
              </a:rPr>
              <a:t>.</a:t>
            </a:r>
          </a:p>
          <a:p>
            <a:pPr algn="just"/>
            <a:endParaRPr lang="en-US" sz="1200" dirty="0">
              <a:latin typeface="Arial" charset="0"/>
            </a:endParaRPr>
          </a:p>
          <a:p>
            <a:pPr algn="just"/>
            <a:r>
              <a:rPr lang="en-US" sz="1200" b="1" dirty="0">
                <a:solidFill>
                  <a:srgbClr val="000000"/>
                </a:solidFill>
              </a:rPr>
              <a:t>Why did this research need the MagLab?</a:t>
            </a:r>
            <a:endParaRPr lang="en-US" sz="1200" b="1" dirty="0">
              <a:solidFill>
                <a:srgbClr val="000000"/>
              </a:solidFill>
              <a:latin typeface="Arial" charset="0"/>
            </a:endParaRPr>
          </a:p>
          <a:p>
            <a:pPr algn="just"/>
            <a:r>
              <a:rPr lang="en-US" sz="1200" dirty="0">
                <a:latin typeface="Arial" charset="0"/>
              </a:rPr>
              <a:t>NMR spectroscopy can observe different three-dimensional conformations of protein receptors and determine how drugs and lipids impact these conformations that correlate with changes in receptor function. </a:t>
            </a:r>
            <a:r>
              <a:rPr lang="en-US" sz="1200" i="1" u="sng" dirty="0">
                <a:latin typeface="Arial" charset="0"/>
              </a:rPr>
              <a:t>State-of-the-art NMR instrumentation at the MagLab’s AMRIS Facility is uniquely suited for precise measurements of lipid compositions and simultaneous investigation of receptor protein conformations because it enables the visualization of multiple different nuclei of importance to these studies, in particular 1H, 19F, and 31P.</a:t>
            </a:r>
            <a:r>
              <a:rPr lang="en-US" sz="1200" dirty="0">
                <a:latin typeface="Arial" charset="0"/>
              </a:rPr>
              <a:t>  </a:t>
            </a:r>
            <a:endParaRPr lang="en-US" sz="1200" dirty="0"/>
          </a:p>
        </p:txBody>
      </p:sp>
      <p:pic>
        <p:nvPicPr>
          <p:cNvPr id="12" name="Picture 11" descr="NSF logo.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938234" y="65071"/>
            <a:ext cx="1017188" cy="1023315"/>
          </a:xfrm>
          <a:prstGeom prst="rect">
            <a:avLst/>
          </a:prstGeom>
        </p:spPr>
      </p:pic>
      <p:pic>
        <p:nvPicPr>
          <p:cNvPr id="14" name="Picture 13" descr="JustM_purple.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20511" y="77787"/>
            <a:ext cx="792698" cy="944759"/>
          </a:xfrm>
          <a:prstGeom prst="rect">
            <a:avLst/>
          </a:prstGeom>
        </p:spPr>
      </p:pic>
      <p:sp>
        <p:nvSpPr>
          <p:cNvPr id="6" name="Line 42">
            <a:extLst>
              <a:ext uri="{FF2B5EF4-FFF2-40B4-BE49-F238E27FC236}">
                <a16:creationId xmlns:a16="http://schemas.microsoft.com/office/drawing/2014/main" id="{31F88DDD-3241-BD58-503B-10B6C85C766E}"/>
              </a:ext>
            </a:extLst>
          </p:cNvPr>
          <p:cNvSpPr>
            <a:spLocks noChangeShapeType="1"/>
          </p:cNvSpPr>
          <p:nvPr/>
        </p:nvSpPr>
        <p:spPr bwMode="auto">
          <a:xfrm>
            <a:off x="0" y="1276649"/>
            <a:ext cx="12192000" cy="28082"/>
          </a:xfrm>
          <a:prstGeom prst="line">
            <a:avLst/>
          </a:prstGeom>
          <a:noFill/>
          <a:ln w="82550" cmpd="thickThin">
            <a:solidFill>
              <a:schemeClr val="tx1"/>
            </a:solidFill>
            <a:round/>
            <a:headEnd/>
            <a:tailEnd/>
          </a:ln>
        </p:spPr>
        <p:txBody>
          <a:bodyPr/>
          <a:lstStyle/>
          <a:p>
            <a:endParaRPr lang="en-US"/>
          </a:p>
        </p:txBody>
      </p:sp>
      <p:sp>
        <p:nvSpPr>
          <p:cNvPr id="8" name="Text Box 62">
            <a:extLst>
              <a:ext uri="{FF2B5EF4-FFF2-40B4-BE49-F238E27FC236}">
                <a16:creationId xmlns:a16="http://schemas.microsoft.com/office/drawing/2014/main" id="{9F0933FE-2A97-911C-3F16-A11758219E83}"/>
              </a:ext>
            </a:extLst>
          </p:cNvPr>
          <p:cNvSpPr txBox="1">
            <a:spLocks noChangeArrowheads="1"/>
          </p:cNvSpPr>
          <p:nvPr/>
        </p:nvSpPr>
        <p:spPr bwMode="auto">
          <a:xfrm>
            <a:off x="1253766" y="19232"/>
            <a:ext cx="9521072" cy="1284967"/>
          </a:xfrm>
          <a:prstGeom prst="rect">
            <a:avLst/>
          </a:prstGeom>
          <a:noFill/>
          <a:ln w="9525">
            <a:noFill/>
            <a:miter lim="800000"/>
            <a:headEnd/>
            <a:tailEnd/>
          </a:ln>
        </p:spPr>
        <p:txBody>
          <a:bodyPr wrap="square">
            <a:spAutoFit/>
          </a:bodyPr>
          <a:lstStyle/>
          <a:p>
            <a:pPr algn="ctr">
              <a:spcBef>
                <a:spcPts val="0"/>
              </a:spcBef>
            </a:pPr>
            <a:r>
              <a:rPr lang="en-US" sz="1600" b="1" dirty="0">
                <a:latin typeface="+mn-lt"/>
              </a:rPr>
              <a:t>Different Protein Receptor Responses Resulting from Different Membrane Environments</a:t>
            </a:r>
          </a:p>
          <a:p>
            <a:pPr algn="ctr">
              <a:spcBef>
                <a:spcPts val="0"/>
              </a:spcBef>
            </a:pPr>
            <a:r>
              <a:rPr lang="en-US" sz="1150" dirty="0">
                <a:solidFill>
                  <a:srgbClr val="009999"/>
                </a:solidFill>
                <a:latin typeface="+mn-lt"/>
                <a:hlinkClick r:id="rId5">
                  <a:extLst>
                    <a:ext uri="{A12FA001-AC4F-418D-AE19-62706E023703}">
                      <ahyp:hlinkClr xmlns:ahyp="http://schemas.microsoft.com/office/drawing/2018/hyperlinkcolor" val="tx"/>
                    </a:ext>
                  </a:extLst>
                </a:hlinkClick>
              </a:rPr>
              <a:t>N. Thakur</a:t>
            </a:r>
            <a:r>
              <a:rPr lang="en-US" sz="1150" baseline="30000" dirty="0">
                <a:solidFill>
                  <a:srgbClr val="333399"/>
                </a:solidFill>
                <a:latin typeface="+mn-lt"/>
                <a:hlinkClick r:id="rId5">
                  <a:extLst>
                    <a:ext uri="{A12FA001-AC4F-418D-AE19-62706E023703}">
                      <ahyp:hlinkClr xmlns:ahyp="http://schemas.microsoft.com/office/drawing/2018/hyperlinkcolor" val="tx"/>
                    </a:ext>
                  </a:extLst>
                </a:hlinkClick>
              </a:rPr>
              <a:t>1</a:t>
            </a:r>
            <a:r>
              <a:rPr lang="en-US" sz="1150" dirty="0">
                <a:solidFill>
                  <a:srgbClr val="333399"/>
                </a:solidFill>
                <a:latin typeface="+mn-lt"/>
              </a:rPr>
              <a:t>, A.P. Ray</a:t>
            </a:r>
            <a:r>
              <a:rPr lang="en-US" sz="1150" baseline="30000" dirty="0">
                <a:solidFill>
                  <a:srgbClr val="333399"/>
                </a:solidFill>
                <a:latin typeface="+mn-lt"/>
              </a:rPr>
              <a:t>1</a:t>
            </a:r>
            <a:r>
              <a:rPr lang="en-US" sz="1150" dirty="0">
                <a:solidFill>
                  <a:srgbClr val="333399"/>
                </a:solidFill>
                <a:latin typeface="+mn-lt"/>
              </a:rPr>
              <a:t>, L. Sharp</a:t>
            </a:r>
            <a:r>
              <a:rPr lang="en-US" sz="1150" baseline="30000" dirty="0">
                <a:solidFill>
                  <a:srgbClr val="333399"/>
                </a:solidFill>
                <a:latin typeface="+mn-lt"/>
              </a:rPr>
              <a:t>2</a:t>
            </a:r>
            <a:r>
              <a:rPr lang="en-US" sz="1150" dirty="0">
                <a:solidFill>
                  <a:srgbClr val="333399"/>
                </a:solidFill>
                <a:latin typeface="+mn-lt"/>
              </a:rPr>
              <a:t>, B. Jin</a:t>
            </a:r>
            <a:r>
              <a:rPr lang="en-US" sz="1150" baseline="30000" dirty="0">
                <a:solidFill>
                  <a:srgbClr val="333399"/>
                </a:solidFill>
                <a:latin typeface="+mn-lt"/>
              </a:rPr>
              <a:t>1</a:t>
            </a:r>
            <a:r>
              <a:rPr lang="en-US" sz="1150" dirty="0">
                <a:solidFill>
                  <a:srgbClr val="333399"/>
                </a:solidFill>
                <a:latin typeface="+mn-lt"/>
              </a:rPr>
              <a:t>, A. Duong</a:t>
            </a:r>
            <a:r>
              <a:rPr lang="en-US" sz="1150" baseline="30000" dirty="0">
                <a:solidFill>
                  <a:srgbClr val="333399"/>
                </a:solidFill>
                <a:latin typeface="+mn-lt"/>
              </a:rPr>
              <a:t>1</a:t>
            </a:r>
            <a:r>
              <a:rPr lang="en-US" sz="1150" dirty="0">
                <a:solidFill>
                  <a:srgbClr val="333399"/>
                </a:solidFill>
                <a:latin typeface="+mn-lt"/>
              </a:rPr>
              <a:t>, N. Gopal Pour</a:t>
            </a:r>
            <a:r>
              <a:rPr lang="en-US" sz="1150" baseline="30000" dirty="0">
                <a:solidFill>
                  <a:srgbClr val="333399"/>
                </a:solidFill>
                <a:latin typeface="+mn-lt"/>
              </a:rPr>
              <a:t>1</a:t>
            </a:r>
            <a:r>
              <a:rPr lang="en-US" sz="1150" dirty="0">
                <a:solidFill>
                  <a:srgbClr val="333399"/>
                </a:solidFill>
                <a:latin typeface="+mn-lt"/>
              </a:rPr>
              <a:t>, S. Obeng</a:t>
            </a:r>
            <a:r>
              <a:rPr lang="en-US" sz="1150" baseline="30000" dirty="0">
                <a:solidFill>
                  <a:srgbClr val="333399"/>
                </a:solidFill>
                <a:latin typeface="+mn-lt"/>
              </a:rPr>
              <a:t>3</a:t>
            </a:r>
            <a:r>
              <a:rPr lang="en-US" sz="1150" dirty="0">
                <a:solidFill>
                  <a:srgbClr val="333399"/>
                </a:solidFill>
                <a:latin typeface="+mn-lt"/>
              </a:rPr>
              <a:t>, A.V. Wijesekara</a:t>
            </a:r>
            <a:r>
              <a:rPr lang="en-US" sz="1150" baseline="30000" dirty="0">
                <a:solidFill>
                  <a:srgbClr val="333399"/>
                </a:solidFill>
                <a:latin typeface="+mn-lt"/>
              </a:rPr>
              <a:t>1</a:t>
            </a:r>
            <a:r>
              <a:rPr lang="en-US" sz="1150" dirty="0">
                <a:solidFill>
                  <a:srgbClr val="333399"/>
                </a:solidFill>
                <a:latin typeface="+mn-lt"/>
              </a:rPr>
              <a:t>, </a:t>
            </a:r>
          </a:p>
          <a:p>
            <a:pPr algn="ctr">
              <a:spcBef>
                <a:spcPts val="0"/>
              </a:spcBef>
            </a:pPr>
            <a:r>
              <a:rPr lang="en-US" sz="1150" dirty="0">
                <a:solidFill>
                  <a:srgbClr val="333399"/>
                </a:solidFill>
                <a:latin typeface="+mn-lt"/>
              </a:rPr>
              <a:t>Z.-G. Gao</a:t>
            </a:r>
            <a:r>
              <a:rPr lang="en-US" sz="1150" baseline="30000" dirty="0">
                <a:solidFill>
                  <a:srgbClr val="333399"/>
                </a:solidFill>
                <a:latin typeface="+mn-lt"/>
              </a:rPr>
              <a:t>4</a:t>
            </a:r>
            <a:r>
              <a:rPr lang="en-US" sz="1150" dirty="0">
                <a:solidFill>
                  <a:srgbClr val="333399"/>
                </a:solidFill>
                <a:latin typeface="+mn-lt"/>
              </a:rPr>
              <a:t>, </a:t>
            </a:r>
            <a:r>
              <a:rPr lang="en-US" sz="1150" dirty="0">
                <a:solidFill>
                  <a:srgbClr val="009999"/>
                </a:solidFill>
                <a:latin typeface="+mn-lt"/>
                <a:hlinkClick r:id="rId6">
                  <a:extLst>
                    <a:ext uri="{A12FA001-AC4F-418D-AE19-62706E023703}">
                      <ahyp:hlinkClr xmlns:ahyp="http://schemas.microsoft.com/office/drawing/2018/hyperlinkcolor" val="tx"/>
                    </a:ext>
                  </a:extLst>
                </a:hlinkClick>
              </a:rPr>
              <a:t>C.R. McCurdy</a:t>
            </a:r>
            <a:r>
              <a:rPr lang="en-US" sz="1150" baseline="30000" dirty="0">
                <a:solidFill>
                  <a:srgbClr val="333399"/>
                </a:solidFill>
                <a:latin typeface="+mn-lt"/>
                <a:hlinkClick r:id="rId6">
                  <a:extLst>
                    <a:ext uri="{A12FA001-AC4F-418D-AE19-62706E023703}">
                      <ahyp:hlinkClr xmlns:ahyp="http://schemas.microsoft.com/office/drawing/2018/hyperlinkcolor" val="tx"/>
                    </a:ext>
                  </a:extLst>
                </a:hlinkClick>
              </a:rPr>
              <a:t>3</a:t>
            </a:r>
            <a:r>
              <a:rPr lang="en-US" sz="1150" dirty="0">
                <a:solidFill>
                  <a:srgbClr val="333399"/>
                </a:solidFill>
                <a:latin typeface="+mn-lt"/>
              </a:rPr>
              <a:t>, </a:t>
            </a:r>
            <a:r>
              <a:rPr lang="en-US" sz="1150" dirty="0">
                <a:solidFill>
                  <a:srgbClr val="009999"/>
                </a:solidFill>
                <a:latin typeface="+mn-lt"/>
                <a:hlinkClick r:id="rId7">
                  <a:extLst>
                    <a:ext uri="{A12FA001-AC4F-418D-AE19-62706E023703}">
                      <ahyp:hlinkClr xmlns:ahyp="http://schemas.microsoft.com/office/drawing/2018/hyperlinkcolor" val="tx"/>
                    </a:ext>
                  </a:extLst>
                </a:hlinkClick>
              </a:rPr>
              <a:t>K.A. Jacobson</a:t>
            </a:r>
            <a:r>
              <a:rPr lang="en-US" sz="1150" baseline="30000" dirty="0">
                <a:solidFill>
                  <a:srgbClr val="333399"/>
                </a:solidFill>
                <a:latin typeface="+mn-lt"/>
                <a:hlinkClick r:id="rId7">
                  <a:extLst>
                    <a:ext uri="{A12FA001-AC4F-418D-AE19-62706E023703}">
                      <ahyp:hlinkClr xmlns:ahyp="http://schemas.microsoft.com/office/drawing/2018/hyperlinkcolor" val="tx"/>
                    </a:ext>
                  </a:extLst>
                </a:hlinkClick>
              </a:rPr>
              <a:t>4</a:t>
            </a:r>
            <a:r>
              <a:rPr lang="en-US" sz="1150" dirty="0">
                <a:solidFill>
                  <a:srgbClr val="333399"/>
                </a:solidFill>
                <a:latin typeface="+mn-lt"/>
              </a:rPr>
              <a:t>, E. Lyman</a:t>
            </a:r>
            <a:r>
              <a:rPr lang="en-US" sz="1150" baseline="30000" dirty="0">
                <a:solidFill>
                  <a:srgbClr val="333399"/>
                </a:solidFill>
                <a:latin typeface="+mn-lt"/>
              </a:rPr>
              <a:t>2</a:t>
            </a:r>
            <a:r>
              <a:rPr lang="en-US" sz="1150" dirty="0">
                <a:solidFill>
                  <a:srgbClr val="333399"/>
                </a:solidFill>
                <a:latin typeface="+mn-lt"/>
              </a:rPr>
              <a:t>, </a:t>
            </a:r>
            <a:r>
              <a:rPr lang="en-US" sz="1150" dirty="0">
                <a:solidFill>
                  <a:srgbClr val="009999"/>
                </a:solidFill>
                <a:latin typeface="+mn-lt"/>
                <a:hlinkClick r:id="rId8">
                  <a:extLst>
                    <a:ext uri="{A12FA001-AC4F-418D-AE19-62706E023703}">
                      <ahyp:hlinkClr xmlns:ahyp="http://schemas.microsoft.com/office/drawing/2018/hyperlinkcolor" val="tx"/>
                    </a:ext>
                  </a:extLst>
                </a:hlinkClick>
              </a:rPr>
              <a:t>M.T. Eddy</a:t>
            </a:r>
            <a:r>
              <a:rPr lang="en-US" sz="1150" baseline="30000" dirty="0">
                <a:solidFill>
                  <a:srgbClr val="333399"/>
                </a:solidFill>
                <a:latin typeface="+mn-lt"/>
                <a:hlinkClick r:id="rId8">
                  <a:extLst>
                    <a:ext uri="{A12FA001-AC4F-418D-AE19-62706E023703}">
                      <ahyp:hlinkClr xmlns:ahyp="http://schemas.microsoft.com/office/drawing/2018/hyperlinkcolor" val="tx"/>
                    </a:ext>
                  </a:extLst>
                </a:hlinkClick>
              </a:rPr>
              <a:t>1</a:t>
            </a:r>
            <a:endParaRPr lang="en-US" sz="1150" baseline="30000" dirty="0">
              <a:solidFill>
                <a:srgbClr val="333399"/>
              </a:solidFill>
              <a:latin typeface="+mn-lt"/>
            </a:endParaRPr>
          </a:p>
          <a:p>
            <a:pPr algn="ctr">
              <a:spcBef>
                <a:spcPts val="0"/>
              </a:spcBef>
            </a:pPr>
            <a:r>
              <a:rPr lang="en-US" sz="1100" b="1" dirty="0">
                <a:solidFill>
                  <a:srgbClr val="0033CC"/>
                </a:solidFill>
                <a:latin typeface="+mn-lt"/>
              </a:rPr>
              <a:t>1. University of Florida, Dept. of Chemistry  2. University of Delaware, Dept. of Physics and Astronomy </a:t>
            </a:r>
          </a:p>
          <a:p>
            <a:pPr algn="ctr">
              <a:spcBef>
                <a:spcPts val="0"/>
              </a:spcBef>
            </a:pPr>
            <a:r>
              <a:rPr lang="en-US" sz="1100" b="1" dirty="0">
                <a:solidFill>
                  <a:srgbClr val="0033CC"/>
                </a:solidFill>
                <a:latin typeface="+mn-lt"/>
              </a:rPr>
              <a:t>3. University of Florida, Dept. of Medicinal Chemistry  4. Laboratory of Bioorganic Chemistry, NIDDK, National Institutes of Health</a:t>
            </a:r>
          </a:p>
          <a:p>
            <a:pPr algn="ctr">
              <a:spcBef>
                <a:spcPts val="0"/>
              </a:spcBef>
            </a:pPr>
            <a:r>
              <a:rPr lang="en-US" sz="400" b="1" dirty="0">
                <a:solidFill>
                  <a:srgbClr val="0033CC"/>
                </a:solidFill>
                <a:latin typeface="+mn-lt"/>
              </a:rPr>
              <a:t>  </a:t>
            </a:r>
          </a:p>
          <a:p>
            <a:pPr algn="ctr">
              <a:spcBef>
                <a:spcPts val="0"/>
              </a:spcBef>
            </a:pPr>
            <a:r>
              <a:rPr lang="en-US" sz="1100" b="1" dirty="0">
                <a:latin typeface="+mn-lt"/>
              </a:rPr>
              <a:t>Funding Grants:</a:t>
            </a:r>
            <a:r>
              <a:rPr lang="en-US" sz="1100" dirty="0">
                <a:latin typeface="+mn-lt"/>
              </a:rPr>
              <a:t> Boebinger (NSF DMR-2128556); Eddy (NIH R35GM138291), Lyman (R01GM120351), Gao and </a:t>
            </a:r>
            <a:r>
              <a:rPr lang="en-US" sz="1100" dirty="0" err="1">
                <a:latin typeface="+mn-lt"/>
              </a:rPr>
              <a:t>Jin</a:t>
            </a:r>
            <a:r>
              <a:rPr lang="en-US" sz="1100" dirty="0">
                <a:latin typeface="+mn-lt"/>
              </a:rPr>
              <a:t> (ZIA DK031117)</a:t>
            </a:r>
            <a:endParaRPr lang="en-US" sz="1100" b="1" dirty="0">
              <a:solidFill>
                <a:srgbClr val="0033CC"/>
              </a:solidFill>
              <a:latin typeface="+mn-lt"/>
            </a:endParaRPr>
          </a:p>
        </p:txBody>
      </p:sp>
      <p:grpSp>
        <p:nvGrpSpPr>
          <p:cNvPr id="9" name="Group 8">
            <a:extLst>
              <a:ext uri="{FF2B5EF4-FFF2-40B4-BE49-F238E27FC236}">
                <a16:creationId xmlns:a16="http://schemas.microsoft.com/office/drawing/2014/main" id="{775518F5-BA35-7CD4-D794-FE5DB5E44508}"/>
              </a:ext>
            </a:extLst>
          </p:cNvPr>
          <p:cNvGrpSpPr/>
          <p:nvPr/>
        </p:nvGrpSpPr>
        <p:grpSpPr>
          <a:xfrm>
            <a:off x="4833257" y="1368621"/>
            <a:ext cx="7270759" cy="4865565"/>
            <a:chOff x="4833257" y="1368621"/>
            <a:chExt cx="7270759" cy="4865565"/>
          </a:xfrm>
        </p:grpSpPr>
        <p:sp>
          <p:nvSpPr>
            <p:cNvPr id="10" name="Rectangle 49">
              <a:extLst>
                <a:ext uri="{FF2B5EF4-FFF2-40B4-BE49-F238E27FC236}">
                  <a16:creationId xmlns:a16="http://schemas.microsoft.com/office/drawing/2014/main" id="{F176DFA1-DB39-9FFA-3BDF-03E6A13073A1}"/>
                </a:ext>
              </a:extLst>
            </p:cNvPr>
            <p:cNvSpPr>
              <a:spLocks noChangeArrowheads="1"/>
            </p:cNvSpPr>
            <p:nvPr/>
          </p:nvSpPr>
          <p:spPr bwMode="auto">
            <a:xfrm>
              <a:off x="4833257" y="1368621"/>
              <a:ext cx="7270759" cy="4865565"/>
            </a:xfrm>
            <a:prstGeom prst="rect">
              <a:avLst/>
            </a:prstGeom>
            <a:noFill/>
            <a:ln w="19050">
              <a:solidFill>
                <a:srgbClr val="0033CC"/>
              </a:solidFill>
              <a:miter lim="800000"/>
              <a:headEnd/>
              <a:tailEnd/>
            </a:ln>
          </p:spPr>
          <p:txBody>
            <a:bodyPr wrap="none" anchor="ctr"/>
            <a:lstStyle/>
            <a:p>
              <a:endParaRPr lang="en-US"/>
            </a:p>
          </p:txBody>
        </p:sp>
        <p:sp>
          <p:nvSpPr>
            <p:cNvPr id="11" name="AutoShape 2">
              <a:extLst>
                <a:ext uri="{FF2B5EF4-FFF2-40B4-BE49-F238E27FC236}">
                  <a16:creationId xmlns:a16="http://schemas.microsoft.com/office/drawing/2014/main" id="{1FA13D59-6DF4-1F5F-ECFC-BF774576FE99}"/>
                </a:ext>
              </a:extLst>
            </p:cNvPr>
            <p:cNvSpPr>
              <a:spLocks noChangeAspect="1" noChangeArrowheads="1"/>
            </p:cNvSpPr>
            <p:nvPr/>
          </p:nvSpPr>
          <p:spPr bwMode="auto">
            <a:xfrm>
              <a:off x="5743575" y="333927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3" name="Picture 12">
              <a:extLst>
                <a:ext uri="{FF2B5EF4-FFF2-40B4-BE49-F238E27FC236}">
                  <a16:creationId xmlns:a16="http://schemas.microsoft.com/office/drawing/2014/main" id="{F7D05855-06E0-EFCF-3921-8FA2B35ED247}"/>
                </a:ext>
              </a:extLst>
            </p:cNvPr>
            <p:cNvPicPr>
              <a:picLocks noChangeAspect="1"/>
            </p:cNvPicPr>
            <p:nvPr/>
          </p:nvPicPr>
          <p:blipFill rotWithShape="1">
            <a:blip r:embed="rId9" cstate="email">
              <a:extLst>
                <a:ext uri="{28A0092B-C50C-407E-A947-70E740481C1C}">
                  <a14:useLocalDpi xmlns:a14="http://schemas.microsoft.com/office/drawing/2010/main"/>
                </a:ext>
              </a:extLst>
            </a:blip>
            <a:srcRect/>
            <a:stretch/>
          </p:blipFill>
          <p:spPr>
            <a:xfrm>
              <a:off x="5042542" y="2973493"/>
              <a:ext cx="6893387" cy="2448580"/>
            </a:xfrm>
            <a:prstGeom prst="rect">
              <a:avLst/>
            </a:prstGeom>
          </p:spPr>
        </p:pic>
        <p:sp>
          <p:nvSpPr>
            <p:cNvPr id="19" name="TextBox 18">
              <a:extLst>
                <a:ext uri="{FF2B5EF4-FFF2-40B4-BE49-F238E27FC236}">
                  <a16:creationId xmlns:a16="http://schemas.microsoft.com/office/drawing/2014/main" id="{A88D7D04-773F-4485-D098-39AAD7E29F1C}"/>
                </a:ext>
              </a:extLst>
            </p:cNvPr>
            <p:cNvSpPr txBox="1"/>
            <p:nvPr/>
          </p:nvSpPr>
          <p:spPr>
            <a:xfrm>
              <a:off x="4971923" y="5464745"/>
              <a:ext cx="6983499" cy="769441"/>
            </a:xfrm>
            <a:prstGeom prst="rect">
              <a:avLst/>
            </a:prstGeom>
            <a:noFill/>
          </p:spPr>
          <p:txBody>
            <a:bodyPr wrap="square">
              <a:spAutoFit/>
            </a:bodyPr>
            <a:lstStyle/>
            <a:p>
              <a:pPr algn="just"/>
              <a:r>
                <a:rPr lang="en-US" sz="1100" b="1" dirty="0"/>
                <a:t>Figure: </a:t>
              </a:r>
              <a:r>
                <a:rPr lang="en-US" sz="1100" dirty="0"/>
                <a:t>Receptor proteins respond differently to drugs depending on the environment in which they are studied. NMR spectroscopy at the MagLab’s AMRIS facility enabled the investigation of the synergistic response between drug efficacy and the membrane environment, demonstrated above by different responses of the same receptor protein in </a:t>
              </a:r>
              <a:r>
                <a:rPr lang="en-US" sz="1100" b="1" dirty="0"/>
                <a:t>(left) </a:t>
              </a:r>
              <a:r>
                <a:rPr lang="en-US" sz="1100" dirty="0"/>
                <a:t>detergents and </a:t>
              </a:r>
              <a:r>
                <a:rPr lang="en-US" sz="1100" b="1" dirty="0"/>
                <a:t>(right) </a:t>
              </a:r>
              <a:r>
                <a:rPr lang="en-US" sz="1100" dirty="0"/>
                <a:t>lipid </a:t>
              </a:r>
              <a:r>
                <a:rPr lang="en-US" sz="1100" dirty="0" err="1"/>
                <a:t>nanodiscs</a:t>
              </a:r>
              <a:r>
                <a:rPr lang="en-US" sz="1100" dirty="0"/>
                <a:t>.</a:t>
              </a:r>
            </a:p>
          </p:txBody>
        </p:sp>
        <p:pic>
          <p:nvPicPr>
            <p:cNvPr id="20" name="Picture 19">
              <a:extLst>
                <a:ext uri="{FF2B5EF4-FFF2-40B4-BE49-F238E27FC236}">
                  <a16:creationId xmlns:a16="http://schemas.microsoft.com/office/drawing/2014/main" id="{A2B2F17C-ADA3-2633-98DF-C56D1233ACC3}"/>
                </a:ext>
              </a:extLst>
            </p:cNvPr>
            <p:cNvPicPr>
              <a:picLocks noChangeAspect="1"/>
            </p:cNvPicPr>
            <p:nvPr/>
          </p:nvPicPr>
          <p:blipFill rotWithShape="1">
            <a:blip r:embed="rId10" cstate="email">
              <a:extLst>
                <a:ext uri="{28A0092B-C50C-407E-A947-70E740481C1C}">
                  <a14:useLocalDpi xmlns:a14="http://schemas.microsoft.com/office/drawing/2010/main"/>
                </a:ext>
              </a:extLst>
            </a:blip>
            <a:srcRect/>
            <a:stretch/>
          </p:blipFill>
          <p:spPr>
            <a:xfrm>
              <a:off x="5742634" y="1409957"/>
              <a:ext cx="1679245" cy="1668477"/>
            </a:xfrm>
            <a:prstGeom prst="rect">
              <a:avLst/>
            </a:prstGeom>
          </p:spPr>
        </p:pic>
        <p:pic>
          <p:nvPicPr>
            <p:cNvPr id="21" name="Picture 20">
              <a:extLst>
                <a:ext uri="{FF2B5EF4-FFF2-40B4-BE49-F238E27FC236}">
                  <a16:creationId xmlns:a16="http://schemas.microsoft.com/office/drawing/2014/main" id="{78946302-B1F1-5B43-414A-EC48A25D6E1E}"/>
                </a:ext>
              </a:extLst>
            </p:cNvPr>
            <p:cNvPicPr>
              <a:picLocks noChangeAspect="1"/>
            </p:cNvPicPr>
            <p:nvPr/>
          </p:nvPicPr>
          <p:blipFill rotWithShape="1">
            <a:blip r:embed="rId11" cstate="email">
              <a:extLst>
                <a:ext uri="{28A0092B-C50C-407E-A947-70E740481C1C}">
                  <a14:useLocalDpi xmlns:a14="http://schemas.microsoft.com/office/drawing/2010/main"/>
                </a:ext>
              </a:extLst>
            </a:blip>
            <a:srcRect/>
            <a:stretch/>
          </p:blipFill>
          <p:spPr>
            <a:xfrm>
              <a:off x="9173272" y="1407976"/>
              <a:ext cx="1774127" cy="1670458"/>
            </a:xfrm>
            <a:prstGeom prst="rect">
              <a:avLst/>
            </a:prstGeom>
          </p:spPr>
        </p:pic>
        <p:pic>
          <p:nvPicPr>
            <p:cNvPr id="22" name="Picture 21">
              <a:extLst>
                <a:ext uri="{FF2B5EF4-FFF2-40B4-BE49-F238E27FC236}">
                  <a16:creationId xmlns:a16="http://schemas.microsoft.com/office/drawing/2014/main" id="{0C302517-2285-422D-7A6F-8C587E3D730D}"/>
                </a:ext>
              </a:extLst>
            </p:cNvPr>
            <p:cNvPicPr>
              <a:picLocks noChangeAspect="1"/>
            </p:cNvPicPr>
            <p:nvPr/>
          </p:nvPicPr>
          <p:blipFill rotWithShape="1">
            <a:blip r:embed="rId12" cstate="email">
              <a:extLst>
                <a:ext uri="{28A0092B-C50C-407E-A947-70E740481C1C}">
                  <a14:useLocalDpi xmlns:a14="http://schemas.microsoft.com/office/drawing/2010/main"/>
                </a:ext>
              </a:extLst>
            </a:blip>
            <a:srcRect/>
            <a:stretch/>
          </p:blipFill>
          <p:spPr>
            <a:xfrm>
              <a:off x="10625344" y="2965755"/>
              <a:ext cx="226995" cy="209905"/>
            </a:xfrm>
            <a:prstGeom prst="rect">
              <a:avLst/>
            </a:prstGeom>
          </p:spPr>
        </p:pic>
        <p:pic>
          <p:nvPicPr>
            <p:cNvPr id="23" name="Picture 22">
              <a:extLst>
                <a:ext uri="{FF2B5EF4-FFF2-40B4-BE49-F238E27FC236}">
                  <a16:creationId xmlns:a16="http://schemas.microsoft.com/office/drawing/2014/main" id="{E07F35F5-D263-478D-BBAD-D7B2DA5C7F83}"/>
                </a:ext>
              </a:extLst>
            </p:cNvPr>
            <p:cNvPicPr>
              <a:picLocks noChangeAspect="1"/>
            </p:cNvPicPr>
            <p:nvPr/>
          </p:nvPicPr>
          <p:blipFill rotWithShape="1">
            <a:blip r:embed="rId13" cstate="email">
              <a:extLst>
                <a:ext uri="{28A0092B-C50C-407E-A947-70E740481C1C}">
                  <a14:useLocalDpi xmlns:a14="http://schemas.microsoft.com/office/drawing/2010/main"/>
                </a:ext>
              </a:extLst>
            </a:blip>
            <a:srcRect/>
            <a:stretch/>
          </p:blipFill>
          <p:spPr>
            <a:xfrm>
              <a:off x="7120979" y="2965997"/>
              <a:ext cx="213576" cy="209905"/>
            </a:xfrm>
            <a:prstGeom prst="rect">
              <a:avLst/>
            </a:prstGeom>
          </p:spPr>
        </p:pic>
      </p:grpSp>
      <p:sp>
        <p:nvSpPr>
          <p:cNvPr id="24" name="Text Box 28">
            <a:extLst>
              <a:ext uri="{FF2B5EF4-FFF2-40B4-BE49-F238E27FC236}">
                <a16:creationId xmlns:a16="http://schemas.microsoft.com/office/drawing/2014/main" id="{756912D3-84EA-DE02-F4DC-D5BB8132F037}"/>
              </a:ext>
            </a:extLst>
          </p:cNvPr>
          <p:cNvSpPr txBox="1">
            <a:spLocks noChangeArrowheads="1"/>
          </p:cNvSpPr>
          <p:nvPr/>
        </p:nvSpPr>
        <p:spPr bwMode="auto">
          <a:xfrm>
            <a:off x="181900" y="6248894"/>
            <a:ext cx="11855943" cy="600164"/>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The MagLab’s AMRIS Facility at the University of Florida, particularly the </a:t>
            </a:r>
            <a:r>
              <a:rPr lang="en-US" sz="1100" baseline="30000" dirty="0">
                <a:solidFill>
                  <a:srgbClr val="333399"/>
                </a:solidFill>
              </a:rPr>
              <a:t>19</a:t>
            </a:r>
            <a:r>
              <a:rPr lang="en-US" sz="1100" dirty="0">
                <a:solidFill>
                  <a:srgbClr val="333399"/>
                </a:solidFill>
              </a:rPr>
              <a:t>F NMR probe on the 600MHz wide bore NMR instrument</a:t>
            </a:r>
          </a:p>
          <a:p>
            <a:r>
              <a:rPr lang="en-US" sz="1100" b="1" dirty="0">
                <a:solidFill>
                  <a:srgbClr val="333399"/>
                </a:solidFill>
              </a:rPr>
              <a:t>Citation: </a:t>
            </a:r>
            <a:r>
              <a:rPr lang="en-US" sz="1100" b="0" i="0" dirty="0">
                <a:solidFill>
                  <a:srgbClr val="333399"/>
                </a:solidFill>
                <a:effectLst/>
                <a:latin typeface="arial" panose="020B0604020202020204" pitchFamily="34" charset="0"/>
              </a:rPr>
              <a:t>Thakur, N.; Ray, A.; Sharp, L.; </a:t>
            </a:r>
            <a:r>
              <a:rPr lang="en-US" sz="1100" b="0" i="0" dirty="0" err="1">
                <a:solidFill>
                  <a:srgbClr val="333399"/>
                </a:solidFill>
                <a:effectLst/>
                <a:latin typeface="arial" panose="020B0604020202020204" pitchFamily="34" charset="0"/>
              </a:rPr>
              <a:t>Jin</a:t>
            </a:r>
            <a:r>
              <a:rPr lang="en-US" sz="1100" b="0" i="0" dirty="0">
                <a:solidFill>
                  <a:srgbClr val="333399"/>
                </a:solidFill>
                <a:effectLst/>
                <a:latin typeface="arial" panose="020B0604020202020204" pitchFamily="34" charset="0"/>
              </a:rPr>
              <a:t>, B.; Duong, A.; Gopal Pour, N.; Obeng, S.; </a:t>
            </a:r>
            <a:r>
              <a:rPr lang="en-US" sz="1100" b="0" i="0" dirty="0" err="1">
                <a:solidFill>
                  <a:srgbClr val="333399"/>
                </a:solidFill>
                <a:effectLst/>
                <a:latin typeface="arial" panose="020B0604020202020204" pitchFamily="34" charset="0"/>
              </a:rPr>
              <a:t>Wijesekara</a:t>
            </a:r>
            <a:r>
              <a:rPr lang="en-US" sz="1100" b="0" i="0" dirty="0">
                <a:solidFill>
                  <a:srgbClr val="333399"/>
                </a:solidFill>
                <a:effectLst/>
                <a:latin typeface="arial" panose="020B0604020202020204" pitchFamily="34" charset="0"/>
              </a:rPr>
              <a:t>, A.; Gao, Z.; McCurdy, C.; Jacobson, K.; Lyman, E.; Eddy, M.T., </a:t>
            </a:r>
            <a:r>
              <a:rPr lang="en-US" sz="1100" b="0" i="1" dirty="0">
                <a:solidFill>
                  <a:srgbClr val="333399"/>
                </a:solidFill>
                <a:effectLst/>
                <a:latin typeface="arial" panose="020B0604020202020204" pitchFamily="34" charset="0"/>
              </a:rPr>
              <a:t>Anionic Phospholipids Control Mechanisms of GPCR-G Protein Recognition,</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Nature Communications</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14</a:t>
            </a:r>
            <a:r>
              <a:rPr lang="en-US" sz="1100" b="0" i="0" dirty="0">
                <a:solidFill>
                  <a:srgbClr val="333399"/>
                </a:solidFill>
                <a:effectLst/>
                <a:latin typeface="arial" panose="020B0604020202020204" pitchFamily="34" charset="0"/>
              </a:rPr>
              <a:t>, 794 (2023)    </a:t>
            </a:r>
            <a:r>
              <a:rPr lang="en-US" sz="1100" b="1" i="0" dirty="0">
                <a:solidFill>
                  <a:srgbClr val="333399"/>
                </a:solidFill>
                <a:effectLst/>
                <a:latin typeface="arial" panose="020B0604020202020204" pitchFamily="34" charset="0"/>
                <a:hlinkClick r:id="rId14">
                  <a:extLst>
                    <a:ext uri="{A12FA001-AC4F-418D-AE19-62706E023703}">
                      <ahyp:hlinkClr xmlns:ahyp="http://schemas.microsoft.com/office/drawing/2018/hyperlinkcolor" val="tx"/>
                    </a:ext>
                  </a:extLst>
                </a:hlinkClick>
              </a:rPr>
              <a:t>doi.org/10.1038/s41467-023-36425-z</a:t>
            </a:r>
            <a:r>
              <a:rPr lang="en-US" sz="1100" b="1" i="0" dirty="0">
                <a:solidFill>
                  <a:srgbClr val="333399"/>
                </a:solidFill>
                <a:effectLst/>
                <a:latin typeface="arial" panose="020B0604020202020204" pitchFamily="34" charset="0"/>
              </a:rPr>
              <a:t>  </a:t>
            </a:r>
            <a:r>
              <a:rPr lang="en-US" sz="1100" b="0" i="0" dirty="0">
                <a:solidFill>
                  <a:srgbClr val="333399"/>
                </a:solidFill>
                <a:effectLst/>
                <a:latin typeface="arial" panose="020B0604020202020204" pitchFamily="34" charset="0"/>
              </a:rPr>
              <a:t> -   </a:t>
            </a:r>
            <a:r>
              <a:rPr lang="en-US" sz="1100" b="1" i="0" dirty="0">
                <a:solidFill>
                  <a:srgbClr val="333399"/>
                </a:solidFill>
                <a:effectLst/>
                <a:latin typeface="arial" panose="020B0604020202020204" pitchFamily="34" charset="0"/>
                <a:hlinkClick r:id="rId15">
                  <a:extLst>
                    <a:ext uri="{A12FA001-AC4F-418D-AE19-62706E023703}">
                      <ahyp:hlinkClr xmlns:ahyp="http://schemas.microsoft.com/office/drawing/2018/hyperlinkcolor" val="tx"/>
                    </a:ext>
                  </a:extLst>
                </a:hlinkClick>
              </a:rPr>
              <a:t>Data Set 1</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hlinkClick r:id="rId16">
                  <a:extLst>
                    <a:ext uri="{A12FA001-AC4F-418D-AE19-62706E023703}">
                      <ahyp:hlinkClr xmlns:ahyp="http://schemas.microsoft.com/office/drawing/2018/hyperlinkcolor" val="tx"/>
                    </a:ext>
                  </a:extLst>
                </a:hlinkClick>
              </a:rPr>
              <a:t>Data Set 2</a:t>
            </a:r>
            <a:endParaRPr lang="en-US" sz="1200" dirty="0">
              <a:solidFill>
                <a:srgbClr val="333399"/>
              </a:solidFill>
            </a:endParaRPr>
          </a:p>
        </p:txBody>
      </p:sp>
    </p:spTree>
    <p:extLst>
      <p:ext uri="{BB962C8B-B14F-4D97-AF65-F5344CB8AC3E}">
        <p14:creationId xmlns:p14="http://schemas.microsoft.com/office/powerpoint/2010/main" val="156376858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02BCADD0C0F3489BB50C17E15D282B" ma:contentTypeVersion="1" ma:contentTypeDescription="Create a new document." ma:contentTypeScope="" ma:versionID="ace17ca2901e30305b9830c67992e450">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76E6EE3-810E-4AF9-A3D3-1C4464D8A6D4}"/>
</file>

<file path=customXml/itemProps2.xml><?xml version="1.0" encoding="utf-8"?>
<ds:datastoreItem xmlns:ds="http://schemas.openxmlformats.org/officeDocument/2006/customXml" ds:itemID="{4FFF700C-D9BA-4517-8210-28C428479F62}"/>
</file>

<file path=customXml/itemProps3.xml><?xml version="1.0" encoding="utf-8"?>
<ds:datastoreItem xmlns:ds="http://schemas.openxmlformats.org/officeDocument/2006/customXml" ds:itemID="{EFC1B14A-7CBD-41D0-9218-5A7760F71FE2}"/>
</file>

<file path=docProps/app.xml><?xml version="1.0" encoding="utf-8"?>
<Properties xmlns="http://schemas.openxmlformats.org/officeDocument/2006/extended-properties" xmlns:vt="http://schemas.openxmlformats.org/officeDocument/2006/docPropsVTypes">
  <TotalTime>6029</TotalTime>
  <Words>1170</Words>
  <Application>Microsoft Office PowerPoint</Application>
  <PresentationFormat>Widescreen</PresentationFormat>
  <Paragraphs>38</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vt:lpstr>
      <vt:lpstr>Calibri</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156</cp:revision>
  <cp:lastPrinted>2023-04-03T19:36:01Z</cp:lastPrinted>
  <dcterms:created xsi:type="dcterms:W3CDTF">2004-08-07T03:10:56Z</dcterms:created>
  <dcterms:modified xsi:type="dcterms:W3CDTF">2023-04-19T21:26:46Z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0x010100DF02BCADD0C0F3489BB50C17E15D282B</vt:lpwstr>
  </property>
</Properties>
</file>