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1" r:id="rId2"/>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333399"/>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12" autoAdjust="0"/>
    <p:restoredTop sz="93792" autoAdjust="0"/>
  </p:normalViewPr>
  <p:slideViewPr>
    <p:cSldViewPr snapToGrid="0">
      <p:cViewPr varScale="1">
        <p:scale>
          <a:sx n="122" d="100"/>
          <a:sy n="122" d="100"/>
        </p:scale>
        <p:origin x="714" y="9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handoutMaster" Target="handoutMasters/handoutMaster1.xml"/><Relationship Id="rId9"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r>
              <a:rPr lang="en-US" sz="1200" kern="1200" dirty="0">
                <a:solidFill>
                  <a:schemeClr val="tx1"/>
                </a:solidFill>
                <a:effectLst/>
                <a:latin typeface="Arial" charset="0"/>
                <a:ea typeface="+mn-ea"/>
                <a:cs typeface="+mn-cs"/>
              </a:rPr>
              <a:t>How to compress files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One thing to be careful about is that you should enlarge your image a bit on PowerPoint before saving </a:t>
            </a:r>
            <a:r>
              <a:rPr lang="en-US" sz="1800">
                <a:effectLst/>
                <a:latin typeface="Calibri" panose="020F0502020204030204" pitchFamily="34" charset="0"/>
                <a:ea typeface="Calibri" panose="020F0502020204030204" pitchFamily="34" charset="0"/>
              </a:rPr>
              <a:t>so is to </a:t>
            </a:r>
            <a:r>
              <a:rPr lang="en-US" sz="1800" dirty="0">
                <a:effectLst/>
                <a:latin typeface="Calibri" panose="020F0502020204030204" pitchFamily="34" charset="0"/>
                <a:ea typeface="Calibri" panose="020F0502020204030204" pitchFamily="34" charset="0"/>
              </a:rPr>
              <a:t>avoid losing much </a:t>
            </a:r>
            <a:r>
              <a:rPr lang="en-US" sz="1800">
                <a:effectLst/>
                <a:latin typeface="Calibri" panose="020F0502020204030204" pitchFamily="34" charset="0"/>
                <a:ea typeface="Calibri" panose="020F0502020204030204" pitchFamily="34" charset="0"/>
              </a:rPr>
              <a:t>resolution.</a:t>
            </a:r>
            <a:endParaRPr lang="en-US" sz="1200" kern="1200" dirty="0">
              <a:solidFill>
                <a:schemeClr val="tx1"/>
              </a:solidFill>
              <a:effectLst/>
              <a:latin typeface="Arial" charset="0"/>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hyperlink" Target="https://doi.org/10.1002/tea.21753" TargetMode="External"/><Relationship Id="rId7"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hyperlink" Target="https://orcid.org/0000-0002-6383-1341" TargetMode="Externa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81667" y="1350518"/>
            <a:ext cx="6595094" cy="4985980"/>
          </a:xfrm>
          <a:prstGeom prst="rect">
            <a:avLst/>
          </a:prstGeom>
          <a:noFill/>
          <a:ln w="9525">
            <a:noFill/>
            <a:miter lim="800000"/>
            <a:headEnd/>
            <a:tailEnd/>
          </a:ln>
        </p:spPr>
        <p:txBody>
          <a:bodyPr wrap="square">
            <a:spAutoFit/>
          </a:bodyPr>
          <a:lstStyle/>
          <a:p>
            <a:pPr algn="just"/>
            <a:r>
              <a:rPr lang="en-US" sz="1200" i="1" u="sng" dirty="0">
                <a:latin typeface="+mn-lt"/>
              </a:rPr>
              <a:t>Since 2006, the MagLab has hosted the Sci-Girls summer camps for middle-school-aged girls </a:t>
            </a:r>
            <a:r>
              <a:rPr lang="en-US" sz="1200" b="0" i="1" u="sng" dirty="0">
                <a:solidFill>
                  <a:srgbClr val="212529"/>
                </a:solidFill>
                <a:effectLst/>
                <a:latin typeface="+mn-lt"/>
              </a:rPr>
              <a:t>to gain experience with hands-on science and engineering projects, meet female role models, and interact with scientists and engineers, all while learning about the MagLab and the world of science.</a:t>
            </a:r>
            <a:r>
              <a:rPr lang="en-US" sz="1200" b="0" i="0" dirty="0">
                <a:solidFill>
                  <a:srgbClr val="212529"/>
                </a:solidFill>
                <a:effectLst/>
                <a:latin typeface="+mn-lt"/>
              </a:rPr>
              <a:t>  </a:t>
            </a:r>
            <a:r>
              <a:rPr lang="en-US" sz="1200" dirty="0">
                <a:latin typeface="+mn-lt"/>
              </a:rPr>
              <a:t>In 2022, the Director of the MagLab’s Center for Integrating Research and Learning (CIRL) published a collaborative article in the Journal of Research in Science Teaching that focused on the science identity trajectory of a SciGirls’ alumna, Marie (a pseudonym).  </a:t>
            </a:r>
            <a:r>
              <a:rPr lang="en-US" sz="1200" i="1" u="sng" dirty="0">
                <a:latin typeface="+mn-lt"/>
              </a:rPr>
              <a:t>The paper was titled </a:t>
            </a:r>
            <a:r>
              <a:rPr lang="en-US" sz="1200" b="1" i="1" u="sng" dirty="0">
                <a:effectLst/>
                <a:latin typeface="+mn-lt"/>
              </a:rPr>
              <a:t>“‘It is What it Is’: Using Storied-Identity and Intersectionality Lenses to Understand What Shaped a Young Black Woman's STEM Identity Trajectory”.</a:t>
            </a:r>
          </a:p>
          <a:p>
            <a:pPr algn="just"/>
            <a:r>
              <a:rPr lang="en-US" sz="1050" b="1" i="1" u="sng" dirty="0">
                <a:latin typeface="+mn-lt"/>
              </a:rPr>
              <a:t> </a:t>
            </a:r>
          </a:p>
          <a:p>
            <a:pPr algn="just"/>
            <a:r>
              <a:rPr lang="en-US" sz="1200" b="0" i="1" u="sng" dirty="0">
                <a:latin typeface="+mn-lt"/>
              </a:rPr>
              <a:t>R</a:t>
            </a:r>
            <a:r>
              <a:rPr lang="en-US" sz="1200" i="1" u="sng" dirty="0">
                <a:latin typeface="+mn-lt"/>
              </a:rPr>
              <a:t>ecently, the National Association for Research in Science Teaching (NARST) announced that that publication had been chosen for a national Research Worth Reading award</a:t>
            </a:r>
            <a:r>
              <a:rPr lang="en-US" sz="1200" dirty="0">
                <a:latin typeface="+mn-lt"/>
              </a:rPr>
              <a:t>. The Research Worth Reading award is given to three papers among all those published in the Journal of Research in Science Teaching during the past year, </a:t>
            </a:r>
            <a:r>
              <a:rPr lang="en-US" sz="1200" i="1" u="sng" dirty="0">
                <a:latin typeface="+mn-lt"/>
              </a:rPr>
              <a:t>chosen for presenting the most significant implications for science educators and practitioners</a:t>
            </a:r>
            <a:r>
              <a:rPr lang="en-US" sz="1200" dirty="0">
                <a:latin typeface="+mn-lt"/>
              </a:rPr>
              <a:t>. The authors received their award at the annual NARST conference in April 2023. </a:t>
            </a:r>
          </a:p>
          <a:p>
            <a:pPr algn="just"/>
            <a:r>
              <a:rPr lang="en-US" sz="1050" dirty="0">
                <a:latin typeface="+mn-lt"/>
              </a:rPr>
              <a:t> </a:t>
            </a:r>
          </a:p>
          <a:p>
            <a:pPr algn="just"/>
            <a:r>
              <a:rPr lang="en-US" sz="1200" dirty="0">
                <a:latin typeface="+mn-lt"/>
              </a:rPr>
              <a:t>The study highlights the importance of both formal and informal institutional structures that can act as bridges or barriers to Black women and girls’ persistence in science and math fields. In recounting her experiences, which include the MagLab’s SciGirls summer camp and a high school internship at a Historically Black University, Marie referenced seeing other girls who looked like her and educators and mentors who supported her scientific curiosity and successes. These stories of recognition provided memories that helped her persevere in moments of self-doubt. </a:t>
            </a:r>
          </a:p>
          <a:p>
            <a:pPr algn="just"/>
            <a:r>
              <a:rPr lang="en-US" sz="1050" dirty="0">
                <a:latin typeface="+mn-lt"/>
              </a:rPr>
              <a:t> </a:t>
            </a:r>
          </a:p>
          <a:p>
            <a:pPr algn="just"/>
            <a:r>
              <a:rPr lang="en-US" sz="1200" i="1" u="sng" dirty="0">
                <a:latin typeface="+mn-lt"/>
              </a:rPr>
              <a:t>This award will boost readership of MagLab educational research to further inform science teaching practices, a major goal of the MagLab’s Center for Integrating Research and Learning. </a:t>
            </a:r>
            <a:endParaRPr lang="en-US" sz="1200" dirty="0">
              <a:latin typeface="+mn-lt"/>
            </a:endParaRPr>
          </a:p>
        </p:txBody>
      </p:sp>
      <p:sp>
        <p:nvSpPr>
          <p:cNvPr id="1029" name="Line 42"/>
          <p:cNvSpPr>
            <a:spLocks noChangeShapeType="1"/>
          </p:cNvSpPr>
          <p:nvPr/>
        </p:nvSpPr>
        <p:spPr bwMode="auto">
          <a:xfrm>
            <a:off x="0" y="1224787"/>
            <a:ext cx="12192000" cy="28082"/>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6979138" y="1331915"/>
            <a:ext cx="5140074" cy="5035656"/>
          </a:xfrm>
          <a:prstGeom prst="rect">
            <a:avLst/>
          </a:prstGeom>
          <a:noFill/>
          <a:ln w="19050">
            <a:solidFill>
              <a:srgbClr val="0033CC"/>
            </a:solidFill>
            <a:miter lim="800000"/>
            <a:headEnd/>
            <a:tailEnd/>
          </a:ln>
        </p:spPr>
        <p:txBody>
          <a:bodyPr wrap="none" anchor="ctr"/>
          <a:lstStyle/>
          <a:p>
            <a:endParaRPr lang="en-US"/>
          </a:p>
        </p:txBody>
      </p:sp>
      <p:sp>
        <p:nvSpPr>
          <p:cNvPr id="10" name="Text Box 28"/>
          <p:cNvSpPr txBox="1">
            <a:spLocks noChangeArrowheads="1"/>
          </p:cNvSpPr>
          <p:nvPr/>
        </p:nvSpPr>
        <p:spPr bwMode="auto">
          <a:xfrm>
            <a:off x="126085" y="6177020"/>
            <a:ext cx="12192000" cy="646331"/>
          </a:xfrm>
          <a:prstGeom prst="rect">
            <a:avLst/>
          </a:prstGeom>
          <a:noFill/>
          <a:ln w="9525">
            <a:noFill/>
            <a:miter lim="800000"/>
            <a:headEnd/>
            <a:tailEnd/>
          </a:ln>
        </p:spPr>
        <p:txBody>
          <a:bodyPr wrap="square">
            <a:spAutoFit/>
          </a:bodyPr>
          <a:lstStyle/>
          <a:p>
            <a:r>
              <a:rPr lang="en-US" sz="1200" b="1" dirty="0">
                <a:solidFill>
                  <a:srgbClr val="333399"/>
                </a:solidFill>
                <a:latin typeface="+mn-lt"/>
              </a:rPr>
              <a:t>Facilities used: </a:t>
            </a:r>
            <a:r>
              <a:rPr lang="en-US" sz="1200" dirty="0">
                <a:solidFill>
                  <a:srgbClr val="333399"/>
                </a:solidFill>
                <a:latin typeface="+mn-lt"/>
              </a:rPr>
              <a:t>The MagLab’s Center for Integrating Research and Learning (CIRL)</a:t>
            </a:r>
          </a:p>
          <a:p>
            <a:r>
              <a:rPr lang="en-US" sz="1200" b="1" dirty="0">
                <a:solidFill>
                  <a:srgbClr val="333399"/>
                </a:solidFill>
                <a:latin typeface="+mn-lt"/>
              </a:rPr>
              <a:t>Citation: </a:t>
            </a:r>
            <a:r>
              <a:rPr lang="en-US" sz="1200" b="0" i="0" dirty="0">
                <a:solidFill>
                  <a:srgbClr val="000000"/>
                </a:solidFill>
                <a:effectLst/>
                <a:latin typeface="+mn-lt"/>
              </a:rPr>
              <a:t> </a:t>
            </a:r>
            <a:r>
              <a:rPr lang="en-US" sz="1200" b="0" i="0" dirty="0">
                <a:solidFill>
                  <a:srgbClr val="333399"/>
                </a:solidFill>
                <a:effectLst/>
                <a:latin typeface="+mn-lt"/>
              </a:rPr>
              <a:t>Ibourk, A.; Hughes, R.; Mathis, C., </a:t>
            </a:r>
            <a:r>
              <a:rPr lang="en-US" sz="1200" b="0" i="1" dirty="0">
                <a:solidFill>
                  <a:srgbClr val="333399"/>
                </a:solidFill>
                <a:effectLst/>
                <a:latin typeface="+mn-lt"/>
              </a:rPr>
              <a:t>“It is What it Is”: Using Storied-Identity and Intersectionality Lenses to Understand What Shaped a Young Black Woman's STEM Identity Trajectory,</a:t>
            </a:r>
            <a:r>
              <a:rPr lang="en-US" sz="1200" b="0" i="0" dirty="0">
                <a:solidFill>
                  <a:srgbClr val="333399"/>
                </a:solidFill>
                <a:effectLst/>
                <a:latin typeface="+mn-lt"/>
              </a:rPr>
              <a:t> </a:t>
            </a:r>
            <a:r>
              <a:rPr lang="en-US" sz="1200" b="1" i="0" dirty="0">
                <a:solidFill>
                  <a:srgbClr val="333399"/>
                </a:solidFill>
                <a:effectLst/>
                <a:latin typeface="+mn-lt"/>
              </a:rPr>
              <a:t>Journal of Research on Science Teaching</a:t>
            </a:r>
            <a:r>
              <a:rPr lang="en-US" sz="1200" b="0" i="0" dirty="0">
                <a:solidFill>
                  <a:srgbClr val="333399"/>
                </a:solidFill>
                <a:effectLst/>
                <a:latin typeface="+mn-lt"/>
              </a:rPr>
              <a:t> (2022)     </a:t>
            </a:r>
            <a:r>
              <a:rPr lang="en-US" sz="1200" b="1" i="0" dirty="0">
                <a:solidFill>
                  <a:srgbClr val="333399"/>
                </a:solidFill>
                <a:effectLst/>
                <a:latin typeface="+mn-lt"/>
                <a:hlinkClick r:id="rId3">
                  <a:extLst>
                    <a:ext uri="{A12FA001-AC4F-418D-AE19-62706E023703}">
                      <ahyp:hlinkClr xmlns:ahyp="http://schemas.microsoft.com/office/drawing/2018/hyperlinkcolor" val="tx"/>
                    </a:ext>
                  </a:extLst>
                </a:hlinkClick>
              </a:rPr>
              <a:t>doi.org/10.1002/tea.21753</a:t>
            </a:r>
            <a:endParaRPr lang="en-US" sz="1200" dirty="0">
              <a:solidFill>
                <a:srgbClr val="333399"/>
              </a:solidFill>
              <a:latin typeface="+mn-lt"/>
            </a:endParaRPr>
          </a:p>
        </p:txBody>
      </p:sp>
      <p:pic>
        <p:nvPicPr>
          <p:cNvPr id="12" name="Picture 11" descr="NSF logo.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38234" y="65071"/>
            <a:ext cx="1017188" cy="1023315"/>
          </a:xfrm>
          <a:prstGeom prst="rect">
            <a:avLst/>
          </a:prstGeom>
        </p:spPr>
      </p:pic>
      <p:sp>
        <p:nvSpPr>
          <p:cNvPr id="13" name="Text Box 62"/>
          <p:cNvSpPr txBox="1">
            <a:spLocks noChangeArrowheads="1"/>
          </p:cNvSpPr>
          <p:nvPr/>
        </p:nvSpPr>
        <p:spPr bwMode="auto">
          <a:xfrm>
            <a:off x="1265185" y="59955"/>
            <a:ext cx="9521072" cy="1154162"/>
          </a:xfrm>
          <a:prstGeom prst="rect">
            <a:avLst/>
          </a:prstGeom>
          <a:noFill/>
          <a:ln w="9525">
            <a:noFill/>
            <a:miter lim="800000"/>
            <a:headEnd/>
            <a:tailEnd/>
          </a:ln>
        </p:spPr>
        <p:txBody>
          <a:bodyPr wrap="square">
            <a:spAutoFit/>
          </a:bodyPr>
          <a:lstStyle/>
          <a:p>
            <a:pPr algn="ctr">
              <a:spcBef>
                <a:spcPts val="0"/>
              </a:spcBef>
            </a:pPr>
            <a:r>
              <a:rPr lang="en-US" sz="2000" b="1" u="sng" dirty="0"/>
              <a:t>Research Worth Reading</a:t>
            </a:r>
            <a:r>
              <a:rPr lang="en-US" sz="2000" b="1" dirty="0"/>
              <a:t> National Award for Educational Researchers</a:t>
            </a:r>
          </a:p>
          <a:p>
            <a:pPr algn="ctr">
              <a:spcBef>
                <a:spcPts val="0"/>
              </a:spcBef>
            </a:pPr>
            <a:endParaRPr lang="en-US" sz="600" dirty="0"/>
          </a:p>
          <a:p>
            <a:pPr algn="ctr">
              <a:spcBef>
                <a:spcPts val="0"/>
              </a:spcBef>
            </a:pPr>
            <a:r>
              <a:rPr lang="en-US" sz="1200" dirty="0">
                <a:latin typeface="+mn-lt"/>
              </a:rPr>
              <a:t>A. Ibourk</a:t>
            </a:r>
            <a:r>
              <a:rPr lang="en-US" sz="1200" baseline="30000" dirty="0">
                <a:latin typeface="+mn-lt"/>
              </a:rPr>
              <a:t>1</a:t>
            </a:r>
            <a:r>
              <a:rPr lang="en-US" sz="1200" dirty="0">
                <a:latin typeface="+mn-lt"/>
              </a:rPr>
              <a:t>, </a:t>
            </a:r>
            <a:r>
              <a:rPr lang="en-US" sz="1200" dirty="0">
                <a:solidFill>
                  <a:srgbClr val="0033CC"/>
                </a:solidFill>
                <a:latin typeface="+mn-lt"/>
                <a:hlinkClick r:id="rId5">
                  <a:extLst>
                    <a:ext uri="{A12FA001-AC4F-418D-AE19-62706E023703}">
                      <ahyp:hlinkClr xmlns:ahyp="http://schemas.microsoft.com/office/drawing/2018/hyperlinkcolor" val="tx"/>
                    </a:ext>
                  </a:extLst>
                </a:hlinkClick>
              </a:rPr>
              <a:t>R. Hughes</a:t>
            </a:r>
            <a:r>
              <a:rPr lang="en-US" sz="1200" baseline="30000" dirty="0">
                <a:solidFill>
                  <a:srgbClr val="0033CC"/>
                </a:solidFill>
                <a:latin typeface="+mn-lt"/>
              </a:rPr>
              <a:t>2</a:t>
            </a:r>
            <a:r>
              <a:rPr lang="en-US" sz="1200" dirty="0">
                <a:latin typeface="+mn-lt"/>
              </a:rPr>
              <a:t>, and C. Mathis</a:t>
            </a:r>
            <a:r>
              <a:rPr lang="en-US" sz="1200" baseline="30000" dirty="0">
                <a:latin typeface="+mn-lt"/>
              </a:rPr>
              <a:t>3</a:t>
            </a:r>
            <a:endParaRPr lang="en-US" sz="1200" dirty="0">
              <a:latin typeface="+mn-lt"/>
            </a:endParaRPr>
          </a:p>
          <a:p>
            <a:pPr algn="ctr">
              <a:spcBef>
                <a:spcPts val="0"/>
              </a:spcBef>
            </a:pPr>
            <a:r>
              <a:rPr lang="en-US" sz="1200" b="1" dirty="0">
                <a:solidFill>
                  <a:srgbClr val="0033CC"/>
                </a:solidFill>
                <a:latin typeface="+mn-lt"/>
              </a:rPr>
              <a:t>1. Florida State University; 2. National </a:t>
            </a:r>
            <a:r>
              <a:rPr lang="en-US" sz="1200" b="1" dirty="0" err="1">
                <a:solidFill>
                  <a:srgbClr val="0033CC"/>
                </a:solidFill>
                <a:latin typeface="+mn-lt"/>
              </a:rPr>
              <a:t>MagLab</a:t>
            </a:r>
            <a:r>
              <a:rPr lang="en-US" sz="1200" b="1" dirty="0">
                <a:solidFill>
                  <a:srgbClr val="0033CC"/>
                </a:solidFill>
                <a:latin typeface="+mn-lt"/>
              </a:rPr>
              <a:t> 3. Michigan State University</a:t>
            </a:r>
          </a:p>
          <a:p>
            <a:pPr algn="ctr">
              <a:spcBef>
                <a:spcPts val="0"/>
              </a:spcBef>
            </a:pPr>
            <a:endParaRPr lang="en-US" sz="700" b="1" dirty="0">
              <a:solidFill>
                <a:srgbClr val="0033CC"/>
              </a:solidFill>
              <a:latin typeface="+mn-lt"/>
            </a:endParaRPr>
          </a:p>
          <a:p>
            <a:pPr algn="ctr">
              <a:spcBef>
                <a:spcPts val="0"/>
              </a:spcBef>
            </a:pPr>
            <a:r>
              <a:rPr lang="en-US" sz="1200" b="1" dirty="0">
                <a:latin typeface="+mn-lt"/>
              </a:rPr>
              <a:t>Funding Grants:</a:t>
            </a:r>
            <a:r>
              <a:rPr lang="en-US" sz="1200" dirty="0">
                <a:latin typeface="+mn-lt"/>
              </a:rPr>
              <a:t> G.S. Boebinger (NSF DMR-2128556)</a:t>
            </a:r>
            <a:endParaRPr lang="en-US" sz="1200" b="1" dirty="0">
              <a:solidFill>
                <a:srgbClr val="0033CC"/>
              </a:solidFill>
              <a:latin typeface="+mn-lt"/>
            </a:endParaRPr>
          </a:p>
        </p:txBody>
      </p:sp>
      <p:pic>
        <p:nvPicPr>
          <p:cNvPr id="14" name="Picture 13" descr="JustM_purple.jp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20511" y="77787"/>
            <a:ext cx="792698" cy="944759"/>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 name="Picture 4">
            <a:extLst>
              <a:ext uri="{FF2B5EF4-FFF2-40B4-BE49-F238E27FC236}">
                <a16:creationId xmlns:a16="http://schemas.microsoft.com/office/drawing/2014/main" id="{B56F1824-C62E-84ED-88DA-5DC2F0CB14AC}"/>
              </a:ext>
            </a:extLst>
          </p:cNvPr>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3864" t="21940" r="3363" b="20807"/>
          <a:stretch/>
        </p:blipFill>
        <p:spPr bwMode="auto">
          <a:xfrm>
            <a:off x="7088016" y="1396286"/>
            <a:ext cx="4922317" cy="242585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A group of women sitting at a table&#10;&#10;Description automatically generated with medium confidence">
            <a:extLst>
              <a:ext uri="{FF2B5EF4-FFF2-40B4-BE49-F238E27FC236}">
                <a16:creationId xmlns:a16="http://schemas.microsoft.com/office/drawing/2014/main" id="{CD8A62D4-8032-99F2-65A2-CB38A090E6E1}"/>
              </a:ext>
            </a:extLst>
          </p:cNvPr>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6486" b="3276"/>
          <a:stretch/>
        </p:blipFill>
        <p:spPr bwMode="auto">
          <a:xfrm>
            <a:off x="7084311" y="3901187"/>
            <a:ext cx="3541622" cy="2396498"/>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A71EDE90-C67D-E237-D4CD-6EB920B13360}"/>
              </a:ext>
            </a:extLst>
          </p:cNvPr>
          <p:cNvSpPr txBox="1"/>
          <p:nvPr/>
        </p:nvSpPr>
        <p:spPr>
          <a:xfrm>
            <a:off x="10720823" y="4043063"/>
            <a:ext cx="1414829" cy="1938992"/>
          </a:xfrm>
          <a:prstGeom prst="rect">
            <a:avLst/>
          </a:prstGeom>
          <a:noFill/>
          <a:ln>
            <a:noFill/>
          </a:ln>
        </p:spPr>
        <p:txBody>
          <a:bodyPr wrap="square" rtlCol="0">
            <a:spAutoFit/>
          </a:bodyPr>
          <a:lstStyle/>
          <a:p>
            <a:r>
              <a:rPr lang="en-US" sz="1200" b="1" dirty="0"/>
              <a:t>(top) </a:t>
            </a:r>
          </a:p>
          <a:p>
            <a:r>
              <a:rPr lang="en-US" sz="1200" dirty="0"/>
              <a:t>MagLab SciGirls group photo with MagLab educator, Carlos Villa (back row on </a:t>
            </a:r>
            <a:r>
              <a:rPr lang="en-US" sz="1200"/>
              <a:t>the right). </a:t>
            </a:r>
            <a:endParaRPr lang="en-US" sz="1200" dirty="0"/>
          </a:p>
          <a:p>
            <a:endParaRPr lang="en-US" sz="1200" dirty="0"/>
          </a:p>
          <a:p>
            <a:r>
              <a:rPr lang="en-US" sz="1200" b="1" dirty="0"/>
              <a:t>(bottom) </a:t>
            </a:r>
            <a:r>
              <a:rPr lang="en-US" sz="1200" dirty="0"/>
              <a:t>MagLab SciGirls Building an Electromagnet</a:t>
            </a:r>
          </a:p>
        </p:txBody>
      </p:sp>
    </p:spTree>
    <p:extLst>
      <p:ext uri="{BB962C8B-B14F-4D97-AF65-F5344CB8AC3E}">
        <p14:creationId xmlns:p14="http://schemas.microsoft.com/office/powerpoint/2010/main" val="334584490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02BCADD0C0F3489BB50C17E15D282B" ma:contentTypeVersion="1" ma:contentTypeDescription="Create a new document." ma:contentTypeScope="" ma:versionID="ace17ca2901e30305b9830c67992e450">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4B6F4CC-DD7A-4449-BF8D-97CB33788551}"/>
</file>

<file path=customXml/itemProps2.xml><?xml version="1.0" encoding="utf-8"?>
<ds:datastoreItem xmlns:ds="http://schemas.openxmlformats.org/officeDocument/2006/customXml" ds:itemID="{2C43FA30-A934-4D5A-860A-615E1D09CB00}"/>
</file>

<file path=customXml/itemProps3.xml><?xml version="1.0" encoding="utf-8"?>
<ds:datastoreItem xmlns:ds="http://schemas.openxmlformats.org/officeDocument/2006/customXml" ds:itemID="{B7030D86-A57C-479A-8486-E14D3F118C3B}"/>
</file>

<file path=docProps/app.xml><?xml version="1.0" encoding="utf-8"?>
<Properties xmlns="http://schemas.openxmlformats.org/officeDocument/2006/extended-properties" xmlns:vt="http://schemas.openxmlformats.org/officeDocument/2006/docPropsVTypes">
  <TotalTime>5982</TotalTime>
  <Words>569</Words>
  <Application>Microsoft Office PowerPoint</Application>
  <PresentationFormat>Widescreen</PresentationFormat>
  <Paragraphs>23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147</cp:revision>
  <cp:lastPrinted>2019-07-16T13:07:28Z</cp:lastPrinted>
  <dcterms:created xsi:type="dcterms:W3CDTF">2004-08-07T03:10:56Z</dcterms:created>
  <dcterms:modified xsi:type="dcterms:W3CDTF">2023-04-21T21:31:41Z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0x010100DF02BCADD0C0F3489BB50C17E15D282B</vt:lpwstr>
  </property>
</Properties>
</file>