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5226" autoAdjust="0"/>
  </p:normalViewPr>
  <p:slideViewPr>
    <p:cSldViewPr snapToGrid="0">
      <p:cViewPr varScale="1">
        <p:scale>
          <a:sx n="90" d="100"/>
          <a:sy n="90" d="100"/>
        </p:scale>
        <p:origin x="102" y="6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How to compress files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effectLst/>
                <a:latin typeface="Calibri" panose="020F0502020204030204" pitchFamily="34" charset="0"/>
                <a:ea typeface="Calibri" panose="020F0502020204030204" pitchFamily="34" charset="0"/>
              </a:rPr>
              <a:t>so is to </a:t>
            </a:r>
            <a:r>
              <a:rPr lang="en-US" sz="1800" dirty="0">
                <a:effectLst/>
                <a:latin typeface="Calibri" panose="020F0502020204030204" pitchFamily="34" charset="0"/>
                <a:ea typeface="Calibri" panose="020F0502020204030204" pitchFamily="34" charset="0"/>
              </a:rPr>
              <a:t>avoid losing much </a:t>
            </a:r>
            <a:r>
              <a:rPr lang="en-US" sz="1800">
                <a:effectLst/>
                <a:latin typeface="Calibri" panose="020F0502020204030204" pitchFamily="34" charset="0"/>
                <a:ea typeface="Calibri" panose="020F0502020204030204" pitchFamily="34" charset="0"/>
              </a:rPr>
              <a:t>resolution.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109/TASC.2022.315299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09/TASC.2022.31529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87984" y="1427284"/>
            <a:ext cx="6647934" cy="4524315"/>
          </a:xfrm>
          <a:prstGeom prst="rect">
            <a:avLst/>
          </a:prstGeom>
          <a:noFill/>
          <a:ln w="9525">
            <a:noFill/>
            <a:miter lim="800000"/>
            <a:headEnd/>
            <a:tailEnd/>
          </a:ln>
        </p:spPr>
        <p:txBody>
          <a:bodyPr wrap="square">
            <a:spAutoFit/>
          </a:bodyPr>
          <a:lstStyle/>
          <a:p>
            <a:pPr algn="just"/>
            <a:r>
              <a:rPr lang="en-US" sz="1200" dirty="0"/>
              <a:t>Pulsed magnets achieve the highest non-destructive magnetic fields by carrying immense electrical currents that generate substantial heating and mechanical stress on the conductor. </a:t>
            </a:r>
            <a:r>
              <a:rPr lang="en-US" sz="1200" i="1" u="sng" dirty="0"/>
              <a:t>One MagLab goal to advance its newly-commissioned pulsed magnets that are very popular with users by developing a conductor that features the difficult-to-achieve combination of electrical conductivity greater than 75% of the International Annealed Copper Standard (IACS) and strength greater than 500MPa.</a:t>
            </a:r>
            <a:r>
              <a:rPr lang="en-US" sz="1200" dirty="0"/>
              <a:t> Such a conductor would find applications in the next-generation mid-pulse magnets (large magnets that enable longer-duration pulses lasting 50 to 500 msec) and the outer coils of duplex pulsed magnets (nested pulsed magnets that are powered by independent capacitor banks to achieve higher magnetic fields). In order to optimize conductivity and strength, MagLab engineers and materials scientists investigated Copper-Chromium-Zirconium (Cu-Cr-Zr) alloys subjected to various deformation and aging treatments. </a:t>
            </a:r>
          </a:p>
          <a:p>
            <a:pPr algn="just"/>
            <a:endParaRPr lang="en-US" sz="1200" dirty="0"/>
          </a:p>
          <a:p>
            <a:pPr algn="just"/>
            <a:r>
              <a:rPr lang="en-US" sz="1200" dirty="0"/>
              <a:t>Researchers found that an optimized deformation and aging treatment produced a high density of Cr precipitates (dark contrast in the main image of the </a:t>
            </a:r>
            <a:r>
              <a:rPr lang="en-US" sz="1200" b="1" dirty="0"/>
              <a:t>Figure</a:t>
            </a:r>
            <a:r>
              <a:rPr lang="en-US" sz="1200" dirty="0"/>
              <a:t>) that are uniformly distributed throughout the Cu matrix. The precipitate size varied from 1 to 4 nm, much finer than the grain size (300nm) in the Cu matrix. </a:t>
            </a:r>
          </a:p>
          <a:p>
            <a:pPr algn="just"/>
            <a:endParaRPr lang="en-US" sz="1200" dirty="0"/>
          </a:p>
          <a:p>
            <a:pPr algn="just"/>
            <a:r>
              <a:rPr lang="en-US" sz="1200" i="1" u="sng" dirty="0"/>
              <a:t>This optimized treatment contributed to higher conductivity than has ever been achieved in commercial Cu-Cr-Zr alloys</a:t>
            </a:r>
            <a:r>
              <a:rPr lang="en-US" sz="1200" dirty="0"/>
              <a:t>. In the MagLab’s recent collaboration with </a:t>
            </a:r>
            <a:r>
              <a:rPr lang="en-US" sz="1200" dirty="0" err="1"/>
              <a:t>Hypertech</a:t>
            </a:r>
            <a:r>
              <a:rPr lang="en-US" sz="1200" dirty="0"/>
              <a:t>, Inc. and Yantai </a:t>
            </a:r>
            <a:r>
              <a:rPr lang="en-US" sz="1200" dirty="0" err="1"/>
              <a:t>Wanlong</a:t>
            </a:r>
            <a:r>
              <a:rPr lang="en-US" sz="1200" dirty="0"/>
              <a:t> Vacuum Metallurgy Co., a Cu-Cr-Zr conductor with a cross-section of 4.0 x 5.5mm</a:t>
            </a:r>
            <a:r>
              <a:rPr lang="en-US" sz="1200" baseline="30000" dirty="0"/>
              <a:t>2</a:t>
            </a:r>
            <a:r>
              <a:rPr lang="en-US" sz="1200" dirty="0"/>
              <a:t> and a continuous length of over 250 meters was fabricated. </a:t>
            </a:r>
            <a:r>
              <a:rPr lang="en-US" sz="1200" i="1" u="sng" dirty="0"/>
              <a:t>This conductor reached conductivity higher than 80% IACS and strength greater than 550MPa. The MagLab will exploit this achievement to (1) wind a mid-pulse magnet to reach fields greater than 55T, and (2) upgrade duplex pulsed magnets to reach fields greater than 80T</a:t>
            </a:r>
            <a:r>
              <a:rPr lang="en-US" sz="1200" dirty="0"/>
              <a:t>.</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6844504" y="1329113"/>
            <a:ext cx="5259511" cy="5435734"/>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38102" y="6061646"/>
            <a:ext cx="5782596" cy="769441"/>
          </a:xfrm>
          <a:prstGeom prst="rect">
            <a:avLst/>
          </a:prstGeom>
          <a:noFill/>
          <a:ln w="9525">
            <a:noFill/>
            <a:miter lim="800000"/>
            <a:headEnd/>
            <a:tailEnd/>
          </a:ln>
        </p:spPr>
        <p:txBody>
          <a:bodyPr wrap="square">
            <a:spAutoFit/>
          </a:bodyPr>
          <a:lstStyle/>
          <a:p>
            <a:pPr algn="just"/>
            <a:r>
              <a:rPr lang="en-US" sz="1100" b="1" dirty="0">
                <a:solidFill>
                  <a:srgbClr val="333399"/>
                </a:solidFill>
                <a:latin typeface="+mn-lt"/>
              </a:rPr>
              <a:t>Citation: </a:t>
            </a:r>
            <a:r>
              <a:rPr lang="en-US" sz="1100" b="0" i="0" dirty="0">
                <a:solidFill>
                  <a:srgbClr val="333399"/>
                </a:solidFill>
                <a:effectLst/>
                <a:latin typeface="+mn-lt"/>
              </a:rPr>
              <a:t>Niu, R.; </a:t>
            </a:r>
            <a:r>
              <a:rPr lang="en-US" sz="1100" b="0" i="0" dirty="0" err="1">
                <a:solidFill>
                  <a:srgbClr val="333399"/>
                </a:solidFill>
                <a:effectLst/>
                <a:latin typeface="+mn-lt"/>
              </a:rPr>
              <a:t>Toplosky</a:t>
            </a:r>
            <a:r>
              <a:rPr lang="en-US" sz="1100" b="0" i="0" dirty="0">
                <a:solidFill>
                  <a:srgbClr val="333399"/>
                </a:solidFill>
                <a:effectLst/>
                <a:latin typeface="+mn-lt"/>
              </a:rPr>
              <a:t>, V.J.; Han, K., </a:t>
            </a:r>
            <a:r>
              <a:rPr lang="en-US" sz="1100" b="0" i="1" dirty="0">
                <a:solidFill>
                  <a:srgbClr val="333399"/>
                </a:solidFill>
                <a:effectLst/>
                <a:latin typeface="+mn-lt"/>
              </a:rPr>
              <a:t>Cryogenic Temperature Properties and Secondary Phase Characterization of </a:t>
            </a:r>
            <a:r>
              <a:rPr lang="en-US" sz="1100" b="0" i="1" dirty="0" err="1">
                <a:solidFill>
                  <a:srgbClr val="333399"/>
                </a:solidFill>
                <a:effectLst/>
                <a:latin typeface="+mn-lt"/>
              </a:rPr>
              <a:t>CuCrZr</a:t>
            </a:r>
            <a:r>
              <a:rPr lang="en-US" sz="1100" b="0" i="1" dirty="0">
                <a:solidFill>
                  <a:srgbClr val="333399"/>
                </a:solidFill>
                <a:effectLst/>
                <a:latin typeface="+mn-lt"/>
              </a:rPr>
              <a:t> Composites,</a:t>
            </a:r>
            <a:r>
              <a:rPr lang="en-US" sz="1100" b="0" i="0" dirty="0">
                <a:solidFill>
                  <a:srgbClr val="333399"/>
                </a:solidFill>
                <a:effectLst/>
                <a:latin typeface="+mn-lt"/>
              </a:rPr>
              <a:t> </a:t>
            </a:r>
            <a:r>
              <a:rPr lang="en-US" sz="1100" b="1" i="0" dirty="0">
                <a:solidFill>
                  <a:srgbClr val="333399"/>
                </a:solidFill>
                <a:effectLst/>
                <a:latin typeface="+mn-lt"/>
              </a:rPr>
              <a:t>IEEE Transactions on Applied Superconductivity</a:t>
            </a:r>
            <a:r>
              <a:rPr lang="en-US" sz="1100" b="0" i="0" dirty="0">
                <a:solidFill>
                  <a:srgbClr val="333399"/>
                </a:solidFill>
                <a:effectLst/>
                <a:latin typeface="+mn-lt"/>
              </a:rPr>
              <a:t>, </a:t>
            </a:r>
            <a:r>
              <a:rPr lang="en-US" sz="1100" b="1" i="0" dirty="0">
                <a:solidFill>
                  <a:srgbClr val="333399"/>
                </a:solidFill>
                <a:effectLst/>
                <a:latin typeface="+mn-lt"/>
              </a:rPr>
              <a:t>32</a:t>
            </a:r>
            <a:r>
              <a:rPr lang="en-US" sz="1100" b="0" i="0" dirty="0">
                <a:solidFill>
                  <a:srgbClr val="333399"/>
                </a:solidFill>
                <a:effectLst/>
                <a:latin typeface="+mn-lt"/>
              </a:rPr>
              <a:t> (6), 4300405 (2022) </a:t>
            </a:r>
          </a:p>
          <a:p>
            <a:pPr algn="just"/>
            <a:r>
              <a:rPr lang="en-US" sz="1100" b="1" i="0" dirty="0">
                <a:solidFill>
                  <a:srgbClr val="333399"/>
                </a:solidFill>
                <a:effectLst/>
                <a:latin typeface="+mn-lt"/>
                <a:hlinkClick r:id="rId3">
                  <a:extLst>
                    <a:ext uri="{A12FA001-AC4F-418D-AE19-62706E023703}">
                      <ahyp:hlinkClr xmlns:ahyp="http://schemas.microsoft.com/office/drawing/2018/hyperlinkcolor" val="tx"/>
                    </a:ext>
                  </a:extLst>
                </a:hlinkClick>
              </a:rPr>
              <a:t>doi.org/10.1109/TASC.2022.3152992</a:t>
            </a:r>
            <a:endParaRPr lang="en-US" sz="1100" dirty="0">
              <a:solidFill>
                <a:srgbClr val="333399"/>
              </a:solidFill>
              <a:latin typeface="+mn-lt"/>
            </a:endParaRPr>
          </a:p>
        </p:txBody>
      </p:sp>
      <p:pic>
        <p:nvPicPr>
          <p:cNvPr id="12" name="Picture 11" descr="NSF logo.jpg"/>
          <p:cNvPicPr>
            <a:picLocks noChangeAspect="1"/>
          </p:cNvPicPr>
          <p:nvPr/>
        </p:nvPicPr>
        <p:blipFill>
          <a:blip r:embed="rId4" cstate="print"/>
          <a:stretch>
            <a:fillRect/>
          </a:stretch>
        </p:blipFill>
        <p:spPr>
          <a:xfrm>
            <a:off x="10938234" y="65071"/>
            <a:ext cx="1017188" cy="1023315"/>
          </a:xfrm>
          <a:prstGeom prst="rect">
            <a:avLst/>
          </a:prstGeom>
        </p:spPr>
      </p:pic>
      <p:sp>
        <p:nvSpPr>
          <p:cNvPr id="13" name="Text Box 62"/>
          <p:cNvSpPr txBox="1">
            <a:spLocks noChangeArrowheads="1"/>
          </p:cNvSpPr>
          <p:nvPr/>
        </p:nvSpPr>
        <p:spPr bwMode="auto">
          <a:xfrm>
            <a:off x="1253766" y="42336"/>
            <a:ext cx="9521072" cy="1107996"/>
          </a:xfrm>
          <a:prstGeom prst="rect">
            <a:avLst/>
          </a:prstGeom>
          <a:noFill/>
          <a:ln w="9525">
            <a:noFill/>
            <a:miter lim="800000"/>
            <a:headEnd/>
            <a:tailEnd/>
          </a:ln>
        </p:spPr>
        <p:txBody>
          <a:bodyPr wrap="square">
            <a:spAutoFit/>
          </a:bodyPr>
          <a:lstStyle/>
          <a:p>
            <a:pPr algn="ctr">
              <a:spcBef>
                <a:spcPts val="0"/>
              </a:spcBef>
            </a:pPr>
            <a:r>
              <a:rPr lang="en-US" sz="1600" b="1" dirty="0"/>
              <a:t>High strength Copper-Chromium-Zirconium conductors for pulsed magnets</a:t>
            </a:r>
          </a:p>
          <a:p>
            <a:pPr algn="ctr">
              <a:spcBef>
                <a:spcPts val="0"/>
              </a:spcBef>
            </a:pPr>
            <a:endParaRPr lang="en-US" sz="800" dirty="0"/>
          </a:p>
          <a:p>
            <a:pPr algn="ctr">
              <a:spcBef>
                <a:spcPts val="0"/>
              </a:spcBef>
            </a:pPr>
            <a:r>
              <a:rPr lang="sv-SE" sz="1050" dirty="0"/>
              <a:t>R. Niu</a:t>
            </a:r>
            <a:r>
              <a:rPr lang="en-US" sz="1050" baseline="30000" dirty="0"/>
              <a:t> 1</a:t>
            </a:r>
            <a:r>
              <a:rPr lang="sv-SE" sz="1050" dirty="0"/>
              <a:t>, V. Toplosky</a:t>
            </a:r>
            <a:r>
              <a:rPr lang="en-US" sz="1050" baseline="30000" dirty="0"/>
              <a:t> 1</a:t>
            </a:r>
            <a:r>
              <a:rPr lang="sv-SE" sz="1050" dirty="0"/>
              <a:t>, W. Starch</a:t>
            </a:r>
            <a:r>
              <a:rPr lang="en-US" sz="1050" baseline="30000" dirty="0"/>
              <a:t> 1</a:t>
            </a:r>
            <a:r>
              <a:rPr lang="sv-SE" sz="1050" dirty="0"/>
              <a:t>, T. Adkins</a:t>
            </a:r>
            <a:r>
              <a:rPr lang="en-US" sz="1050" baseline="30000" dirty="0"/>
              <a:t> 1</a:t>
            </a:r>
            <a:r>
              <a:rPr lang="sv-SE" sz="1050" dirty="0"/>
              <a:t>, I.R. Dixon</a:t>
            </a:r>
            <a:r>
              <a:rPr lang="en-US" sz="1050" baseline="30000" dirty="0"/>
              <a:t>1</a:t>
            </a:r>
            <a:r>
              <a:rPr lang="sv-SE" sz="1050" dirty="0"/>
              <a:t>, J.W. Levitan</a:t>
            </a:r>
            <a:r>
              <a:rPr lang="en-US" sz="1050" baseline="30000" dirty="0"/>
              <a:t> 1</a:t>
            </a:r>
            <a:r>
              <a:rPr lang="sv-SE" sz="1050" dirty="0"/>
              <a:t>, J. Lu</a:t>
            </a:r>
            <a:r>
              <a:rPr lang="en-US" sz="1050" baseline="30000" dirty="0"/>
              <a:t> 1</a:t>
            </a:r>
            <a:r>
              <a:rPr lang="sv-SE" sz="1050" dirty="0"/>
              <a:t>, D. N. Nguyen</a:t>
            </a:r>
            <a:r>
              <a:rPr lang="en-US" sz="1050" baseline="30000" dirty="0"/>
              <a:t> 2</a:t>
            </a:r>
            <a:r>
              <a:rPr lang="sv-SE" sz="1050" dirty="0"/>
              <a:t>, and K. Han</a:t>
            </a:r>
            <a:r>
              <a:rPr lang="en-US" sz="1050" baseline="30000" dirty="0"/>
              <a:t>1</a:t>
            </a:r>
            <a:r>
              <a:rPr lang="en-US" sz="1050" dirty="0"/>
              <a:t> </a:t>
            </a:r>
          </a:p>
          <a:p>
            <a:pPr algn="ctr">
              <a:spcBef>
                <a:spcPts val="0"/>
              </a:spcBef>
            </a:pPr>
            <a:r>
              <a:rPr lang="en-US" sz="1050" b="1" dirty="0">
                <a:solidFill>
                  <a:srgbClr val="0033CC"/>
                </a:solidFill>
              </a:rPr>
              <a:t>1. Florida State University; 2. Los Alamos National Laboratory</a:t>
            </a:r>
          </a:p>
          <a:p>
            <a:pPr algn="ctr">
              <a:spcBef>
                <a:spcPts val="0"/>
              </a:spcBef>
            </a:pPr>
            <a:r>
              <a:rPr lang="en-US" sz="1050" baseline="30000" dirty="0"/>
              <a:t> </a:t>
            </a:r>
            <a:endParaRPr lang="en-US" sz="1050" b="1" dirty="0">
              <a:solidFill>
                <a:srgbClr val="0033CC"/>
              </a:solidFill>
            </a:endParaRPr>
          </a:p>
          <a:p>
            <a:pPr algn="ctr">
              <a:spcBef>
                <a:spcPts val="0"/>
              </a:spcBef>
            </a:pPr>
            <a:r>
              <a:rPr lang="en-US" sz="1050" b="1" dirty="0"/>
              <a:t>Funding Grants:</a:t>
            </a:r>
            <a:r>
              <a:rPr lang="en-US" sz="1050" dirty="0"/>
              <a:t>  G.S. Boebinger (NSF DMR-1644779 and DMR-2128556)</a:t>
            </a:r>
            <a:endParaRPr lang="en-US" sz="1050" b="1"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11" name="Rectangle 10"/>
          <p:cNvSpPr/>
          <p:nvPr/>
        </p:nvSpPr>
        <p:spPr>
          <a:xfrm>
            <a:off x="6919784" y="5313051"/>
            <a:ext cx="5184232" cy="1384995"/>
          </a:xfrm>
          <a:prstGeom prst="rect">
            <a:avLst/>
          </a:prstGeom>
        </p:spPr>
        <p:txBody>
          <a:bodyPr wrap="square">
            <a:spAutoFit/>
          </a:bodyPr>
          <a:lstStyle/>
          <a:p>
            <a:pPr marL="0" lvl="1" algn="just"/>
            <a:r>
              <a:rPr lang="en-US" sz="1200" b="1" dirty="0"/>
              <a:t>Figure:</a:t>
            </a:r>
            <a:r>
              <a:rPr lang="en-US" sz="1200" dirty="0"/>
              <a:t> An atomic-resolution, high-angle annular dark-field image of an aged sample showing uniformly distributed Cr precipitates (dark contrast in main image. A fast Fourier transformed image (lower inset) shows coherent interfaces (such as the one indicated by a green line) between the Cu matrix and the precipitates (shown in green). Due to the coherent structure between the precipitates and the matrix, only one set of diffraction spots appears in the selected area diffraction pattern (top inset). </a:t>
            </a:r>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23A3CDE-CC32-78F6-11E2-050836883EE7}"/>
              </a:ext>
            </a:extLst>
          </p:cNvPr>
          <p:cNvPicPr>
            <a:picLocks noChangeAspect="1"/>
          </p:cNvPicPr>
          <p:nvPr/>
        </p:nvPicPr>
        <p:blipFill>
          <a:blip r:embed="rId6"/>
          <a:stretch>
            <a:fillRect/>
          </a:stretch>
        </p:blipFill>
        <p:spPr>
          <a:xfrm>
            <a:off x="7302814" y="1371074"/>
            <a:ext cx="4418171" cy="3945278"/>
          </a:xfrm>
          <a:prstGeom prst="rect">
            <a:avLst/>
          </a:prstGeom>
        </p:spPr>
      </p:pic>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56269" y="1371074"/>
            <a:ext cx="5820658" cy="4339650"/>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i="1" u="sng" dirty="0">
                <a:solidFill>
                  <a:srgbClr val="000000"/>
                </a:solidFill>
              </a:rPr>
              <a:t>MagLab researchers found a way to </a:t>
            </a:r>
            <a:r>
              <a:rPr lang="en-US" sz="1200" i="1" u="sng" dirty="0">
                <a:latin typeface="Arial" charset="0"/>
              </a:rPr>
              <a:t>improve both the mechanical strength and electrical conductivity in Copper-Chromium-Zirconium (Cu-Cr-Zr) conductor</a:t>
            </a:r>
            <a:r>
              <a:rPr lang="en-US" sz="1200" dirty="0">
                <a:latin typeface="Arial" charset="0"/>
              </a:rPr>
              <a:t>. These two properties tend to compete: when one increases, the other decreases. </a:t>
            </a:r>
            <a:r>
              <a:rPr lang="en-US" sz="1200" i="1" u="sng" dirty="0">
                <a:latin typeface="Arial" charset="0"/>
              </a:rPr>
              <a:t>The proper combination of aging and cold drawing optimized the size and distribution of nanoscale particles in such a way that the conductor exhibited the desired properties at both room temperature and cryogenic temperatures</a:t>
            </a:r>
            <a:r>
              <a:rPr lang="en-US" sz="1200" dirty="0">
                <a:latin typeface="Arial" charset="0"/>
              </a:rPr>
              <a:t>. </a:t>
            </a:r>
          </a:p>
          <a:p>
            <a:pPr algn="just"/>
            <a:endParaRPr lang="en-US" sz="1200" b="1" dirty="0">
              <a:solidFill>
                <a:srgbClr val="000000"/>
              </a:solidFill>
              <a:latin typeface="Arial" charset="0"/>
            </a:endParaRPr>
          </a:p>
          <a:p>
            <a:pPr algn="just"/>
            <a:r>
              <a:rPr lang="en-US" sz="1200" b="1" dirty="0">
                <a:solidFill>
                  <a:srgbClr val="000000"/>
                </a:solidFill>
              </a:rPr>
              <a:t>Why is this important?    </a:t>
            </a:r>
            <a:r>
              <a:rPr lang="en-US" sz="1200" dirty="0">
                <a:latin typeface="Arial" charset="0"/>
              </a:rPr>
              <a:t>Cu-Cr-Zr conductors are commercially available, but they have been unsuitable for use in pulsed magnets because they lack the requisite combination of strength and conductivity: conductivity greater than 80% of pure copper and strength greater than the steel in automobile body panels.</a:t>
            </a:r>
            <a:r>
              <a:rPr lang="en-US" sz="1200" dirty="0">
                <a:solidFill>
                  <a:srgbClr val="000000"/>
                </a:solidFill>
              </a:rPr>
              <a:t> </a:t>
            </a:r>
            <a:r>
              <a:rPr lang="en-US" sz="1200" dirty="0">
                <a:solidFill>
                  <a:srgbClr val="000000"/>
                </a:solidFill>
                <a:latin typeface="Arial" charset="0"/>
              </a:rPr>
              <a:t>The development of this new processing protocol </a:t>
            </a:r>
            <a:r>
              <a:rPr lang="en-US" sz="1200" dirty="0">
                <a:latin typeface="Arial" charset="0"/>
              </a:rPr>
              <a:t>enabled the MagLab to engineer the microstructure of the conductor to simultaneously improve both strength and conductivity. </a:t>
            </a:r>
          </a:p>
          <a:p>
            <a:pPr algn="just"/>
            <a:endParaRPr lang="en-US" sz="1200" b="1" dirty="0">
              <a:solidFill>
                <a:srgbClr val="000000"/>
              </a:solidFill>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a:t>
            </a:r>
            <a:r>
              <a:rPr lang="en-US" sz="1200" i="1" u="sng" dirty="0">
                <a:latin typeface="Arial" charset="0"/>
              </a:rPr>
              <a:t>The MagLab has a rare capability to characterize candidate conductor materials from the atomic scale up to the full conductor dimensions of several millimeters on a side</a:t>
            </a:r>
            <a:r>
              <a:rPr lang="en-US" sz="1200" dirty="0">
                <a:latin typeface="Arial" charset="0"/>
              </a:rPr>
              <a:t>. This is because the MagLab is the home of atomic-resolution microscopes, unique cryogenic mechanical testing facilities, and special fabrication and inspection equipment tailored for high-strength conductors. </a:t>
            </a:r>
            <a:r>
              <a:rPr lang="en-US" sz="1200" i="1" u="sng" dirty="0">
                <a:latin typeface="Arial" charset="0"/>
              </a:rPr>
              <a:t>MagLab metallurgists and materials scientists bring expertise that is both broad and deep to the advancement of high-strength conductors</a:t>
            </a:r>
            <a:r>
              <a:rPr lang="en-US" sz="1200" dirty="0">
                <a:latin typeface="Arial" charset="0"/>
              </a:rPr>
              <a:t>.</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34076" y="1329113"/>
            <a:ext cx="6169940" cy="5435734"/>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2" y="5750004"/>
            <a:ext cx="5895974" cy="1107996"/>
          </a:xfrm>
          <a:prstGeom prst="rect">
            <a:avLst/>
          </a:prstGeom>
          <a:noFill/>
          <a:ln w="9525">
            <a:noFill/>
            <a:miter lim="800000"/>
            <a:headEnd/>
            <a:tailEnd/>
          </a:ln>
        </p:spPr>
        <p:txBody>
          <a:bodyPr wrap="square">
            <a:spAutoFit/>
          </a:bodyPr>
          <a:lstStyle/>
          <a:p>
            <a:pPr algn="just"/>
            <a:r>
              <a:rPr lang="en-US" sz="1100" b="1" dirty="0">
                <a:solidFill>
                  <a:srgbClr val="333399"/>
                </a:solidFill>
                <a:latin typeface="+mn-lt"/>
              </a:rPr>
              <a:t>Facilities and instrumentation used:</a:t>
            </a:r>
            <a:r>
              <a:rPr lang="en-US" sz="1100" dirty="0">
                <a:solidFill>
                  <a:srgbClr val="333399"/>
                </a:solidFill>
                <a:latin typeface="+mn-lt"/>
              </a:rPr>
              <a:t>  Facilities for wire drawing, winding, inspection, and microstructure examination</a:t>
            </a:r>
            <a:endParaRPr lang="en-US" sz="1100" dirty="0">
              <a:latin typeface="+mn-lt"/>
            </a:endParaRPr>
          </a:p>
          <a:p>
            <a:pPr algn="just"/>
            <a:r>
              <a:rPr lang="en-US" sz="1100" b="1" dirty="0">
                <a:solidFill>
                  <a:srgbClr val="333399"/>
                </a:solidFill>
                <a:latin typeface="+mn-lt"/>
              </a:rPr>
              <a:t>Citation: </a:t>
            </a:r>
            <a:r>
              <a:rPr lang="en-US" sz="1100" b="0" i="0" dirty="0">
                <a:solidFill>
                  <a:srgbClr val="333399"/>
                </a:solidFill>
                <a:effectLst/>
                <a:latin typeface="+mn-lt"/>
              </a:rPr>
              <a:t>Niu, R.; </a:t>
            </a:r>
            <a:r>
              <a:rPr lang="en-US" sz="1100" b="0" i="0" dirty="0" err="1">
                <a:solidFill>
                  <a:srgbClr val="333399"/>
                </a:solidFill>
                <a:effectLst/>
                <a:latin typeface="+mn-lt"/>
              </a:rPr>
              <a:t>Toplosky</a:t>
            </a:r>
            <a:r>
              <a:rPr lang="en-US" sz="1100" b="0" i="0" dirty="0">
                <a:solidFill>
                  <a:srgbClr val="333399"/>
                </a:solidFill>
                <a:effectLst/>
                <a:latin typeface="+mn-lt"/>
              </a:rPr>
              <a:t>, V.J.; Han, K., </a:t>
            </a:r>
            <a:r>
              <a:rPr lang="en-US" sz="1100" b="0" i="1" dirty="0">
                <a:solidFill>
                  <a:srgbClr val="333399"/>
                </a:solidFill>
                <a:effectLst/>
                <a:latin typeface="+mn-lt"/>
              </a:rPr>
              <a:t>Cryogenic Temperature Properties and Secondary Phase Characterization of </a:t>
            </a:r>
            <a:r>
              <a:rPr lang="en-US" sz="1100" b="0" i="1" dirty="0" err="1">
                <a:solidFill>
                  <a:srgbClr val="333399"/>
                </a:solidFill>
                <a:effectLst/>
                <a:latin typeface="+mn-lt"/>
              </a:rPr>
              <a:t>CuCrZr</a:t>
            </a:r>
            <a:r>
              <a:rPr lang="en-US" sz="1100" b="0" i="1" dirty="0">
                <a:solidFill>
                  <a:srgbClr val="333399"/>
                </a:solidFill>
                <a:effectLst/>
                <a:latin typeface="+mn-lt"/>
              </a:rPr>
              <a:t> Composites,</a:t>
            </a:r>
            <a:r>
              <a:rPr lang="en-US" sz="1100" b="0" i="0" dirty="0">
                <a:solidFill>
                  <a:srgbClr val="333399"/>
                </a:solidFill>
                <a:effectLst/>
                <a:latin typeface="+mn-lt"/>
              </a:rPr>
              <a:t> </a:t>
            </a:r>
            <a:r>
              <a:rPr lang="en-US" sz="1100" b="1" i="0" dirty="0">
                <a:solidFill>
                  <a:srgbClr val="333399"/>
                </a:solidFill>
                <a:effectLst/>
                <a:latin typeface="+mn-lt"/>
              </a:rPr>
              <a:t>IEEE Transactions on Applied Superconductivity</a:t>
            </a:r>
            <a:r>
              <a:rPr lang="en-US" sz="1100" b="0" i="0" dirty="0">
                <a:solidFill>
                  <a:srgbClr val="333399"/>
                </a:solidFill>
                <a:effectLst/>
                <a:latin typeface="+mn-lt"/>
              </a:rPr>
              <a:t>, </a:t>
            </a:r>
            <a:r>
              <a:rPr lang="en-US" sz="1100" b="1" i="0" dirty="0">
                <a:solidFill>
                  <a:srgbClr val="333399"/>
                </a:solidFill>
                <a:effectLst/>
                <a:latin typeface="+mn-lt"/>
              </a:rPr>
              <a:t>32</a:t>
            </a:r>
            <a:r>
              <a:rPr lang="en-US" sz="1100" b="0" i="0" dirty="0">
                <a:solidFill>
                  <a:srgbClr val="333399"/>
                </a:solidFill>
                <a:effectLst/>
                <a:latin typeface="+mn-lt"/>
              </a:rPr>
              <a:t> (6), 4300405 (2022) </a:t>
            </a:r>
          </a:p>
          <a:p>
            <a:pPr algn="just"/>
            <a:r>
              <a:rPr lang="en-US" sz="1100" b="1" i="0" dirty="0">
                <a:solidFill>
                  <a:srgbClr val="333399"/>
                </a:solidFill>
                <a:effectLst/>
                <a:latin typeface="+mn-lt"/>
                <a:hlinkClick r:id="rId3">
                  <a:extLst>
                    <a:ext uri="{A12FA001-AC4F-418D-AE19-62706E023703}">
                      <ahyp:hlinkClr xmlns:ahyp="http://schemas.microsoft.com/office/drawing/2018/hyperlinkcolor" val="tx"/>
                    </a:ext>
                  </a:extLst>
                </a:hlinkClick>
              </a:rPr>
              <a:t>doi.org/10.1109/TASC.2022.3152992</a:t>
            </a:r>
            <a:endParaRPr lang="en-US" sz="1100" dirty="0">
              <a:solidFill>
                <a:srgbClr val="333399"/>
              </a:solidFill>
              <a:latin typeface="+mn-lt"/>
            </a:endParaRPr>
          </a:p>
        </p:txBody>
      </p:sp>
      <p:pic>
        <p:nvPicPr>
          <p:cNvPr id="12" name="Picture 11" descr="NSF logo.jpg"/>
          <p:cNvPicPr>
            <a:picLocks noChangeAspect="1"/>
          </p:cNvPicPr>
          <p:nvPr/>
        </p:nvPicPr>
        <p:blipFill>
          <a:blip r:embed="rId4" cstate="print"/>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11" name="Rectangle 10"/>
          <p:cNvSpPr/>
          <p:nvPr/>
        </p:nvSpPr>
        <p:spPr>
          <a:xfrm>
            <a:off x="5934076" y="5866240"/>
            <a:ext cx="6169940" cy="830997"/>
          </a:xfrm>
          <a:prstGeom prst="rect">
            <a:avLst/>
          </a:prstGeom>
        </p:spPr>
        <p:txBody>
          <a:bodyPr wrap="square">
            <a:spAutoFit/>
          </a:bodyPr>
          <a:lstStyle/>
          <a:p>
            <a:pPr marL="0" lvl="1" algn="just"/>
            <a:r>
              <a:rPr lang="en-US" sz="1200" dirty="0"/>
              <a:t>Photo showing the inspection and detailing process for high-strength conductor wire. Joseph Lucia is inspecting the wire using an eddy-current machine  The conductor material passes from a large pay-off spool (on the far right) through a detector held by Mr. Lucia and then between several sets of rollers designed to straighten the wire. </a:t>
            </a:r>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 Box 62">
            <a:extLst>
              <a:ext uri="{FF2B5EF4-FFF2-40B4-BE49-F238E27FC236}">
                <a16:creationId xmlns:a16="http://schemas.microsoft.com/office/drawing/2014/main" id="{A6BDFEA0-D7C3-393A-6768-14E53F3C13B9}"/>
              </a:ext>
            </a:extLst>
          </p:cNvPr>
          <p:cNvSpPr txBox="1">
            <a:spLocks noChangeArrowheads="1"/>
          </p:cNvSpPr>
          <p:nvPr/>
        </p:nvSpPr>
        <p:spPr bwMode="auto">
          <a:xfrm>
            <a:off x="1253766" y="42336"/>
            <a:ext cx="9521072" cy="1107996"/>
          </a:xfrm>
          <a:prstGeom prst="rect">
            <a:avLst/>
          </a:prstGeom>
          <a:noFill/>
          <a:ln w="9525">
            <a:noFill/>
            <a:miter lim="800000"/>
            <a:headEnd/>
            <a:tailEnd/>
          </a:ln>
        </p:spPr>
        <p:txBody>
          <a:bodyPr wrap="square">
            <a:spAutoFit/>
          </a:bodyPr>
          <a:lstStyle/>
          <a:p>
            <a:pPr algn="ctr">
              <a:spcBef>
                <a:spcPts val="0"/>
              </a:spcBef>
            </a:pPr>
            <a:r>
              <a:rPr lang="en-US" sz="1600" b="1" dirty="0"/>
              <a:t>High strength Cu-Cr-Zr conductors for pulsed magnets</a:t>
            </a:r>
          </a:p>
          <a:p>
            <a:pPr algn="ctr">
              <a:spcBef>
                <a:spcPts val="0"/>
              </a:spcBef>
            </a:pPr>
            <a:endParaRPr lang="en-US" sz="800" dirty="0"/>
          </a:p>
          <a:p>
            <a:pPr algn="ctr">
              <a:spcBef>
                <a:spcPts val="0"/>
              </a:spcBef>
            </a:pPr>
            <a:r>
              <a:rPr lang="sv-SE" sz="1050" dirty="0"/>
              <a:t>R. Niu</a:t>
            </a:r>
            <a:r>
              <a:rPr lang="en-US" sz="1050" baseline="30000" dirty="0"/>
              <a:t> 1</a:t>
            </a:r>
            <a:r>
              <a:rPr lang="sv-SE" sz="1050" dirty="0"/>
              <a:t>, V. Toplosky</a:t>
            </a:r>
            <a:r>
              <a:rPr lang="en-US" sz="1050" baseline="30000" dirty="0"/>
              <a:t> 1</a:t>
            </a:r>
            <a:r>
              <a:rPr lang="sv-SE" sz="1050" dirty="0"/>
              <a:t>, W. Starch</a:t>
            </a:r>
            <a:r>
              <a:rPr lang="en-US" sz="1050" baseline="30000" dirty="0"/>
              <a:t> 1</a:t>
            </a:r>
            <a:r>
              <a:rPr lang="sv-SE" sz="1050" dirty="0"/>
              <a:t>, T. Adkins</a:t>
            </a:r>
            <a:r>
              <a:rPr lang="en-US" sz="1050" baseline="30000" dirty="0"/>
              <a:t> 1</a:t>
            </a:r>
            <a:r>
              <a:rPr lang="sv-SE" sz="1050" dirty="0"/>
              <a:t>, I.R. Dixon</a:t>
            </a:r>
            <a:r>
              <a:rPr lang="en-US" sz="1050" baseline="30000" dirty="0"/>
              <a:t>1</a:t>
            </a:r>
            <a:r>
              <a:rPr lang="sv-SE" sz="1050" dirty="0"/>
              <a:t>, J.W. Levitan</a:t>
            </a:r>
            <a:r>
              <a:rPr lang="en-US" sz="1050" baseline="30000" dirty="0"/>
              <a:t> 1</a:t>
            </a:r>
            <a:r>
              <a:rPr lang="sv-SE" sz="1050" dirty="0"/>
              <a:t>, J. Lu</a:t>
            </a:r>
            <a:r>
              <a:rPr lang="en-US" sz="1050" baseline="30000" dirty="0"/>
              <a:t> 1</a:t>
            </a:r>
            <a:r>
              <a:rPr lang="sv-SE" sz="1050" dirty="0"/>
              <a:t>, D. N. Nguyen</a:t>
            </a:r>
            <a:r>
              <a:rPr lang="en-US" sz="1050" baseline="30000" dirty="0"/>
              <a:t> 2</a:t>
            </a:r>
            <a:r>
              <a:rPr lang="sv-SE" sz="1050" dirty="0"/>
              <a:t>, and K. Han</a:t>
            </a:r>
            <a:r>
              <a:rPr lang="en-US" sz="1050" baseline="30000" dirty="0"/>
              <a:t>1</a:t>
            </a:r>
            <a:r>
              <a:rPr lang="en-US" sz="1050" dirty="0"/>
              <a:t> </a:t>
            </a:r>
          </a:p>
          <a:p>
            <a:pPr algn="ctr">
              <a:spcBef>
                <a:spcPts val="0"/>
              </a:spcBef>
            </a:pPr>
            <a:r>
              <a:rPr lang="en-US" sz="1050" b="1" dirty="0">
                <a:solidFill>
                  <a:srgbClr val="0033CC"/>
                </a:solidFill>
              </a:rPr>
              <a:t>1. Florida State University; 2. Los Alamos National Lab</a:t>
            </a:r>
          </a:p>
          <a:p>
            <a:pPr algn="ctr">
              <a:spcBef>
                <a:spcPts val="0"/>
              </a:spcBef>
            </a:pPr>
            <a:r>
              <a:rPr lang="en-US" sz="1050" baseline="30000" dirty="0"/>
              <a:t> </a:t>
            </a:r>
            <a:endParaRPr lang="en-US" sz="1050" b="1" dirty="0">
              <a:solidFill>
                <a:srgbClr val="0033CC"/>
              </a:solidFill>
            </a:endParaRPr>
          </a:p>
          <a:p>
            <a:pPr algn="ctr">
              <a:spcBef>
                <a:spcPts val="0"/>
              </a:spcBef>
            </a:pPr>
            <a:r>
              <a:rPr lang="en-US" sz="1050" b="1" dirty="0"/>
              <a:t>Funding Grants:</a:t>
            </a:r>
            <a:r>
              <a:rPr lang="en-US" sz="1050" dirty="0"/>
              <a:t>  G.S. Boebinger (NSF DMR-1644779 and DMR-2128556)</a:t>
            </a:r>
            <a:endParaRPr lang="en-US" sz="1050" b="1" dirty="0">
              <a:solidFill>
                <a:srgbClr val="0033CC"/>
              </a:solidFill>
            </a:endParaRPr>
          </a:p>
        </p:txBody>
      </p:sp>
      <p:pic>
        <p:nvPicPr>
          <p:cNvPr id="4" name="Picture 3" descr="A person sitting in a chair in a factory&#10;&#10;Description automatically generated with low confidence">
            <a:extLst>
              <a:ext uri="{FF2B5EF4-FFF2-40B4-BE49-F238E27FC236}">
                <a16:creationId xmlns:a16="http://schemas.microsoft.com/office/drawing/2014/main" id="{A74D4F2D-CFFB-71F2-A5F9-080B71DB21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8375" y="1380580"/>
            <a:ext cx="5942223" cy="4456668"/>
          </a:xfrm>
          <a:prstGeom prst="rect">
            <a:avLst/>
          </a:prstGeom>
        </p:spPr>
      </p:pic>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2D620A-DD6B-464C-8781-AD36D71274CE}"/>
</file>

<file path=customXml/itemProps2.xml><?xml version="1.0" encoding="utf-8"?>
<ds:datastoreItem xmlns:ds="http://schemas.openxmlformats.org/officeDocument/2006/customXml" ds:itemID="{CB80D5DE-604A-4F59-AB61-110DC918B1FB}"/>
</file>

<file path=customXml/itemProps3.xml><?xml version="1.0" encoding="utf-8"?>
<ds:datastoreItem xmlns:ds="http://schemas.openxmlformats.org/officeDocument/2006/customXml" ds:itemID="{B02EDF7B-EF95-41B9-A455-C2E402632511}"/>
</file>

<file path=docProps/app.xml><?xml version="1.0" encoding="utf-8"?>
<Properties xmlns="http://schemas.openxmlformats.org/officeDocument/2006/extended-properties" xmlns:vt="http://schemas.openxmlformats.org/officeDocument/2006/docPropsVTypes">
  <TotalTime>5873</TotalTime>
  <Words>1175</Words>
  <Application>Microsoft Office PowerPoint</Application>
  <PresentationFormat>Widescreen</PresentationFormat>
  <Paragraphs>37</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139</cp:revision>
  <cp:lastPrinted>2019-07-16T13:07:28Z</cp:lastPrinted>
  <dcterms:created xsi:type="dcterms:W3CDTF">2004-08-07T03:10:56Z</dcterms:created>
  <dcterms:modified xsi:type="dcterms:W3CDTF">2023-04-21T22:36:59Z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