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3" r:id="rId2"/>
    <p:sldId id="264" r:id="rId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69AB7993-BC0B-4B3B-91F0-89ECD020A36A}">
          <p14:sldIdLst>
            <p14:sldId id="263"/>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333399"/>
    <a:srgbClr val="008080"/>
    <a:srgbClr val="31ADAD"/>
    <a:srgbClr val="0033CC"/>
    <a:srgbClr val="006600"/>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2" autoAdjust="0"/>
    <p:restoredTop sz="96781" autoAdjust="0"/>
  </p:normalViewPr>
  <p:slideViewPr>
    <p:cSldViewPr snapToGrid="0">
      <p:cViewPr varScale="1">
        <p:scale>
          <a:sx n="101" d="100"/>
          <a:sy n="101" d="100"/>
        </p:scale>
        <p:origin x="830"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effectLst/>
                <a:latin typeface="Calibri" panose="020F0502020204030204" pitchFamily="34" charset="0"/>
                <a:ea typeface="Calibri" panose="020F0502020204030204" pitchFamily="34" charset="0"/>
              </a:rPr>
              <a:t>so is to </a:t>
            </a:r>
            <a:r>
              <a:rPr lang="en-US" sz="1800" dirty="0">
                <a:effectLst/>
                <a:latin typeface="Calibri" panose="020F0502020204030204" pitchFamily="34" charset="0"/>
                <a:ea typeface="Calibri" panose="020F0502020204030204" pitchFamily="34" charset="0"/>
              </a:rPr>
              <a:t>avoid losing much </a:t>
            </a:r>
            <a:r>
              <a:rPr lang="en-US" sz="1800">
                <a:effectLst/>
                <a:latin typeface="Calibri" panose="020F0502020204030204" pitchFamily="34" charset="0"/>
                <a:ea typeface="Calibri" panose="020F0502020204030204" pitchFamily="34" charset="0"/>
              </a:rPr>
              <a:t>resolution.</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63550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effectLst/>
                <a:latin typeface="Calibri" panose="020F0502020204030204" pitchFamily="34" charset="0"/>
                <a:ea typeface="Calibri" panose="020F0502020204030204" pitchFamily="34" charset="0"/>
              </a:rPr>
              <a:t>so is to </a:t>
            </a:r>
            <a:r>
              <a:rPr lang="en-US" sz="1800" dirty="0">
                <a:effectLst/>
                <a:latin typeface="Calibri" panose="020F0502020204030204" pitchFamily="34" charset="0"/>
                <a:ea typeface="Calibri" panose="020F0502020204030204" pitchFamily="34" charset="0"/>
              </a:rPr>
              <a:t>avoid losing much </a:t>
            </a:r>
            <a:r>
              <a:rPr lang="en-US" sz="1800">
                <a:effectLst/>
                <a:latin typeface="Calibri" panose="020F0502020204030204" pitchFamily="34" charset="0"/>
                <a:ea typeface="Calibri" panose="020F0502020204030204" pitchFamily="34" charset="0"/>
              </a:rPr>
              <a:t>resolution.</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65240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rcid.org/0000-0001-8413-0491" TargetMode="External"/><Relationship Id="rId3" Type="http://schemas.openxmlformats.org/officeDocument/2006/relationships/hyperlink" Target="https://doi.org/10.1038/s41593-023-01286-8" TargetMode="External"/><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github.com/CoBrALab/RABIES" TargetMode="External"/><Relationship Id="rId11" Type="http://schemas.openxmlformats.org/officeDocument/2006/relationships/image" Target="../media/image4.png"/><Relationship Id="rId5" Type="http://schemas.openxmlformats.org/officeDocument/2006/relationships/hyperlink" Target="https://doi.org/10.18112/openneuro.ds004116.v1.0.0" TargetMode="External"/><Relationship Id="rId10" Type="http://schemas.openxmlformats.org/officeDocument/2006/relationships/image" Target="../media/image3.png"/><Relationship Id="rId4" Type="http://schemas.openxmlformats.org/officeDocument/2006/relationships/hyperlink" Target="https://doi.org/10.18112/openneuro.ds004114.v1.0.0" TargetMode="Externa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jpeg"/><Relationship Id="rId3" Type="http://schemas.openxmlformats.org/officeDocument/2006/relationships/hyperlink" Target="https://doi.org/10.1038/s41593-023-01286-8" TargetMode="External"/><Relationship Id="rId7" Type="http://schemas.openxmlformats.org/officeDocument/2006/relationships/image" Target="../media/image3.png"/><Relationship Id="rId12"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github.com/CoBrALab/RABIES" TargetMode="External"/><Relationship Id="rId11" Type="http://schemas.openxmlformats.org/officeDocument/2006/relationships/image" Target="../media/image8.png"/><Relationship Id="rId5" Type="http://schemas.openxmlformats.org/officeDocument/2006/relationships/hyperlink" Target="https://doi.org/10.18112/openneuro.ds004116.v1.0.0" TargetMode="External"/><Relationship Id="rId10" Type="http://schemas.openxmlformats.org/officeDocument/2006/relationships/image" Target="../media/image7.png"/><Relationship Id="rId4" Type="http://schemas.openxmlformats.org/officeDocument/2006/relationships/hyperlink" Target="https://doi.org/10.18112/openneuro.ds004114.v1.0.0" TargetMode="External"/><Relationship Id="rId9" Type="http://schemas.openxmlformats.org/officeDocument/2006/relationships/image" Target="../media/image6.png"/><Relationship Id="rId14" Type="http://schemas.openxmlformats.org/officeDocument/2006/relationships/hyperlink" Target="https://orcid.org/0000-0001-8413-049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64183" y="1421342"/>
            <a:ext cx="5868694" cy="4524315"/>
          </a:xfrm>
          <a:prstGeom prst="rect">
            <a:avLst/>
          </a:prstGeom>
          <a:noFill/>
          <a:ln w="9525">
            <a:noFill/>
            <a:miter lim="800000"/>
            <a:headEnd/>
            <a:tailEnd/>
          </a:ln>
        </p:spPr>
        <p:txBody>
          <a:bodyPr wrap="square">
            <a:spAutoFit/>
          </a:bodyPr>
          <a:lstStyle/>
          <a:p>
            <a:pPr algn="just"/>
            <a:r>
              <a:rPr lang="en-US" sz="1200" dirty="0">
                <a:latin typeface="+mn-lt"/>
                <a:cs typeface="Open Sans"/>
              </a:rPr>
              <a:t>Researchers at the MagLab’s Advanced Magnetic Resonance Imaging and Spectroscopy (AMRIS) facility at the University of Florida’s McKnight Brain Institute participated in a multi-institution study that developed methods to make rat brain imaging datasets more </a:t>
            </a:r>
            <a:r>
              <a:rPr lang="en-US" sz="1200" b="1" dirty="0">
                <a:solidFill>
                  <a:srgbClr val="0000FF"/>
                </a:solidFill>
                <a:latin typeface="+mn-lt"/>
                <a:cs typeface="Open Sans"/>
              </a:rPr>
              <a:t>Findable</a:t>
            </a:r>
            <a:r>
              <a:rPr lang="en-US" sz="1200" dirty="0">
                <a:solidFill>
                  <a:srgbClr val="0000FF"/>
                </a:solidFill>
                <a:latin typeface="+mn-lt"/>
                <a:cs typeface="Open Sans"/>
              </a:rPr>
              <a:t>,</a:t>
            </a:r>
            <a:r>
              <a:rPr lang="en-US" sz="1200" b="1" dirty="0">
                <a:solidFill>
                  <a:srgbClr val="0000FF"/>
                </a:solidFill>
                <a:latin typeface="+mn-lt"/>
                <a:cs typeface="Open Sans"/>
              </a:rPr>
              <a:t> Accessible</a:t>
            </a:r>
            <a:r>
              <a:rPr lang="en-US" sz="1200" dirty="0">
                <a:solidFill>
                  <a:srgbClr val="0000FF"/>
                </a:solidFill>
                <a:latin typeface="+mn-lt"/>
                <a:cs typeface="Open Sans"/>
              </a:rPr>
              <a:t>,</a:t>
            </a:r>
            <a:r>
              <a:rPr lang="en-US" sz="1200" b="1" dirty="0">
                <a:solidFill>
                  <a:srgbClr val="0000FF"/>
                </a:solidFill>
                <a:latin typeface="+mn-lt"/>
                <a:cs typeface="Open Sans"/>
              </a:rPr>
              <a:t> Interoperable</a:t>
            </a:r>
            <a:r>
              <a:rPr lang="en-US" sz="1200" dirty="0">
                <a:solidFill>
                  <a:srgbClr val="0000FF"/>
                </a:solidFill>
                <a:latin typeface="+mn-lt"/>
                <a:cs typeface="Open Sans"/>
              </a:rPr>
              <a:t>,</a:t>
            </a:r>
            <a:r>
              <a:rPr lang="en-US" sz="1200" b="1" dirty="0">
                <a:solidFill>
                  <a:srgbClr val="0000FF"/>
                </a:solidFill>
                <a:latin typeface="+mn-lt"/>
                <a:cs typeface="Open Sans"/>
              </a:rPr>
              <a:t> </a:t>
            </a:r>
            <a:r>
              <a:rPr lang="en-US" sz="1200" dirty="0">
                <a:latin typeface="+mn-lt"/>
                <a:cs typeface="Open Sans"/>
              </a:rPr>
              <a:t>and</a:t>
            </a:r>
            <a:r>
              <a:rPr lang="en-US" sz="1200" b="1" dirty="0">
                <a:latin typeface="+mn-lt"/>
                <a:cs typeface="Open Sans"/>
              </a:rPr>
              <a:t> </a:t>
            </a:r>
            <a:r>
              <a:rPr lang="en-US" sz="1200" b="1" dirty="0">
                <a:solidFill>
                  <a:srgbClr val="0000FF"/>
                </a:solidFill>
                <a:latin typeface="+mn-lt"/>
                <a:cs typeface="Open Sans"/>
              </a:rPr>
              <a:t>Reusable</a:t>
            </a:r>
            <a:r>
              <a:rPr lang="en-US" sz="1200" dirty="0">
                <a:latin typeface="+mn-lt"/>
                <a:cs typeface="Open Sans"/>
              </a:rPr>
              <a:t>. </a:t>
            </a:r>
          </a:p>
          <a:p>
            <a:pPr algn="just"/>
            <a:endParaRPr lang="en-US" sz="1200" dirty="0">
              <a:latin typeface="+mn-lt"/>
              <a:cs typeface="Open Sans"/>
            </a:endParaRPr>
          </a:p>
          <a:p>
            <a:pPr algn="just"/>
            <a:r>
              <a:rPr lang="en-US" sz="1200" dirty="0">
                <a:latin typeface="+mn-lt"/>
                <a:cs typeface="Open Sans"/>
              </a:rPr>
              <a:t>Rat brain imaging data are typically collected under a variety of conditions (e.g. different rat sex, strain, anesthesia, breathing rate, or magnetic field strength) that make it difficult to combine and compare different datasets. In this study, the authors aggregated 65 rat brain functional magnetic resonance imaging (fMRI) datasets from 45 institutions collected under a broad variety of conditions. </a:t>
            </a:r>
            <a:r>
              <a:rPr lang="en-US" sz="1200" i="1" u="sng" dirty="0">
                <a:latin typeface="+mn-lt"/>
                <a:cs typeface="Open Sans"/>
              </a:rPr>
              <a:t>These data were designated as the </a:t>
            </a:r>
            <a:r>
              <a:rPr lang="en-US" sz="1200" i="1" u="sng" dirty="0" err="1">
                <a:latin typeface="+mn-lt"/>
                <a:cs typeface="Open Sans"/>
              </a:rPr>
              <a:t>MultiRat</a:t>
            </a:r>
            <a:r>
              <a:rPr lang="en-US" sz="1200" i="1" u="sng" dirty="0">
                <a:latin typeface="+mn-lt"/>
                <a:cs typeface="Open Sans"/>
              </a:rPr>
              <a:t> collection and used to develop an optimized consensus protocol and reproducible data analysis pipeline to be used by researchers for rat brain fMRI experiments</a:t>
            </a:r>
            <a:r>
              <a:rPr lang="en-US" sz="1200" dirty="0">
                <a:latin typeface="+mn-lt"/>
                <a:cs typeface="Open Sans"/>
              </a:rPr>
              <a:t>. A </a:t>
            </a:r>
            <a:r>
              <a:rPr lang="en-US" sz="1200" dirty="0" err="1">
                <a:latin typeface="+mn-lt"/>
                <a:cs typeface="Open Sans"/>
              </a:rPr>
              <a:t>StandardRat</a:t>
            </a:r>
            <a:r>
              <a:rPr lang="en-US" sz="1200" dirty="0">
                <a:latin typeface="+mn-lt"/>
                <a:cs typeface="Open Sans"/>
              </a:rPr>
              <a:t> collection of 21 datasets taken from the </a:t>
            </a:r>
            <a:r>
              <a:rPr lang="en-US" sz="1200" dirty="0" err="1">
                <a:latin typeface="+mn-lt"/>
                <a:cs typeface="Open Sans"/>
              </a:rPr>
              <a:t>MultiRat</a:t>
            </a:r>
            <a:r>
              <a:rPr lang="en-US" sz="1200" dirty="0">
                <a:latin typeface="+mn-lt"/>
                <a:cs typeface="Open Sans"/>
              </a:rPr>
              <a:t> collection was prepared based on this protocol.</a:t>
            </a:r>
          </a:p>
          <a:p>
            <a:pPr algn="just"/>
            <a:endParaRPr lang="en-US" sz="1200" dirty="0">
              <a:latin typeface="+mn-lt"/>
              <a:cs typeface="Open Sans"/>
            </a:endParaRPr>
          </a:p>
          <a:p>
            <a:pPr algn="just"/>
            <a:r>
              <a:rPr lang="en-US" sz="1200" i="1" u="sng" dirty="0">
                <a:latin typeface="+mn-lt"/>
                <a:cs typeface="Open Sans"/>
              </a:rPr>
              <a:t>By using the optimized </a:t>
            </a:r>
            <a:r>
              <a:rPr lang="en-US" sz="1200" i="1" u="sng" dirty="0" err="1">
                <a:latin typeface="+mn-lt"/>
                <a:cs typeface="Open Sans"/>
              </a:rPr>
              <a:t>StandardRat</a:t>
            </a:r>
            <a:r>
              <a:rPr lang="en-US" sz="1200" i="1" u="sng" dirty="0">
                <a:latin typeface="+mn-lt"/>
                <a:cs typeface="Open Sans"/>
              </a:rPr>
              <a:t> protocol created by the authors, researchers can ensure their datasets can be effectively reused by others</a:t>
            </a:r>
            <a:r>
              <a:rPr lang="en-US" sz="1200" dirty="0">
                <a:latin typeface="+mn-lt"/>
                <a:cs typeface="Open Sans"/>
              </a:rPr>
              <a:t>. This advancement will facilitate large-scale rat neuroimaging studies across multiple institutions, greatly increasing the current and future availability of high-quality rat brain fMRI data. </a:t>
            </a:r>
            <a:r>
              <a:rPr lang="en-US" sz="1200" i="1" u="sng" dirty="0">
                <a:latin typeface="+mn-lt"/>
                <a:cs typeface="Open Sans"/>
              </a:rPr>
              <a:t>The adoption of these FAIR data protocols will improve researchers’ ability to study rat brain functional connectivity and to make new discoveries using datasets from a variety of prior experiments</a:t>
            </a:r>
            <a:r>
              <a:rPr lang="en-US" sz="1200" dirty="0">
                <a:latin typeface="+mn-lt"/>
                <a:cs typeface="Open Sans"/>
              </a:rPr>
              <a:t>. The authors have openly shared the datasets, consensus protocol, and reproducible data analysis pipeline in the </a:t>
            </a:r>
            <a:r>
              <a:rPr lang="en-US" sz="1200" dirty="0" err="1">
                <a:latin typeface="+mn-lt"/>
                <a:cs typeface="Open Sans"/>
              </a:rPr>
              <a:t>OpenNeuro</a:t>
            </a:r>
            <a:r>
              <a:rPr lang="en-US" sz="1200" dirty="0">
                <a:latin typeface="+mn-lt"/>
                <a:cs typeface="Open Sans"/>
              </a:rPr>
              <a:t> database and GitHub to maximize their value for the neuroscience community.</a:t>
            </a:r>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sp>
        <p:nvSpPr>
          <p:cNvPr id="10" name="Text Box 28"/>
          <p:cNvSpPr txBox="1">
            <a:spLocks noChangeArrowheads="1"/>
          </p:cNvSpPr>
          <p:nvPr/>
        </p:nvSpPr>
        <p:spPr bwMode="auto">
          <a:xfrm>
            <a:off x="0" y="6023488"/>
            <a:ext cx="12192000" cy="769441"/>
          </a:xfrm>
          <a:prstGeom prst="rect">
            <a:avLst/>
          </a:prstGeom>
          <a:noFill/>
          <a:ln w="9525">
            <a:noFill/>
            <a:miter lim="800000"/>
            <a:headEnd/>
            <a:tailEnd/>
          </a:ln>
        </p:spPr>
        <p:txBody>
          <a:bodyPr wrap="square">
            <a:spAutoFit/>
          </a:bodyPr>
          <a:lstStyle/>
          <a:p>
            <a:r>
              <a:rPr lang="en-US" sz="1100" b="1" dirty="0">
                <a:solidFill>
                  <a:srgbClr val="333399"/>
                </a:solidFill>
              </a:rPr>
              <a:t>Facility and instrumentation used:</a:t>
            </a:r>
            <a:r>
              <a:rPr lang="en-US" sz="1100" dirty="0">
                <a:solidFill>
                  <a:srgbClr val="333399"/>
                </a:solidFill>
              </a:rPr>
              <a:t>  Advanced Magnetic Resonance Imaging and Spectroscopy (AMRIS), </a:t>
            </a:r>
            <a:r>
              <a:rPr lang="nb-NO" sz="1100" dirty="0">
                <a:solidFill>
                  <a:srgbClr val="333399"/>
                </a:solidFill>
              </a:rPr>
              <a:t>750 MHz/89 mm Bruker Avance III HD </a:t>
            </a:r>
            <a:endParaRPr lang="en-US" sz="1100" dirty="0">
              <a:solidFill>
                <a:srgbClr val="333399"/>
              </a:solidFill>
            </a:endParaRPr>
          </a:p>
          <a:p>
            <a:r>
              <a:rPr lang="en-US" sz="1100" b="1" dirty="0">
                <a:solidFill>
                  <a:srgbClr val="333399"/>
                </a:solidFill>
              </a:rPr>
              <a:t>Citation:</a:t>
            </a:r>
            <a:r>
              <a:rPr lang="en-US" sz="1100" i="1" dirty="0">
                <a:solidFill>
                  <a:srgbClr val="333399"/>
                </a:solidFill>
              </a:rPr>
              <a:t> </a:t>
            </a:r>
            <a:r>
              <a:rPr lang="en-US" sz="1100" dirty="0" err="1">
                <a:solidFill>
                  <a:srgbClr val="333399"/>
                </a:solidFill>
                <a:effectLst/>
              </a:rPr>
              <a:t>Grandjean</a:t>
            </a:r>
            <a:r>
              <a:rPr lang="en-US" sz="1100" dirty="0">
                <a:solidFill>
                  <a:srgbClr val="333399"/>
                </a:solidFill>
                <a:effectLst/>
              </a:rPr>
              <a:t>, J. </a:t>
            </a:r>
            <a:r>
              <a:rPr lang="en-US" sz="1100" i="1" dirty="0">
                <a:solidFill>
                  <a:srgbClr val="333399"/>
                </a:solidFill>
                <a:effectLst/>
              </a:rPr>
              <a:t>et al.</a:t>
            </a:r>
            <a:r>
              <a:rPr lang="en-US" sz="1100" dirty="0">
                <a:solidFill>
                  <a:srgbClr val="333399"/>
                </a:solidFill>
                <a:effectLst/>
              </a:rPr>
              <a:t> A consensus protocol for functional connectivity analysis in the rat brain. </a:t>
            </a:r>
            <a:r>
              <a:rPr lang="en-US" sz="1100" i="1" dirty="0">
                <a:solidFill>
                  <a:srgbClr val="333399"/>
                </a:solidFill>
                <a:effectLst/>
              </a:rPr>
              <a:t>Nat </a:t>
            </a:r>
            <a:r>
              <a:rPr lang="en-US" sz="1100" i="1" dirty="0" err="1">
                <a:solidFill>
                  <a:srgbClr val="333399"/>
                </a:solidFill>
                <a:effectLst/>
              </a:rPr>
              <a:t>Neurosci</a:t>
            </a:r>
            <a:r>
              <a:rPr lang="en-US" sz="1100" dirty="0">
                <a:solidFill>
                  <a:srgbClr val="333399"/>
                </a:solidFill>
                <a:effectLst/>
              </a:rPr>
              <a:t> </a:t>
            </a:r>
            <a:r>
              <a:rPr lang="en-US" sz="1100" b="1" dirty="0">
                <a:solidFill>
                  <a:srgbClr val="333399"/>
                </a:solidFill>
                <a:effectLst/>
              </a:rPr>
              <a:t>26</a:t>
            </a:r>
            <a:r>
              <a:rPr lang="en-US" sz="1100" dirty="0">
                <a:solidFill>
                  <a:srgbClr val="333399"/>
                </a:solidFill>
                <a:effectLst/>
              </a:rPr>
              <a:t>, 673–681 (2023). (</a:t>
            </a:r>
            <a:r>
              <a:rPr lang="en-US" sz="1100" dirty="0">
                <a:solidFill>
                  <a:srgbClr val="333399"/>
                </a:solidFill>
                <a:effectLst/>
                <a:hlinkClick r:id="rId3">
                  <a:extLst>
                    <a:ext uri="{A12FA001-AC4F-418D-AE19-62706E023703}">
                      <ahyp:hlinkClr xmlns:ahyp="http://schemas.microsoft.com/office/drawing/2018/hyperlinkcolor" val="tx"/>
                    </a:ext>
                  </a:extLst>
                </a:hlinkClick>
              </a:rPr>
              <a:t>https://doi.org/10.1038/s41593-023-01286-8</a:t>
            </a:r>
            <a:r>
              <a:rPr lang="en-US" sz="1100" dirty="0">
                <a:solidFill>
                  <a:srgbClr val="333399"/>
                </a:solidFill>
                <a:effectLst/>
              </a:rPr>
              <a:t>)</a:t>
            </a:r>
          </a:p>
          <a:p>
            <a:r>
              <a:rPr lang="en-US" sz="1100" b="1" dirty="0">
                <a:solidFill>
                  <a:srgbClr val="333399"/>
                </a:solidFill>
              </a:rPr>
              <a:t>Data Citation: </a:t>
            </a:r>
            <a:r>
              <a:rPr lang="en-US" sz="1100" dirty="0" err="1">
                <a:solidFill>
                  <a:srgbClr val="333399"/>
                </a:solidFill>
              </a:rPr>
              <a:t>MultiRat</a:t>
            </a:r>
            <a:r>
              <a:rPr lang="en-US" sz="1100" dirty="0">
                <a:solidFill>
                  <a:srgbClr val="333399"/>
                </a:solidFill>
              </a:rPr>
              <a:t> dataset (</a:t>
            </a:r>
            <a:r>
              <a:rPr lang="en-US" sz="1100" dirty="0">
                <a:solidFill>
                  <a:srgbClr val="333399"/>
                </a:solidFill>
                <a:hlinkClick r:id="rId4">
                  <a:extLst>
                    <a:ext uri="{A12FA001-AC4F-418D-AE19-62706E023703}">
                      <ahyp:hlinkClr xmlns:ahyp="http://schemas.microsoft.com/office/drawing/2018/hyperlinkcolor" val="tx"/>
                    </a:ext>
                  </a:extLst>
                </a:hlinkClick>
              </a:rPr>
              <a:t>https://doi.org/10.18112/openneuro.ds004114.v1.0.0</a:t>
            </a:r>
            <a:r>
              <a:rPr lang="en-US" sz="1100" dirty="0">
                <a:solidFill>
                  <a:srgbClr val="333399"/>
                </a:solidFill>
              </a:rPr>
              <a:t>); </a:t>
            </a:r>
            <a:r>
              <a:rPr lang="en-US" sz="1100" dirty="0" err="1">
                <a:solidFill>
                  <a:srgbClr val="333399"/>
                </a:solidFill>
              </a:rPr>
              <a:t>StandardRat</a:t>
            </a:r>
            <a:r>
              <a:rPr lang="en-US" sz="1100" dirty="0">
                <a:solidFill>
                  <a:srgbClr val="333399"/>
                </a:solidFill>
              </a:rPr>
              <a:t> dataset (</a:t>
            </a:r>
            <a:r>
              <a:rPr lang="en-US" sz="1100" dirty="0">
                <a:solidFill>
                  <a:srgbClr val="333399"/>
                </a:solidFill>
                <a:hlinkClick r:id="rId5">
                  <a:extLst>
                    <a:ext uri="{A12FA001-AC4F-418D-AE19-62706E023703}">
                      <ahyp:hlinkClr xmlns:ahyp="http://schemas.microsoft.com/office/drawing/2018/hyperlinkcolor" val="tx"/>
                    </a:ext>
                  </a:extLst>
                </a:hlinkClick>
              </a:rPr>
              <a:t>https://doi.org/10.18112/openneuro.ds004116.v1.0.0</a:t>
            </a:r>
            <a:r>
              <a:rPr lang="en-US" sz="1100" dirty="0">
                <a:solidFill>
                  <a:srgbClr val="333399"/>
                </a:solidFill>
              </a:rPr>
              <a:t>)</a:t>
            </a:r>
          </a:p>
          <a:p>
            <a:r>
              <a:rPr lang="en-US" sz="1100" b="1" dirty="0">
                <a:solidFill>
                  <a:srgbClr val="333399"/>
                </a:solidFill>
              </a:rPr>
              <a:t>Software Citation:</a:t>
            </a:r>
            <a:r>
              <a:rPr lang="en-US" sz="1100" dirty="0">
                <a:solidFill>
                  <a:srgbClr val="333399"/>
                </a:solidFill>
              </a:rPr>
              <a:t> RABIES: Rodent Automated Bold Improvement of EPI Sequences (</a:t>
            </a:r>
            <a:r>
              <a:rPr lang="en-US" sz="1100" dirty="0">
                <a:solidFill>
                  <a:srgbClr val="333399"/>
                </a:solidFill>
                <a:hlinkClick r:id="rId6">
                  <a:extLst>
                    <a:ext uri="{A12FA001-AC4F-418D-AE19-62706E023703}">
                      <ahyp:hlinkClr xmlns:ahyp="http://schemas.microsoft.com/office/drawing/2018/hyperlinkcolor" val="tx"/>
                    </a:ext>
                  </a:extLst>
                </a:hlinkClick>
              </a:rPr>
              <a:t>https://github.com/CoBrALab/RABIES</a:t>
            </a:r>
            <a:r>
              <a:rPr lang="en-US" sz="1100" dirty="0">
                <a:solidFill>
                  <a:srgbClr val="333399"/>
                </a:solidFill>
              </a:rPr>
              <a:t>)</a:t>
            </a:r>
          </a:p>
        </p:txBody>
      </p:sp>
      <p:pic>
        <p:nvPicPr>
          <p:cNvPr id="12" name="Picture 11" descr="NSF logo.jpg"/>
          <p:cNvPicPr>
            <a:picLocks noChangeAspect="1"/>
          </p:cNvPicPr>
          <p:nvPr/>
        </p:nvPicPr>
        <p:blipFill>
          <a:blip r:embed="rId7" cstate="print"/>
          <a:stretch>
            <a:fillRect/>
          </a:stretch>
        </p:blipFill>
        <p:spPr>
          <a:xfrm>
            <a:off x="11128301" y="21821"/>
            <a:ext cx="1017188" cy="1023315"/>
          </a:xfrm>
          <a:prstGeom prst="rect">
            <a:avLst/>
          </a:prstGeom>
        </p:spPr>
      </p:pic>
      <p:sp>
        <p:nvSpPr>
          <p:cNvPr id="13" name="Text Box 62"/>
          <p:cNvSpPr txBox="1">
            <a:spLocks noChangeArrowheads="1"/>
          </p:cNvSpPr>
          <p:nvPr/>
        </p:nvSpPr>
        <p:spPr bwMode="auto">
          <a:xfrm>
            <a:off x="965943" y="42867"/>
            <a:ext cx="10260114" cy="1184940"/>
          </a:xfrm>
          <a:prstGeom prst="rect">
            <a:avLst/>
          </a:prstGeom>
          <a:noFill/>
          <a:ln w="9525">
            <a:noFill/>
            <a:miter lim="800000"/>
            <a:headEnd/>
            <a:tailEnd/>
          </a:ln>
        </p:spPr>
        <p:txBody>
          <a:bodyPr wrap="square">
            <a:spAutoFit/>
          </a:bodyPr>
          <a:lstStyle/>
          <a:p>
            <a:pPr algn="ctr">
              <a:spcBef>
                <a:spcPts val="0"/>
              </a:spcBef>
            </a:pPr>
            <a:r>
              <a:rPr lang="en-US" sz="1550" b="1" dirty="0"/>
              <a:t>A standardized FAIR data protocol to make rat brain imaging datasets more reproducible and interoperable</a:t>
            </a:r>
          </a:p>
          <a:p>
            <a:pPr algn="ctr">
              <a:spcBef>
                <a:spcPts val="0"/>
              </a:spcBef>
            </a:pPr>
            <a:endParaRPr lang="en-US" sz="600" dirty="0"/>
          </a:p>
          <a:p>
            <a:pPr algn="ctr">
              <a:spcBef>
                <a:spcPts val="0"/>
              </a:spcBef>
            </a:pPr>
            <a:r>
              <a:rPr lang="en-US" sz="1200" u="sng" dirty="0" err="1">
                <a:solidFill>
                  <a:srgbClr val="008080"/>
                </a:solidFill>
                <a:hlinkClick r:id="rId8"/>
              </a:rPr>
              <a:t>Joanes</a:t>
            </a:r>
            <a:r>
              <a:rPr lang="en-US" sz="1200" u="sng" dirty="0">
                <a:solidFill>
                  <a:srgbClr val="008080"/>
                </a:solidFill>
                <a:hlinkClick r:id="rId8"/>
              </a:rPr>
              <a:t> Grandjean</a:t>
            </a:r>
            <a:r>
              <a:rPr lang="en-US" sz="1200" baseline="30000" dirty="0">
                <a:hlinkClick r:id="rId8"/>
              </a:rPr>
              <a:t>1,2</a:t>
            </a:r>
            <a:r>
              <a:rPr lang="en-US" sz="1200" dirty="0"/>
              <a:t>, </a:t>
            </a:r>
            <a:r>
              <a:rPr lang="en-US" sz="1200" i="1" dirty="0"/>
              <a:t>et al.  (including more than 200 researchers in the collaboration)</a:t>
            </a:r>
            <a:endParaRPr lang="en-US" sz="1200" dirty="0"/>
          </a:p>
          <a:p>
            <a:pPr marL="228600" indent="-228600" algn="ctr">
              <a:buAutoNum type="arabicPeriod"/>
            </a:pPr>
            <a:r>
              <a:rPr lang="en-US" sz="1050" b="1" dirty="0">
                <a:solidFill>
                  <a:srgbClr val="0000FF"/>
                </a:solidFill>
              </a:rPr>
              <a:t>Donders Institute for Brain, </a:t>
            </a:r>
            <a:r>
              <a:rPr lang="en-US" sz="1050" b="1" dirty="0" err="1">
                <a:solidFill>
                  <a:srgbClr val="0000FF"/>
                </a:solidFill>
              </a:rPr>
              <a:t>Behaviour</a:t>
            </a:r>
            <a:r>
              <a:rPr lang="en-US" sz="1050" b="1" dirty="0">
                <a:solidFill>
                  <a:srgbClr val="0000FF"/>
                </a:solidFill>
              </a:rPr>
              <a:t>, and Cognition, Radboud University, Nijmegen, The Netherlands</a:t>
            </a:r>
          </a:p>
          <a:p>
            <a:pPr marL="228600" indent="-228600" algn="ctr">
              <a:buAutoNum type="arabicPeriod"/>
            </a:pPr>
            <a:r>
              <a:rPr lang="en-US" sz="1050" b="1" dirty="0">
                <a:solidFill>
                  <a:srgbClr val="0000FF"/>
                </a:solidFill>
              </a:rPr>
              <a:t>Department for Medical Imaging, Radboud University Medical Center, Nijmegen, The Netherlands</a:t>
            </a:r>
            <a:endParaRPr lang="en-US" sz="400" i="1" dirty="0"/>
          </a:p>
          <a:p>
            <a:pPr algn="ctr">
              <a:spcBef>
                <a:spcPts val="0"/>
              </a:spcBef>
            </a:pPr>
            <a:r>
              <a:rPr lang="en-US" sz="600" b="1" dirty="0">
                <a:solidFill>
                  <a:srgbClr val="0033CC"/>
                </a:solidFill>
              </a:rPr>
              <a:t> </a:t>
            </a:r>
          </a:p>
          <a:p>
            <a:pPr algn="ctr">
              <a:spcBef>
                <a:spcPts val="0"/>
              </a:spcBef>
            </a:pPr>
            <a:r>
              <a:rPr lang="en-US" sz="1050" b="1" dirty="0"/>
              <a:t>Funding Grants:</a:t>
            </a:r>
            <a:r>
              <a:rPr lang="en-US" sz="1050" dirty="0"/>
              <a:t> </a:t>
            </a:r>
            <a:r>
              <a:rPr lang="en-US" sz="1050" dirty="0">
                <a:latin typeface="+mn-lt"/>
              </a:rPr>
              <a:t>G.S. Boebinger (NSF DMR-1644779</a:t>
            </a:r>
            <a:r>
              <a:rPr lang="en-US" sz="1050" dirty="0"/>
              <a:t>)</a:t>
            </a:r>
            <a:endParaRPr lang="en-US" sz="1050" b="1" dirty="0">
              <a:solidFill>
                <a:srgbClr val="0033CC"/>
              </a:solidFill>
            </a:endParaRPr>
          </a:p>
        </p:txBody>
      </p:sp>
      <p:pic>
        <p:nvPicPr>
          <p:cNvPr id="14" name="Picture 13" descr="JustM_purple.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3800" y="79794"/>
            <a:ext cx="792698" cy="944759"/>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7610583" y="32879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3496245D-0B73-B018-864B-A91773C95BA3}"/>
              </a:ext>
            </a:extLst>
          </p:cNvPr>
          <p:cNvSpPr/>
          <p:nvPr/>
        </p:nvSpPr>
        <p:spPr>
          <a:xfrm>
            <a:off x="5977608" y="1297014"/>
            <a:ext cx="6061212" cy="4726473"/>
          </a:xfrm>
          <a:prstGeom prst="rect">
            <a:avLst/>
          </a:prstGeom>
          <a:gradFill flip="none" rotWithShape="1">
            <a:gsLst>
              <a:gs pos="50000">
                <a:srgbClr val="4472C4">
                  <a:shade val="67500"/>
                  <a:satMod val="115000"/>
                </a:srgbClr>
              </a:gs>
              <a:gs pos="100000">
                <a:srgbClr val="4472C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85A33A4-AC37-500C-E8CB-AB92929FAF8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5384" t="-1178" r="15664" b="47181"/>
          <a:stretch/>
        </p:blipFill>
        <p:spPr>
          <a:xfrm>
            <a:off x="6280657" y="3601785"/>
            <a:ext cx="1033780" cy="1301230"/>
          </a:xfrm>
          <a:prstGeom prst="rect">
            <a:avLst/>
          </a:prstGeom>
        </p:spPr>
      </p:pic>
      <p:sp>
        <p:nvSpPr>
          <p:cNvPr id="16" name="TextBox 15">
            <a:extLst>
              <a:ext uri="{FF2B5EF4-FFF2-40B4-BE49-F238E27FC236}">
                <a16:creationId xmlns:a16="http://schemas.microsoft.com/office/drawing/2014/main" id="{139B600F-8B1A-96A3-CD78-56A52CA256D0}"/>
              </a:ext>
            </a:extLst>
          </p:cNvPr>
          <p:cNvSpPr txBox="1"/>
          <p:nvPr/>
        </p:nvSpPr>
        <p:spPr>
          <a:xfrm>
            <a:off x="6296025" y="5582036"/>
            <a:ext cx="5742794" cy="430887"/>
          </a:xfrm>
          <a:prstGeom prst="rect">
            <a:avLst/>
          </a:prstGeom>
          <a:noFill/>
        </p:spPr>
        <p:txBody>
          <a:bodyPr wrap="square">
            <a:spAutoFit/>
          </a:bodyPr>
          <a:lstStyle/>
          <a:p>
            <a:r>
              <a:rPr lang="en-US" sz="1100" dirty="0">
                <a:solidFill>
                  <a:schemeClr val="bg1"/>
                </a:solidFill>
              </a:rPr>
              <a:t>A variety of factors such as sex, strain, anesthesia, magnetic field strength, and breathing rate can affect the results of an fMRI scan. Image reprinted from original citation.</a:t>
            </a:r>
          </a:p>
        </p:txBody>
      </p:sp>
      <p:pic>
        <p:nvPicPr>
          <p:cNvPr id="17" name="Picture 16" descr="A picture containing text, screenshot, diagram, art&#10;&#10;Description automatically generated">
            <a:extLst>
              <a:ext uri="{FF2B5EF4-FFF2-40B4-BE49-F238E27FC236}">
                <a16:creationId xmlns:a16="http://schemas.microsoft.com/office/drawing/2014/main" id="{0E7FC388-DC83-1AE0-A025-87E205F57F2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 b="24669"/>
          <a:stretch/>
        </p:blipFill>
        <p:spPr>
          <a:xfrm>
            <a:off x="6067071" y="1368132"/>
            <a:ext cx="5867172" cy="4213903"/>
          </a:xfrm>
          <a:prstGeom prst="rect">
            <a:avLst/>
          </a:prstGeom>
        </p:spPr>
      </p:pic>
    </p:spTree>
    <p:extLst>
      <p:ext uri="{BB962C8B-B14F-4D97-AF65-F5344CB8AC3E}">
        <p14:creationId xmlns:p14="http://schemas.microsoft.com/office/powerpoint/2010/main" val="362528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 Box 28">
            <a:extLst>
              <a:ext uri="{FF2B5EF4-FFF2-40B4-BE49-F238E27FC236}">
                <a16:creationId xmlns:a16="http://schemas.microsoft.com/office/drawing/2014/main" id="{344E1C9E-91AC-92D9-92EE-12197BC7F5CC}"/>
              </a:ext>
            </a:extLst>
          </p:cNvPr>
          <p:cNvSpPr txBox="1">
            <a:spLocks noChangeArrowheads="1"/>
          </p:cNvSpPr>
          <p:nvPr/>
        </p:nvSpPr>
        <p:spPr bwMode="auto">
          <a:xfrm>
            <a:off x="0" y="6023488"/>
            <a:ext cx="12192000" cy="769441"/>
          </a:xfrm>
          <a:prstGeom prst="rect">
            <a:avLst/>
          </a:prstGeom>
          <a:noFill/>
          <a:ln w="9525">
            <a:noFill/>
            <a:miter lim="800000"/>
            <a:headEnd/>
            <a:tailEnd/>
          </a:ln>
        </p:spPr>
        <p:txBody>
          <a:bodyPr wrap="square">
            <a:spAutoFit/>
          </a:bodyPr>
          <a:lstStyle/>
          <a:p>
            <a:r>
              <a:rPr lang="en-US" sz="1100" b="1" dirty="0">
                <a:solidFill>
                  <a:srgbClr val="333399"/>
                </a:solidFill>
              </a:rPr>
              <a:t>Facility and instrumentation used:</a:t>
            </a:r>
            <a:r>
              <a:rPr lang="en-US" sz="1100" dirty="0">
                <a:solidFill>
                  <a:srgbClr val="333399"/>
                </a:solidFill>
              </a:rPr>
              <a:t>  Advanced Magnetic Resonance Imaging and Spectroscopy (AMRIS), </a:t>
            </a:r>
            <a:r>
              <a:rPr lang="nb-NO" sz="1100" dirty="0">
                <a:solidFill>
                  <a:srgbClr val="333399"/>
                </a:solidFill>
              </a:rPr>
              <a:t>750 MHz/89 mm Bruker Avance III HD </a:t>
            </a:r>
            <a:endParaRPr lang="en-US" sz="1100" dirty="0">
              <a:solidFill>
                <a:srgbClr val="333399"/>
              </a:solidFill>
            </a:endParaRPr>
          </a:p>
          <a:p>
            <a:r>
              <a:rPr lang="en-US" sz="1100" b="1" dirty="0">
                <a:solidFill>
                  <a:srgbClr val="333399"/>
                </a:solidFill>
              </a:rPr>
              <a:t>Citation:</a:t>
            </a:r>
            <a:r>
              <a:rPr lang="en-US" sz="1100" i="1" dirty="0">
                <a:solidFill>
                  <a:srgbClr val="333399"/>
                </a:solidFill>
              </a:rPr>
              <a:t> </a:t>
            </a:r>
            <a:r>
              <a:rPr lang="en-US" sz="1100" dirty="0" err="1">
                <a:solidFill>
                  <a:srgbClr val="333399"/>
                </a:solidFill>
                <a:effectLst/>
              </a:rPr>
              <a:t>Grandjean</a:t>
            </a:r>
            <a:r>
              <a:rPr lang="en-US" sz="1100" dirty="0">
                <a:solidFill>
                  <a:srgbClr val="333399"/>
                </a:solidFill>
                <a:effectLst/>
              </a:rPr>
              <a:t>, J. </a:t>
            </a:r>
            <a:r>
              <a:rPr lang="en-US" sz="1100" i="1" dirty="0">
                <a:solidFill>
                  <a:srgbClr val="333399"/>
                </a:solidFill>
                <a:effectLst/>
              </a:rPr>
              <a:t>et al.</a:t>
            </a:r>
            <a:r>
              <a:rPr lang="en-US" sz="1100" dirty="0">
                <a:solidFill>
                  <a:srgbClr val="333399"/>
                </a:solidFill>
                <a:effectLst/>
              </a:rPr>
              <a:t> A consensus protocol for functional connectivity analysis in the rat brain. </a:t>
            </a:r>
            <a:r>
              <a:rPr lang="en-US" sz="1100" i="1" dirty="0">
                <a:solidFill>
                  <a:srgbClr val="333399"/>
                </a:solidFill>
                <a:effectLst/>
              </a:rPr>
              <a:t>Nat </a:t>
            </a:r>
            <a:r>
              <a:rPr lang="en-US" sz="1100" i="1" dirty="0" err="1">
                <a:solidFill>
                  <a:srgbClr val="333399"/>
                </a:solidFill>
                <a:effectLst/>
              </a:rPr>
              <a:t>Neurosci</a:t>
            </a:r>
            <a:r>
              <a:rPr lang="en-US" sz="1100" dirty="0">
                <a:solidFill>
                  <a:srgbClr val="333399"/>
                </a:solidFill>
                <a:effectLst/>
              </a:rPr>
              <a:t> </a:t>
            </a:r>
            <a:r>
              <a:rPr lang="en-US" sz="1100" b="1" dirty="0">
                <a:solidFill>
                  <a:srgbClr val="333399"/>
                </a:solidFill>
                <a:effectLst/>
              </a:rPr>
              <a:t>26</a:t>
            </a:r>
            <a:r>
              <a:rPr lang="en-US" sz="1100" dirty="0">
                <a:solidFill>
                  <a:srgbClr val="333399"/>
                </a:solidFill>
                <a:effectLst/>
              </a:rPr>
              <a:t>, 673–681 (2023). (</a:t>
            </a:r>
            <a:r>
              <a:rPr lang="en-US" sz="1100" dirty="0">
                <a:solidFill>
                  <a:srgbClr val="333399"/>
                </a:solidFill>
                <a:effectLst/>
                <a:hlinkClick r:id="rId3">
                  <a:extLst>
                    <a:ext uri="{A12FA001-AC4F-418D-AE19-62706E023703}">
                      <ahyp:hlinkClr xmlns:ahyp="http://schemas.microsoft.com/office/drawing/2018/hyperlinkcolor" val="tx"/>
                    </a:ext>
                  </a:extLst>
                </a:hlinkClick>
              </a:rPr>
              <a:t>https://doi.org/10.1038/s41593-023-01286-8</a:t>
            </a:r>
            <a:r>
              <a:rPr lang="en-US" sz="1100" dirty="0">
                <a:solidFill>
                  <a:srgbClr val="333399"/>
                </a:solidFill>
                <a:effectLst/>
              </a:rPr>
              <a:t>)</a:t>
            </a:r>
          </a:p>
          <a:p>
            <a:r>
              <a:rPr lang="en-US" sz="1100" b="1" dirty="0">
                <a:solidFill>
                  <a:srgbClr val="333399"/>
                </a:solidFill>
              </a:rPr>
              <a:t>Data Citation: </a:t>
            </a:r>
            <a:r>
              <a:rPr lang="en-US" sz="1100" dirty="0" err="1">
                <a:solidFill>
                  <a:srgbClr val="333399"/>
                </a:solidFill>
              </a:rPr>
              <a:t>MultiRat</a:t>
            </a:r>
            <a:r>
              <a:rPr lang="en-US" sz="1100" dirty="0">
                <a:solidFill>
                  <a:srgbClr val="333399"/>
                </a:solidFill>
              </a:rPr>
              <a:t> dataset (</a:t>
            </a:r>
            <a:r>
              <a:rPr lang="en-US" sz="1100" dirty="0">
                <a:solidFill>
                  <a:srgbClr val="333399"/>
                </a:solidFill>
                <a:hlinkClick r:id="rId4">
                  <a:extLst>
                    <a:ext uri="{A12FA001-AC4F-418D-AE19-62706E023703}">
                      <ahyp:hlinkClr xmlns:ahyp="http://schemas.microsoft.com/office/drawing/2018/hyperlinkcolor" val="tx"/>
                    </a:ext>
                  </a:extLst>
                </a:hlinkClick>
              </a:rPr>
              <a:t>https://doi.org/10.18112/openneuro.ds004114.v1.0.0</a:t>
            </a:r>
            <a:r>
              <a:rPr lang="en-US" sz="1100" dirty="0">
                <a:solidFill>
                  <a:srgbClr val="333399"/>
                </a:solidFill>
              </a:rPr>
              <a:t>); </a:t>
            </a:r>
            <a:r>
              <a:rPr lang="en-US" sz="1100" dirty="0" err="1">
                <a:solidFill>
                  <a:srgbClr val="333399"/>
                </a:solidFill>
              </a:rPr>
              <a:t>StandardRat</a:t>
            </a:r>
            <a:r>
              <a:rPr lang="en-US" sz="1100" dirty="0">
                <a:solidFill>
                  <a:srgbClr val="333399"/>
                </a:solidFill>
              </a:rPr>
              <a:t> dataset (</a:t>
            </a:r>
            <a:r>
              <a:rPr lang="en-US" sz="1100" dirty="0">
                <a:solidFill>
                  <a:srgbClr val="333399"/>
                </a:solidFill>
                <a:hlinkClick r:id="rId5">
                  <a:extLst>
                    <a:ext uri="{A12FA001-AC4F-418D-AE19-62706E023703}">
                      <ahyp:hlinkClr xmlns:ahyp="http://schemas.microsoft.com/office/drawing/2018/hyperlinkcolor" val="tx"/>
                    </a:ext>
                  </a:extLst>
                </a:hlinkClick>
              </a:rPr>
              <a:t>https://doi.org/10.18112/openneuro.ds004116.v1.0.0</a:t>
            </a:r>
            <a:r>
              <a:rPr lang="en-US" sz="1100" dirty="0">
                <a:solidFill>
                  <a:srgbClr val="333399"/>
                </a:solidFill>
              </a:rPr>
              <a:t>)</a:t>
            </a:r>
          </a:p>
          <a:p>
            <a:r>
              <a:rPr lang="en-US" sz="1100" b="1" dirty="0">
                <a:solidFill>
                  <a:srgbClr val="333399"/>
                </a:solidFill>
              </a:rPr>
              <a:t>Software Citation:</a:t>
            </a:r>
            <a:r>
              <a:rPr lang="en-US" sz="1100" dirty="0">
                <a:solidFill>
                  <a:srgbClr val="333399"/>
                </a:solidFill>
              </a:rPr>
              <a:t> RABIES: Rodent Automated Bold Improvement of EPI Sequences (</a:t>
            </a:r>
            <a:r>
              <a:rPr lang="en-US" sz="1100" dirty="0">
                <a:solidFill>
                  <a:srgbClr val="333399"/>
                </a:solidFill>
                <a:hlinkClick r:id="rId6">
                  <a:extLst>
                    <a:ext uri="{A12FA001-AC4F-418D-AE19-62706E023703}">
                      <ahyp:hlinkClr xmlns:ahyp="http://schemas.microsoft.com/office/drawing/2018/hyperlinkcolor" val="tx"/>
                    </a:ext>
                  </a:extLst>
                </a:hlinkClick>
              </a:rPr>
              <a:t>https://github.com/CoBrALab/RABIES</a:t>
            </a:r>
            <a:r>
              <a:rPr lang="en-US" sz="1100" dirty="0">
                <a:solidFill>
                  <a:srgbClr val="333399"/>
                </a:solidFill>
              </a:rPr>
              <a:t>)</a:t>
            </a:r>
          </a:p>
        </p:txBody>
      </p:sp>
      <p:sp>
        <p:nvSpPr>
          <p:cNvPr id="5" name="Rectangle 4">
            <a:extLst>
              <a:ext uri="{FF2B5EF4-FFF2-40B4-BE49-F238E27FC236}">
                <a16:creationId xmlns:a16="http://schemas.microsoft.com/office/drawing/2014/main" id="{42F7972A-CC3A-BBAD-46F8-023F4A780780}"/>
              </a:ext>
            </a:extLst>
          </p:cNvPr>
          <p:cNvSpPr/>
          <p:nvPr/>
        </p:nvSpPr>
        <p:spPr>
          <a:xfrm>
            <a:off x="6551940" y="1397059"/>
            <a:ext cx="5390789" cy="4274506"/>
          </a:xfrm>
          <a:prstGeom prst="rect">
            <a:avLst/>
          </a:prstGeom>
          <a:gradFill flip="none" rotWithShape="1">
            <a:gsLst>
              <a:gs pos="50000">
                <a:srgbClr val="4472C4">
                  <a:shade val="67500"/>
                  <a:satMod val="115000"/>
                </a:srgbClr>
              </a:gs>
              <a:gs pos="100000">
                <a:srgbClr val="4472C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28DE54D8-C182-B6D8-3621-C9EEFD9D2487}"/>
              </a:ext>
            </a:extLst>
          </p:cNvPr>
          <p:cNvGrpSpPr/>
          <p:nvPr/>
        </p:nvGrpSpPr>
        <p:grpSpPr>
          <a:xfrm>
            <a:off x="10655631" y="1635846"/>
            <a:ext cx="1261699" cy="3789497"/>
            <a:chOff x="10681031" y="1635846"/>
            <a:chExt cx="1261699" cy="3789497"/>
          </a:xfrm>
        </p:grpSpPr>
        <p:pic>
          <p:nvPicPr>
            <p:cNvPr id="9" name="Picture 8">
              <a:extLst>
                <a:ext uri="{FF2B5EF4-FFF2-40B4-BE49-F238E27FC236}">
                  <a16:creationId xmlns:a16="http://schemas.microsoft.com/office/drawing/2014/main" id="{6365D430-3BB3-FDF5-2552-2FBB5FFDB17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384" t="9264" r="15664" b="25035"/>
            <a:stretch/>
          </p:blipFill>
          <p:spPr>
            <a:xfrm flipH="1">
              <a:off x="10908950" y="3842056"/>
              <a:ext cx="1033780" cy="1583287"/>
            </a:xfrm>
            <a:prstGeom prst="rect">
              <a:avLst/>
            </a:prstGeom>
          </p:spPr>
        </p:pic>
        <p:pic>
          <p:nvPicPr>
            <p:cNvPr id="15" name="Picture 14">
              <a:extLst>
                <a:ext uri="{FF2B5EF4-FFF2-40B4-BE49-F238E27FC236}">
                  <a16:creationId xmlns:a16="http://schemas.microsoft.com/office/drawing/2014/main" id="{0985F29E-0152-5405-FFD7-7533E8E2340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484" t="64455" b="9914"/>
            <a:stretch/>
          </p:blipFill>
          <p:spPr>
            <a:xfrm flipH="1" flipV="1">
              <a:off x="10681031" y="1635848"/>
              <a:ext cx="1252130" cy="617663"/>
            </a:xfrm>
            <a:prstGeom prst="rect">
              <a:avLst/>
            </a:prstGeom>
          </p:spPr>
        </p:pic>
        <p:pic>
          <p:nvPicPr>
            <p:cNvPr id="16" name="Picture 15">
              <a:extLst>
                <a:ext uri="{FF2B5EF4-FFF2-40B4-BE49-F238E27FC236}">
                  <a16:creationId xmlns:a16="http://schemas.microsoft.com/office/drawing/2014/main" id="{9B2C72AD-2DFC-5783-2D01-AE3534997FB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484" r="61266" b="9913"/>
            <a:stretch/>
          </p:blipFill>
          <p:spPr>
            <a:xfrm flipH="1" flipV="1">
              <a:off x="11599565" y="1635846"/>
              <a:ext cx="333594" cy="2170919"/>
            </a:xfrm>
            <a:prstGeom prst="rect">
              <a:avLst/>
            </a:prstGeom>
          </p:spPr>
        </p:pic>
      </p:grpSp>
      <p:pic>
        <p:nvPicPr>
          <p:cNvPr id="18" name="Picture 17" descr="A picture containing text, screenshot, diagram, art&#10;&#10;Description automatically generated">
            <a:extLst>
              <a:ext uri="{FF2B5EF4-FFF2-40B4-BE49-F238E27FC236}">
                <a16:creationId xmlns:a16="http://schemas.microsoft.com/office/drawing/2014/main" id="{B127AD60-59B7-DD57-D3AC-1A2350598A7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479" t="77845" r="176" b="603"/>
          <a:stretch/>
        </p:blipFill>
        <p:spPr>
          <a:xfrm>
            <a:off x="6785727" y="3854607"/>
            <a:ext cx="3709867" cy="1544863"/>
          </a:xfrm>
          <a:prstGeom prst="rect">
            <a:avLst/>
          </a:prstGeom>
        </p:spPr>
      </p:pic>
      <p:grpSp>
        <p:nvGrpSpPr>
          <p:cNvPr id="20" name="Group 19">
            <a:extLst>
              <a:ext uri="{FF2B5EF4-FFF2-40B4-BE49-F238E27FC236}">
                <a16:creationId xmlns:a16="http://schemas.microsoft.com/office/drawing/2014/main" id="{987D624E-AE5C-AF39-866A-91C5AE2C74E2}"/>
              </a:ext>
            </a:extLst>
          </p:cNvPr>
          <p:cNvGrpSpPr/>
          <p:nvPr/>
        </p:nvGrpSpPr>
        <p:grpSpPr>
          <a:xfrm>
            <a:off x="6775733" y="1766049"/>
            <a:ext cx="3717531" cy="1730853"/>
            <a:chOff x="4828012" y="1912640"/>
            <a:chExt cx="3717531" cy="1730853"/>
          </a:xfrm>
        </p:grpSpPr>
        <p:pic>
          <p:nvPicPr>
            <p:cNvPr id="21" name="Picture 20" descr="A picture containing text, soft drink, vending machine&#10;&#10;Description automatically generated">
              <a:extLst>
                <a:ext uri="{FF2B5EF4-FFF2-40B4-BE49-F238E27FC236}">
                  <a16:creationId xmlns:a16="http://schemas.microsoft.com/office/drawing/2014/main" id="{977F0865-2B0F-22A7-47A3-6208F3D2F079}"/>
                </a:ext>
              </a:extLst>
            </p:cNvPr>
            <p:cNvPicPr>
              <a:picLocks noChangeAspect="1"/>
            </p:cNvPicPr>
            <p:nvPr/>
          </p:nvPicPr>
          <p:blipFill rotWithShape="1">
            <a:blip r:embed="rId9">
              <a:extLst>
                <a:ext uri="{28A0092B-C50C-407E-A947-70E740481C1C}">
                  <a14:useLocalDpi xmlns:a14="http://schemas.microsoft.com/office/drawing/2010/main" val="0"/>
                </a:ext>
              </a:extLst>
            </a:blip>
            <a:srcRect l="41676" t="87071" r="28971" b="1"/>
            <a:stretch/>
          </p:blipFill>
          <p:spPr>
            <a:xfrm>
              <a:off x="4828012" y="2646155"/>
              <a:ext cx="3717531" cy="997338"/>
            </a:xfrm>
            <a:prstGeom prst="rect">
              <a:avLst/>
            </a:prstGeom>
          </p:spPr>
        </p:pic>
        <p:pic>
          <p:nvPicPr>
            <p:cNvPr id="22" name="Picture 21" descr="A picture containing text, soft drink, vending machine&#10;&#10;Description automatically generated">
              <a:extLst>
                <a:ext uri="{FF2B5EF4-FFF2-40B4-BE49-F238E27FC236}">
                  <a16:creationId xmlns:a16="http://schemas.microsoft.com/office/drawing/2014/main" id="{58D00C5F-26B5-E9BC-00B5-172A99EA327C}"/>
                </a:ext>
              </a:extLst>
            </p:cNvPr>
            <p:cNvPicPr>
              <a:picLocks noChangeAspect="1"/>
            </p:cNvPicPr>
            <p:nvPr/>
          </p:nvPicPr>
          <p:blipFill rotWithShape="1">
            <a:blip r:embed="rId9">
              <a:extLst>
                <a:ext uri="{28A0092B-C50C-407E-A947-70E740481C1C}">
                  <a14:useLocalDpi xmlns:a14="http://schemas.microsoft.com/office/drawing/2010/main" val="0"/>
                </a:ext>
              </a:extLst>
            </a:blip>
            <a:srcRect l="41676" t="70199" r="28971" b="20149"/>
            <a:stretch/>
          </p:blipFill>
          <p:spPr>
            <a:xfrm>
              <a:off x="4828012" y="1912640"/>
              <a:ext cx="3717531" cy="744642"/>
            </a:xfrm>
            <a:prstGeom prst="rect">
              <a:avLst/>
            </a:prstGeom>
          </p:spPr>
        </p:pic>
      </p:grpSp>
      <p:grpSp>
        <p:nvGrpSpPr>
          <p:cNvPr id="32" name="Group 31">
            <a:extLst>
              <a:ext uri="{FF2B5EF4-FFF2-40B4-BE49-F238E27FC236}">
                <a16:creationId xmlns:a16="http://schemas.microsoft.com/office/drawing/2014/main" id="{0C375BBB-3C76-C21B-62DA-481FF4F8922E}"/>
              </a:ext>
            </a:extLst>
          </p:cNvPr>
          <p:cNvGrpSpPr/>
          <p:nvPr/>
        </p:nvGrpSpPr>
        <p:grpSpPr>
          <a:xfrm>
            <a:off x="7951120" y="2564291"/>
            <a:ext cx="3519049" cy="997337"/>
            <a:chOff x="8344084" y="2564291"/>
            <a:chExt cx="3519049" cy="997337"/>
          </a:xfrm>
        </p:grpSpPr>
        <p:pic>
          <p:nvPicPr>
            <p:cNvPr id="23" name="Picture 22" descr="A person wearing goggles and gloves&#10;&#10;Description automatically generated with low confidence">
              <a:extLst>
                <a:ext uri="{FF2B5EF4-FFF2-40B4-BE49-F238E27FC236}">
                  <a16:creationId xmlns:a16="http://schemas.microsoft.com/office/drawing/2014/main" id="{AFAA27A3-E874-DE07-CE59-AF18FF6254B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348" r="13883" b="8460"/>
            <a:stretch/>
          </p:blipFill>
          <p:spPr>
            <a:xfrm flipH="1">
              <a:off x="10994871" y="2564291"/>
              <a:ext cx="868262" cy="997337"/>
            </a:xfrm>
            <a:prstGeom prst="rect">
              <a:avLst/>
            </a:prstGeom>
          </p:spPr>
        </p:pic>
        <p:sp>
          <p:nvSpPr>
            <p:cNvPr id="24" name="Cloud 23">
              <a:extLst>
                <a:ext uri="{FF2B5EF4-FFF2-40B4-BE49-F238E27FC236}">
                  <a16:creationId xmlns:a16="http://schemas.microsoft.com/office/drawing/2014/main" id="{0AA61134-2B24-CF9E-964C-6E78F087387C}"/>
                </a:ext>
              </a:extLst>
            </p:cNvPr>
            <p:cNvSpPr/>
            <p:nvPr/>
          </p:nvSpPr>
          <p:spPr>
            <a:xfrm>
              <a:off x="8344084" y="2967224"/>
              <a:ext cx="2179334" cy="52917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These rat brains don’t match up… </a:t>
              </a:r>
            </a:p>
          </p:txBody>
        </p:sp>
        <p:sp>
          <p:nvSpPr>
            <p:cNvPr id="25" name="Oval 24">
              <a:extLst>
                <a:ext uri="{FF2B5EF4-FFF2-40B4-BE49-F238E27FC236}">
                  <a16:creationId xmlns:a16="http://schemas.microsoft.com/office/drawing/2014/main" id="{1FF54DD0-5C61-D67E-33B6-CDB51102540A}"/>
                </a:ext>
              </a:extLst>
            </p:cNvPr>
            <p:cNvSpPr/>
            <p:nvPr/>
          </p:nvSpPr>
          <p:spPr>
            <a:xfrm>
              <a:off x="10830644" y="3061450"/>
              <a:ext cx="102447" cy="102447"/>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854F73C-A7AB-81F3-AE5D-B179A101174A}"/>
                </a:ext>
              </a:extLst>
            </p:cNvPr>
            <p:cNvSpPr/>
            <p:nvPr/>
          </p:nvSpPr>
          <p:spPr>
            <a:xfrm>
              <a:off x="10628018" y="3111281"/>
              <a:ext cx="136357" cy="1239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1A50E039-1DC8-A685-0D43-D39E5611AFF7}"/>
              </a:ext>
            </a:extLst>
          </p:cNvPr>
          <p:cNvGrpSpPr/>
          <p:nvPr/>
        </p:nvGrpSpPr>
        <p:grpSpPr>
          <a:xfrm>
            <a:off x="7813963" y="4570373"/>
            <a:ext cx="3784485" cy="1064740"/>
            <a:chOff x="8169142" y="4570373"/>
            <a:chExt cx="3784485" cy="1064740"/>
          </a:xfrm>
        </p:grpSpPr>
        <p:pic>
          <p:nvPicPr>
            <p:cNvPr id="19" name="Picture 18" descr="A person wearing a white coat and blue gloves holding a glass with liquid&#10;&#10;Description automatically generated with low confidence">
              <a:extLst>
                <a:ext uri="{FF2B5EF4-FFF2-40B4-BE49-F238E27FC236}">
                  <a16:creationId xmlns:a16="http://schemas.microsoft.com/office/drawing/2014/main" id="{5885DC43-46E6-8351-5ADD-FE96A81C2F9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6868" t="4450" r="599" b="46838"/>
            <a:stretch/>
          </p:blipFill>
          <p:spPr>
            <a:xfrm>
              <a:off x="10960160" y="4570373"/>
              <a:ext cx="993467" cy="1030932"/>
            </a:xfrm>
            <a:prstGeom prst="rect">
              <a:avLst/>
            </a:prstGeom>
          </p:spPr>
        </p:pic>
        <p:sp>
          <p:nvSpPr>
            <p:cNvPr id="27" name="Cloud 26">
              <a:extLst>
                <a:ext uri="{FF2B5EF4-FFF2-40B4-BE49-F238E27FC236}">
                  <a16:creationId xmlns:a16="http://schemas.microsoft.com/office/drawing/2014/main" id="{27FBE74D-6153-E48D-3DF1-E19598DD6D33}"/>
                </a:ext>
              </a:extLst>
            </p:cNvPr>
            <p:cNvSpPr/>
            <p:nvPr/>
          </p:nvSpPr>
          <p:spPr>
            <a:xfrm>
              <a:off x="8169142" y="5126177"/>
              <a:ext cx="2376727" cy="50893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Now I can compare them with confidence! </a:t>
              </a:r>
            </a:p>
          </p:txBody>
        </p:sp>
        <p:sp>
          <p:nvSpPr>
            <p:cNvPr id="28" name="Oval 27">
              <a:extLst>
                <a:ext uri="{FF2B5EF4-FFF2-40B4-BE49-F238E27FC236}">
                  <a16:creationId xmlns:a16="http://schemas.microsoft.com/office/drawing/2014/main" id="{973B2DE3-823B-D707-E9A6-4057CCC0FC17}"/>
                </a:ext>
              </a:extLst>
            </p:cNvPr>
            <p:cNvSpPr/>
            <p:nvPr/>
          </p:nvSpPr>
          <p:spPr>
            <a:xfrm>
              <a:off x="10781646" y="4924350"/>
              <a:ext cx="102447" cy="102447"/>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CF3FCF7-F719-7FE4-23D0-5D25AB70AF10}"/>
                </a:ext>
              </a:extLst>
            </p:cNvPr>
            <p:cNvSpPr/>
            <p:nvPr/>
          </p:nvSpPr>
          <p:spPr>
            <a:xfrm>
              <a:off x="10576098" y="5028156"/>
              <a:ext cx="136357" cy="1363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41E45E97-A2E9-0C8A-A8BD-19601C3D09F9}"/>
              </a:ext>
            </a:extLst>
          </p:cNvPr>
          <p:cNvSpPr txBox="1"/>
          <p:nvPr/>
        </p:nvSpPr>
        <p:spPr>
          <a:xfrm>
            <a:off x="6584973" y="1415765"/>
            <a:ext cx="3488541" cy="400110"/>
          </a:xfrm>
          <a:prstGeom prst="rect">
            <a:avLst/>
          </a:prstGeom>
          <a:noFill/>
        </p:spPr>
        <p:txBody>
          <a:bodyPr wrap="square" rtlCol="0">
            <a:spAutoFit/>
          </a:bodyPr>
          <a:lstStyle/>
          <a:p>
            <a:r>
              <a:rPr lang="en-US" sz="2000" b="1" dirty="0">
                <a:ln>
                  <a:solidFill>
                    <a:schemeClr val="tx1"/>
                  </a:solidFill>
                </a:ln>
                <a:solidFill>
                  <a:schemeClr val="bg1"/>
                </a:solidFill>
              </a:rPr>
              <a:t>Without standardization:</a:t>
            </a:r>
          </a:p>
        </p:txBody>
      </p:sp>
      <p:sp>
        <p:nvSpPr>
          <p:cNvPr id="31" name="TextBox 30">
            <a:extLst>
              <a:ext uri="{FF2B5EF4-FFF2-40B4-BE49-F238E27FC236}">
                <a16:creationId xmlns:a16="http://schemas.microsoft.com/office/drawing/2014/main" id="{057C5851-E578-3515-C7AA-11AD195B81D0}"/>
              </a:ext>
            </a:extLst>
          </p:cNvPr>
          <p:cNvSpPr txBox="1"/>
          <p:nvPr/>
        </p:nvSpPr>
        <p:spPr>
          <a:xfrm>
            <a:off x="6585826" y="3485690"/>
            <a:ext cx="4484774" cy="400110"/>
          </a:xfrm>
          <a:prstGeom prst="rect">
            <a:avLst/>
          </a:prstGeom>
          <a:noFill/>
        </p:spPr>
        <p:txBody>
          <a:bodyPr wrap="square" rtlCol="0">
            <a:spAutoFit/>
          </a:bodyPr>
          <a:lstStyle/>
          <a:p>
            <a:r>
              <a:rPr lang="en-US" sz="2000" b="1" dirty="0">
                <a:ln>
                  <a:solidFill>
                    <a:schemeClr val="tx1"/>
                  </a:solidFill>
                </a:ln>
                <a:solidFill>
                  <a:schemeClr val="bg1"/>
                </a:solidFill>
              </a:rPr>
              <a:t>With standardization:</a:t>
            </a:r>
          </a:p>
        </p:txBody>
      </p:sp>
      <p:sp>
        <p:nvSpPr>
          <p:cNvPr id="33" name="Text Box 28">
            <a:extLst>
              <a:ext uri="{FF2B5EF4-FFF2-40B4-BE49-F238E27FC236}">
                <a16:creationId xmlns:a16="http://schemas.microsoft.com/office/drawing/2014/main" id="{472B88D5-A7E7-8841-76FC-511A87A2B41B}"/>
              </a:ext>
            </a:extLst>
          </p:cNvPr>
          <p:cNvSpPr txBox="1">
            <a:spLocks noChangeArrowheads="1"/>
          </p:cNvSpPr>
          <p:nvPr/>
        </p:nvSpPr>
        <p:spPr bwMode="auto">
          <a:xfrm>
            <a:off x="88910" y="1442021"/>
            <a:ext cx="6381919" cy="4524315"/>
          </a:xfrm>
          <a:prstGeom prst="rect">
            <a:avLst/>
          </a:prstGeom>
          <a:noFill/>
          <a:ln w="9525">
            <a:noFill/>
            <a:miter lim="800000"/>
            <a:headEnd/>
            <a:tailEnd/>
          </a:ln>
        </p:spPr>
        <p:txBody>
          <a:bodyPr wrap="square">
            <a:spAutoFit/>
          </a:bodyPr>
          <a:lstStyle/>
          <a:p>
            <a:pPr algn="just"/>
            <a:r>
              <a:rPr lang="en-US" sz="1200" b="1" dirty="0">
                <a:latin typeface="+mn-lt"/>
                <a:cs typeface="Open Sans"/>
              </a:rPr>
              <a:t>What is the development? </a:t>
            </a:r>
            <a:r>
              <a:rPr lang="en-US" sz="1200" dirty="0">
                <a:latin typeface="+mn-lt"/>
                <a:cs typeface="Open Sans"/>
              </a:rPr>
              <a:t>The MagLab’s AMRIS facility, hosted at the University of Florida’s McKnight Brain Institute, participated in an international collaboration that aggregated and analyzed 65 rat brain fMRI (function magnetic resonance imaging) datasets from 45 institutions. </a:t>
            </a:r>
            <a:r>
              <a:rPr lang="en-US" sz="1200" i="1" u="sng" dirty="0">
                <a:latin typeface="+mn-lt"/>
                <a:cs typeface="Open Sans"/>
              </a:rPr>
              <a:t>The collaboration developed an optimized and standardized protocol to be used by researchers to store data from future rat brain imaging experiments</a:t>
            </a:r>
            <a:r>
              <a:rPr lang="en-US" sz="1200" dirty="0">
                <a:latin typeface="+mn-lt"/>
                <a:cs typeface="Open Sans"/>
              </a:rPr>
              <a:t>.</a:t>
            </a:r>
          </a:p>
          <a:p>
            <a:pPr algn="just"/>
            <a:endParaRPr lang="en-US" sz="1200" b="1" dirty="0">
              <a:latin typeface="+mn-lt"/>
              <a:cs typeface="Open Sans"/>
            </a:endParaRPr>
          </a:p>
          <a:p>
            <a:pPr algn="just"/>
            <a:r>
              <a:rPr lang="en-US" sz="1200" b="1" dirty="0">
                <a:latin typeface="+mn-lt"/>
                <a:cs typeface="Open Sans"/>
              </a:rPr>
              <a:t>Why is this important? </a:t>
            </a:r>
            <a:r>
              <a:rPr lang="en-US" sz="1200" dirty="0">
                <a:latin typeface="+mn-lt"/>
                <a:cs typeface="Open Sans"/>
              </a:rPr>
              <a:t>Rats are commonly used in pharmacological studies due to their similarities with humans in terms of drug metabolism, brain structure, and ability to learn complex tasks. However, </a:t>
            </a:r>
            <a:r>
              <a:rPr lang="en-US" sz="1200" i="1" u="sng" dirty="0">
                <a:latin typeface="+mn-lt"/>
                <a:cs typeface="Open Sans"/>
              </a:rPr>
              <a:t>combining and comparing datasets from different experiments has historically been made very difficult because brain imaging data is typically collected under a variety of different conditions (for example, different rat strains, anesthesia, or imaging instrumentation). By conducting experiments with the standardized protocol created by this collaboration, researchers can ensure that their datasets are able to be reused effectively by others</a:t>
            </a:r>
            <a:r>
              <a:rPr lang="en-US" sz="1200" dirty="0">
                <a:latin typeface="+mn-lt"/>
                <a:cs typeface="Open Sans"/>
              </a:rPr>
              <a:t>. This innovation will greatly increase the pool of available high-quality data, improving researchers’ ability to study rat brain connectivity and make new discoveries. The authors have openly shared all the data and the details of the protocol in open access databases to maximize their accessibility and value for the neuroscience community.</a:t>
            </a:r>
          </a:p>
          <a:p>
            <a:pPr algn="just"/>
            <a:endParaRPr lang="en-US" sz="1200" b="1" dirty="0">
              <a:latin typeface="+mn-lt"/>
              <a:cs typeface="Open Sans"/>
            </a:endParaRPr>
          </a:p>
          <a:p>
            <a:pPr algn="just"/>
            <a:r>
              <a:rPr lang="en-US" sz="1200" b="1" dirty="0">
                <a:latin typeface="+mn-lt"/>
                <a:cs typeface="Open Sans"/>
              </a:rPr>
              <a:t>Why did they need the MagLab? </a:t>
            </a:r>
            <a:r>
              <a:rPr lang="en-US" sz="1200" dirty="0">
                <a:latin typeface="+mn-lt"/>
                <a:cs typeface="Open Sans"/>
              </a:rPr>
              <a:t>The MagLab contributed a portion of the data in the </a:t>
            </a:r>
            <a:r>
              <a:rPr lang="en-US" sz="1200" dirty="0" err="1">
                <a:latin typeface="+mn-lt"/>
                <a:cs typeface="Open Sans"/>
              </a:rPr>
              <a:t>MultiRat</a:t>
            </a:r>
            <a:r>
              <a:rPr lang="en-US" sz="1200" dirty="0">
                <a:latin typeface="+mn-lt"/>
                <a:cs typeface="Open Sans"/>
              </a:rPr>
              <a:t> dataset that was used to develop the standardized protocol. </a:t>
            </a:r>
            <a:r>
              <a:rPr lang="en-US" sz="1200" i="1" u="sng" dirty="0">
                <a:latin typeface="+mn-lt"/>
                <a:cs typeface="Open Sans"/>
              </a:rPr>
              <a:t>The authors needed to ensure that their protocol would be valid across a wide range of different magnetic resonance imaging instruments, including those with both low and high magnetic field strength. The MagLab’s high magnetic field strength magnets were essential for this purpose</a:t>
            </a:r>
            <a:r>
              <a:rPr lang="en-US" sz="1200" dirty="0">
                <a:latin typeface="+mn-lt"/>
                <a:cs typeface="Open Sans"/>
              </a:rPr>
              <a:t>.</a:t>
            </a:r>
          </a:p>
        </p:txBody>
      </p:sp>
      <p:pic>
        <p:nvPicPr>
          <p:cNvPr id="10" name="Picture 9" descr="NSF logo.jpg">
            <a:extLst>
              <a:ext uri="{FF2B5EF4-FFF2-40B4-BE49-F238E27FC236}">
                <a16:creationId xmlns:a16="http://schemas.microsoft.com/office/drawing/2014/main" id="{DF958A4C-0444-0452-FB34-7FC6872EF67F}"/>
              </a:ext>
            </a:extLst>
          </p:cNvPr>
          <p:cNvPicPr>
            <a:picLocks noChangeAspect="1"/>
          </p:cNvPicPr>
          <p:nvPr/>
        </p:nvPicPr>
        <p:blipFill>
          <a:blip r:embed="rId12" cstate="print"/>
          <a:stretch>
            <a:fillRect/>
          </a:stretch>
        </p:blipFill>
        <p:spPr>
          <a:xfrm>
            <a:off x="11128301" y="21821"/>
            <a:ext cx="1017188" cy="1023315"/>
          </a:xfrm>
          <a:prstGeom prst="rect">
            <a:avLst/>
          </a:prstGeom>
        </p:spPr>
      </p:pic>
      <p:pic>
        <p:nvPicPr>
          <p:cNvPr id="13" name="Picture 12" descr="JustM_purple.jpg">
            <a:extLst>
              <a:ext uri="{FF2B5EF4-FFF2-40B4-BE49-F238E27FC236}">
                <a16:creationId xmlns:a16="http://schemas.microsoft.com/office/drawing/2014/main" id="{0B9BDA90-601D-D8F4-BE12-EDE7441FFE36}"/>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3800" y="79794"/>
            <a:ext cx="792698" cy="944759"/>
          </a:xfrm>
          <a:prstGeom prst="rect">
            <a:avLst/>
          </a:prstGeom>
        </p:spPr>
      </p:pic>
      <p:sp>
        <p:nvSpPr>
          <p:cNvPr id="4" name="Text Box 62">
            <a:extLst>
              <a:ext uri="{FF2B5EF4-FFF2-40B4-BE49-F238E27FC236}">
                <a16:creationId xmlns:a16="http://schemas.microsoft.com/office/drawing/2014/main" id="{568F36A0-91C0-A108-810B-DBDC4EF95433}"/>
              </a:ext>
            </a:extLst>
          </p:cNvPr>
          <p:cNvSpPr txBox="1">
            <a:spLocks noChangeArrowheads="1"/>
          </p:cNvSpPr>
          <p:nvPr/>
        </p:nvSpPr>
        <p:spPr bwMode="auto">
          <a:xfrm>
            <a:off x="965943" y="42867"/>
            <a:ext cx="10260114" cy="1184940"/>
          </a:xfrm>
          <a:prstGeom prst="rect">
            <a:avLst/>
          </a:prstGeom>
          <a:noFill/>
          <a:ln w="9525">
            <a:noFill/>
            <a:miter lim="800000"/>
            <a:headEnd/>
            <a:tailEnd/>
          </a:ln>
        </p:spPr>
        <p:txBody>
          <a:bodyPr wrap="square">
            <a:spAutoFit/>
          </a:bodyPr>
          <a:lstStyle/>
          <a:p>
            <a:pPr algn="ctr">
              <a:spcBef>
                <a:spcPts val="0"/>
              </a:spcBef>
            </a:pPr>
            <a:r>
              <a:rPr lang="en-US" sz="1550" b="1" dirty="0"/>
              <a:t>A standardized FAIR data protocol to make rat brain imaging datasets more reproducible and interoperable</a:t>
            </a:r>
          </a:p>
          <a:p>
            <a:pPr algn="ctr">
              <a:spcBef>
                <a:spcPts val="0"/>
              </a:spcBef>
            </a:pPr>
            <a:endParaRPr lang="en-US" sz="600" dirty="0"/>
          </a:p>
          <a:p>
            <a:pPr algn="ctr">
              <a:spcBef>
                <a:spcPts val="0"/>
              </a:spcBef>
            </a:pPr>
            <a:r>
              <a:rPr lang="en-US" sz="1200" u="sng" dirty="0" err="1">
                <a:solidFill>
                  <a:srgbClr val="008080"/>
                </a:solidFill>
                <a:hlinkClick r:id="rId14"/>
              </a:rPr>
              <a:t>Joanes</a:t>
            </a:r>
            <a:r>
              <a:rPr lang="en-US" sz="1200" u="sng" dirty="0">
                <a:solidFill>
                  <a:srgbClr val="008080"/>
                </a:solidFill>
                <a:hlinkClick r:id="rId14"/>
              </a:rPr>
              <a:t> Grandjean</a:t>
            </a:r>
            <a:r>
              <a:rPr lang="en-US" sz="1200" baseline="30000" dirty="0">
                <a:hlinkClick r:id="rId14"/>
              </a:rPr>
              <a:t>1,2</a:t>
            </a:r>
            <a:r>
              <a:rPr lang="en-US" sz="1200" dirty="0"/>
              <a:t>, </a:t>
            </a:r>
            <a:r>
              <a:rPr lang="en-US" sz="1200" i="1" dirty="0"/>
              <a:t>et al.  (including more than 200 researchers in the collaboration)</a:t>
            </a:r>
            <a:endParaRPr lang="en-US" sz="1200" dirty="0"/>
          </a:p>
          <a:p>
            <a:pPr marL="228600" indent="-228600" algn="ctr">
              <a:buAutoNum type="arabicPeriod"/>
            </a:pPr>
            <a:r>
              <a:rPr lang="en-US" sz="1050" b="1" dirty="0">
                <a:solidFill>
                  <a:srgbClr val="0000FF"/>
                </a:solidFill>
              </a:rPr>
              <a:t>Donders Institute for Brain, </a:t>
            </a:r>
            <a:r>
              <a:rPr lang="en-US" sz="1050" b="1" dirty="0" err="1">
                <a:solidFill>
                  <a:srgbClr val="0000FF"/>
                </a:solidFill>
              </a:rPr>
              <a:t>Behaviour</a:t>
            </a:r>
            <a:r>
              <a:rPr lang="en-US" sz="1050" b="1" dirty="0">
                <a:solidFill>
                  <a:srgbClr val="0000FF"/>
                </a:solidFill>
              </a:rPr>
              <a:t>, and Cognition, Radboud University, Nijmegen, The Netherlands</a:t>
            </a:r>
          </a:p>
          <a:p>
            <a:pPr marL="228600" indent="-228600" algn="ctr">
              <a:buAutoNum type="arabicPeriod"/>
            </a:pPr>
            <a:r>
              <a:rPr lang="en-US" sz="1050" b="1" dirty="0">
                <a:solidFill>
                  <a:srgbClr val="0000FF"/>
                </a:solidFill>
              </a:rPr>
              <a:t>Department for Medical Imaging, Radboud University Medical Center, Nijmegen, The Netherlands</a:t>
            </a:r>
            <a:endParaRPr lang="en-US" sz="400" i="1" dirty="0"/>
          </a:p>
          <a:p>
            <a:pPr algn="ctr">
              <a:spcBef>
                <a:spcPts val="0"/>
              </a:spcBef>
            </a:pPr>
            <a:r>
              <a:rPr lang="en-US" sz="600" b="1" dirty="0">
                <a:solidFill>
                  <a:srgbClr val="0033CC"/>
                </a:solidFill>
              </a:rPr>
              <a:t> </a:t>
            </a:r>
          </a:p>
          <a:p>
            <a:pPr algn="ctr">
              <a:spcBef>
                <a:spcPts val="0"/>
              </a:spcBef>
            </a:pPr>
            <a:r>
              <a:rPr lang="en-US" sz="1050" b="1" dirty="0"/>
              <a:t>Funding Grants:</a:t>
            </a:r>
            <a:r>
              <a:rPr lang="en-US" sz="1050" dirty="0"/>
              <a:t> </a:t>
            </a:r>
            <a:r>
              <a:rPr lang="en-US" sz="1050" dirty="0">
                <a:latin typeface="+mn-lt"/>
              </a:rPr>
              <a:t>G.S. Boebinger (NSF DMR-1644779</a:t>
            </a:r>
            <a:r>
              <a:rPr lang="en-US" sz="1050" dirty="0"/>
              <a:t>)</a:t>
            </a:r>
            <a:endParaRPr lang="en-US" sz="1050" b="1" dirty="0">
              <a:solidFill>
                <a:srgbClr val="0033CC"/>
              </a:solidFill>
            </a:endParaRPr>
          </a:p>
        </p:txBody>
      </p:sp>
    </p:spTree>
    <p:extLst>
      <p:ext uri="{BB962C8B-B14F-4D97-AF65-F5344CB8AC3E}">
        <p14:creationId xmlns:p14="http://schemas.microsoft.com/office/powerpoint/2010/main" val="313320587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2BCADD0C0F3489BB50C17E15D282B" ma:contentTypeVersion="1" ma:contentTypeDescription="Create a new document." ma:contentTypeScope="" ma:versionID="ace17ca2901e30305b9830c67992e450">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8F4837-B36E-409C-961E-24C253D10A94}"/>
</file>

<file path=customXml/itemProps2.xml><?xml version="1.0" encoding="utf-8"?>
<ds:datastoreItem xmlns:ds="http://schemas.openxmlformats.org/officeDocument/2006/customXml" ds:itemID="{30AC6CF0-1308-4A46-BFCC-553D75AC3D40}"/>
</file>

<file path=customXml/itemProps3.xml><?xml version="1.0" encoding="utf-8"?>
<ds:datastoreItem xmlns:ds="http://schemas.openxmlformats.org/officeDocument/2006/customXml" ds:itemID="{16BA7C73-E8D0-4FC3-9597-A159E7006ED0}"/>
</file>

<file path=docProps/app.xml><?xml version="1.0" encoding="utf-8"?>
<Properties xmlns="http://schemas.openxmlformats.org/officeDocument/2006/extended-properties" xmlns:vt="http://schemas.openxmlformats.org/officeDocument/2006/docPropsVTypes">
  <TotalTime>6130</TotalTime>
  <Words>1223</Words>
  <Application>Microsoft Office PowerPoint</Application>
  <PresentationFormat>Widescreen</PresentationFormat>
  <Paragraphs>45</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138</cp:revision>
  <cp:lastPrinted>2019-07-16T13:07:28Z</cp:lastPrinted>
  <dcterms:created xsi:type="dcterms:W3CDTF">2004-08-07T03:10:56Z</dcterms:created>
  <dcterms:modified xsi:type="dcterms:W3CDTF">2023-06-01T20:06:56Z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0x010100DF02BCADD0C0F3489BB50C17E15D282B</vt:lpwstr>
  </property>
</Properties>
</file>