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4" r:id="rId2"/>
    <p:sldId id="265"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781" autoAdjust="0"/>
  </p:normalViewPr>
  <p:slideViewPr>
    <p:cSldViewPr snapToGrid="0">
      <p:cViewPr varScale="1">
        <p:scale>
          <a:sx n="105" d="100"/>
          <a:sy n="105" d="100"/>
        </p:scale>
        <p:origin x="902"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975822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167543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02/qute.20220009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002/qute.202200094" TargetMode="External"/><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94898" y="1420232"/>
            <a:ext cx="5513396" cy="4555093"/>
          </a:xfrm>
          <a:prstGeom prst="rect">
            <a:avLst/>
          </a:prstGeom>
          <a:noFill/>
          <a:ln w="9525">
            <a:noFill/>
            <a:miter lim="800000"/>
            <a:headEnd/>
            <a:tailEnd/>
          </a:ln>
        </p:spPr>
        <p:txBody>
          <a:bodyPr wrap="square">
            <a:spAutoFit/>
          </a:bodyPr>
          <a:lstStyle/>
          <a:p>
            <a:pPr algn="just"/>
            <a:r>
              <a:rPr lang="en-US" sz="1200" dirty="0"/>
              <a:t>Under ambient conditions, TaSe</a:t>
            </a:r>
            <a:r>
              <a:rPr lang="en-US" sz="1200" baseline="-25000" dirty="0"/>
              <a:t>3</a:t>
            </a:r>
            <a:r>
              <a:rPr lang="en-US" sz="1200" dirty="0"/>
              <a:t> is a topological semimetal with potential technological applications in future electronic devices. Its ribbon-like crystals are built up from two inequivalent chains [the red and blue chains shown at the </a:t>
            </a:r>
            <a:r>
              <a:rPr lang="en-US" sz="1200" b="1" dirty="0"/>
              <a:t>top of Figure (c)</a:t>
            </a:r>
            <a:r>
              <a:rPr lang="en-US" sz="1200" dirty="0"/>
              <a:t>]. The interactions between these two chains determine the macroscopic physical properties of the TaSe</a:t>
            </a:r>
            <a:r>
              <a:rPr lang="en-US" sz="1200" baseline="-25000" dirty="0"/>
              <a:t>3 </a:t>
            </a:r>
            <a:r>
              <a:rPr lang="en-US" sz="1200" dirty="0"/>
              <a:t>crystal. </a:t>
            </a:r>
          </a:p>
          <a:p>
            <a:pPr algn="just"/>
            <a:r>
              <a:rPr lang="en-US" sz="1000" dirty="0"/>
              <a:t> </a:t>
            </a:r>
          </a:p>
          <a:p>
            <a:pPr algn="just"/>
            <a:r>
              <a:rPr lang="en-US" sz="1200" i="1" u="sng" dirty="0"/>
              <a:t>Theoretical calculations suggest that the topological properties of TaSe</a:t>
            </a:r>
            <a:r>
              <a:rPr lang="en-US" sz="1200" i="1" u="sng" baseline="-25000" dirty="0"/>
              <a:t>3</a:t>
            </a:r>
            <a:r>
              <a:rPr lang="en-US" sz="1200" i="1" u="sng" dirty="0"/>
              <a:t> are controllable by strain. This was tested experimentally by bending ribbon-like TaSe</a:t>
            </a:r>
            <a:r>
              <a:rPr lang="en-US" sz="1200" i="1" u="sng" baseline="-25000" dirty="0"/>
              <a:t>3</a:t>
            </a:r>
            <a:r>
              <a:rPr lang="en-US" sz="1200" i="1" u="sng" dirty="0"/>
              <a:t> single crystals into ring-shaped devices</a:t>
            </a:r>
            <a:r>
              <a:rPr lang="en-US" sz="1200" dirty="0"/>
              <a:t> (</a:t>
            </a:r>
            <a:r>
              <a:rPr lang="en-US" sz="1200" b="1" dirty="0"/>
              <a:t>lower part of Figure (c)</a:t>
            </a:r>
            <a:r>
              <a:rPr lang="en-US" sz="1200" dirty="0"/>
              <a:t>).</a:t>
            </a:r>
            <a:r>
              <a:rPr lang="en-US" sz="1200" b="1" dirty="0"/>
              <a:t> </a:t>
            </a:r>
            <a:r>
              <a:rPr lang="en-US" sz="1200" dirty="0"/>
              <a:t>The magnetoresistance (MR) of the ring-shaped devices was measured using magnetic fields up to 60T [</a:t>
            </a:r>
            <a:r>
              <a:rPr lang="en-US" sz="1200" b="1" dirty="0"/>
              <a:t>Figures (a) and (b)].</a:t>
            </a:r>
          </a:p>
          <a:p>
            <a:pPr algn="just"/>
            <a:r>
              <a:rPr lang="en-US" sz="1000" dirty="0"/>
              <a:t> </a:t>
            </a:r>
          </a:p>
          <a:p>
            <a:pPr algn="just"/>
            <a:r>
              <a:rPr lang="en-US" sz="1200" dirty="0"/>
              <a:t>Linear MR (MR ∝ </a:t>
            </a:r>
            <a:r>
              <a:rPr lang="en-US" sz="1200" i="1" dirty="0"/>
              <a:t>H </a:t>
            </a:r>
            <a:r>
              <a:rPr lang="en-US" sz="1400" i="1" baseline="30000" dirty="0"/>
              <a:t>n</a:t>
            </a:r>
            <a:r>
              <a:rPr lang="en-US" sz="1400" dirty="0"/>
              <a:t>,</a:t>
            </a:r>
            <a:r>
              <a:rPr lang="en-US" sz="1200" dirty="0"/>
              <a:t> with </a:t>
            </a:r>
            <a:r>
              <a:rPr lang="en-US" sz="1200" i="1" dirty="0"/>
              <a:t>n</a:t>
            </a:r>
            <a:r>
              <a:rPr lang="en-US" sz="1200" dirty="0"/>
              <a:t> = 1) is observed above 20T in ring-shaped samples [</a:t>
            </a:r>
            <a:r>
              <a:rPr lang="en-US" sz="1200" b="1" dirty="0"/>
              <a:t>lower panel in Figure (c)</a:t>
            </a:r>
            <a:r>
              <a:rPr lang="en-US" sz="1200" dirty="0"/>
              <a:t>], while it has a quadratic field dependence (</a:t>
            </a:r>
            <a:r>
              <a:rPr lang="en-US" sz="1200" i="1" dirty="0"/>
              <a:t>n</a:t>
            </a:r>
            <a:r>
              <a:rPr lang="en-US" sz="1200" dirty="0"/>
              <a:t> = 2) in the pristine samples [</a:t>
            </a:r>
            <a:r>
              <a:rPr lang="en-US" sz="1200" b="1" dirty="0"/>
              <a:t>upper panel in Figure (c)</a:t>
            </a:r>
            <a:r>
              <a:rPr lang="en-US" sz="1200" dirty="0"/>
              <a:t>].</a:t>
            </a:r>
            <a:r>
              <a:rPr lang="en-US" sz="1200" b="1" dirty="0"/>
              <a:t> </a:t>
            </a:r>
            <a:r>
              <a:rPr lang="en-US" sz="1200" dirty="0"/>
              <a:t>The field dependence of magnetoresistance is a key indicator of underlying topology. Moreover, in contrast to the pristine crystals, quantum oscillations periodic in magnetic field are seen when the field is applied parallel to the rings [𝜃 = 90</a:t>
            </a:r>
            <a:r>
              <a:rPr lang="en-US" sz="1200" baseline="30000" dirty="0"/>
              <a:t>o</a:t>
            </a:r>
            <a:r>
              <a:rPr lang="en-US" sz="1200" dirty="0"/>
              <a:t>; </a:t>
            </a:r>
            <a:r>
              <a:rPr lang="en-US" sz="1200" b="1" dirty="0"/>
              <a:t>Figure (b)]. </a:t>
            </a:r>
            <a:r>
              <a:rPr lang="en-US" sz="1200" dirty="0"/>
              <a:t>Such oscillations can only be explained by quantum interference around defects (the </a:t>
            </a:r>
            <a:r>
              <a:rPr lang="en-US" sz="1200" dirty="0" err="1"/>
              <a:t>Altshuler</a:t>
            </a:r>
            <a:r>
              <a:rPr lang="en-US" sz="1200" dirty="0"/>
              <a:t>-</a:t>
            </a:r>
            <a:r>
              <a:rPr lang="en-US" sz="1200" dirty="0" err="1"/>
              <a:t>Aronov</a:t>
            </a:r>
            <a:r>
              <a:rPr lang="en-US" sz="1200" dirty="0"/>
              <a:t>-Spivak effect) or inversion of the lowest Landau level beyond the quantum limit. </a:t>
            </a:r>
          </a:p>
          <a:p>
            <a:pPr algn="just"/>
            <a:r>
              <a:rPr lang="en-US" sz="1000" dirty="0"/>
              <a:t> </a:t>
            </a:r>
          </a:p>
          <a:p>
            <a:pPr algn="just"/>
            <a:r>
              <a:rPr lang="en-US" sz="1200" i="1" u="sng" dirty="0"/>
              <a:t>This work demonstrates that strain can be used to controllably tune the topological properties of low-dimensional materials</a:t>
            </a:r>
            <a:r>
              <a:rPr lang="en-US" sz="1200" dirty="0"/>
              <a:t>.</a:t>
            </a:r>
          </a:p>
        </p:txBody>
      </p:sp>
      <p:sp>
        <p:nvSpPr>
          <p:cNvPr id="1029" name="Line 42"/>
          <p:cNvSpPr>
            <a:spLocks noChangeShapeType="1"/>
          </p:cNvSpPr>
          <p:nvPr/>
        </p:nvSpPr>
        <p:spPr bwMode="auto">
          <a:xfrm>
            <a:off x="0" y="1307130"/>
            <a:ext cx="12192000" cy="28082"/>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102882" y="5884053"/>
            <a:ext cx="5513396" cy="938719"/>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65 T magnets, digital lock-in and 3D printed rotator at the MagLab’s Pulsed-Field Facility, Los Alamos.</a:t>
            </a:r>
          </a:p>
          <a:p>
            <a:pPr algn="just"/>
            <a:r>
              <a:rPr lang="en-US" sz="1100" b="1" dirty="0">
                <a:solidFill>
                  <a:srgbClr val="333399"/>
                </a:solidFill>
              </a:rPr>
              <a:t>Citation: </a:t>
            </a:r>
            <a:r>
              <a:rPr lang="en-US" sz="1100" b="0" i="0" dirty="0">
                <a:solidFill>
                  <a:srgbClr val="333399"/>
                </a:solidFill>
                <a:effectLst/>
                <a:latin typeface="arial" panose="020B0604020202020204" pitchFamily="34" charset="0"/>
              </a:rPr>
              <a:t>Xing, J.; </a:t>
            </a:r>
            <a:r>
              <a:rPr lang="en-US" sz="1100" b="0" i="0" dirty="0" err="1">
                <a:solidFill>
                  <a:srgbClr val="333399"/>
                </a:solidFill>
                <a:effectLst/>
                <a:latin typeface="arial" panose="020B0604020202020204" pitchFamily="34" charset="0"/>
              </a:rPr>
              <a:t>Blawat</a:t>
            </a:r>
            <a:r>
              <a:rPr lang="en-US" sz="1100" b="0" i="0" dirty="0">
                <a:solidFill>
                  <a:srgbClr val="333399"/>
                </a:solidFill>
                <a:effectLst/>
                <a:latin typeface="arial" panose="020B0604020202020204" pitchFamily="34" charset="0"/>
              </a:rPr>
              <a:t>, J.; Speer, S.; </a:t>
            </a:r>
            <a:r>
              <a:rPr lang="en-US" sz="1100" b="0" i="0" dirty="0" err="1">
                <a:solidFill>
                  <a:srgbClr val="333399"/>
                </a:solidFill>
                <a:effectLst/>
                <a:latin typeface="arial" panose="020B0604020202020204" pitchFamily="34" charset="0"/>
              </a:rPr>
              <a:t>Saleheen</a:t>
            </a:r>
            <a:r>
              <a:rPr lang="en-US" sz="1100" b="0" i="0" dirty="0">
                <a:solidFill>
                  <a:srgbClr val="333399"/>
                </a:solidFill>
                <a:effectLst/>
                <a:latin typeface="arial" panose="020B0604020202020204" pitchFamily="34" charset="0"/>
              </a:rPr>
              <a:t>, A.; Singleton, J.; </a:t>
            </a:r>
            <a:r>
              <a:rPr lang="en-US" sz="1100" b="0" i="0" dirty="0" err="1">
                <a:solidFill>
                  <a:srgbClr val="333399"/>
                </a:solidFill>
                <a:effectLst/>
                <a:latin typeface="arial" panose="020B0604020202020204" pitchFamily="34" charset="0"/>
              </a:rPr>
              <a:t>Jin</a:t>
            </a:r>
            <a:r>
              <a:rPr lang="en-US" sz="1100" b="0" i="0" dirty="0">
                <a:solidFill>
                  <a:srgbClr val="333399"/>
                </a:solidFill>
                <a:effectLst/>
                <a:latin typeface="arial" panose="020B0604020202020204" pitchFamily="34" charset="0"/>
              </a:rPr>
              <a:t>, R., </a:t>
            </a:r>
            <a:r>
              <a:rPr lang="en-US" sz="1100" b="0" i="1" dirty="0">
                <a:solidFill>
                  <a:srgbClr val="333399"/>
                </a:solidFill>
                <a:effectLst/>
                <a:latin typeface="arial" panose="020B0604020202020204" pitchFamily="34" charset="0"/>
              </a:rPr>
              <a:t>Manipulation of the Magnetoresistance by Strain in Topological TaSe3,</a:t>
            </a:r>
            <a:r>
              <a:rPr lang="en-US" sz="1100" b="0" i="0" dirty="0">
                <a:solidFill>
                  <a:srgbClr val="333399"/>
                </a:solidFill>
                <a:effectLst/>
                <a:latin typeface="arial" panose="020B0604020202020204" pitchFamily="34" charset="0"/>
              </a:rPr>
              <a:t> Advanced Quantum Technologies, </a:t>
            </a:r>
            <a:r>
              <a:rPr lang="en-US" sz="1100" b="1" i="0" dirty="0">
                <a:solidFill>
                  <a:srgbClr val="333399"/>
                </a:solidFill>
                <a:effectLst/>
                <a:latin typeface="arial" panose="020B0604020202020204" pitchFamily="34" charset="0"/>
              </a:rPr>
              <a:t>5</a:t>
            </a:r>
            <a:r>
              <a:rPr lang="en-US" sz="1100" b="0" i="0" dirty="0">
                <a:solidFill>
                  <a:srgbClr val="333399"/>
                </a:solidFill>
                <a:effectLst/>
                <a:latin typeface="arial" panose="020B0604020202020204" pitchFamily="34" charset="0"/>
              </a:rPr>
              <a:t> (12), 2200094 (2022)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doi.org/10.1002/qute.202200094</a:t>
            </a:r>
            <a:endParaRPr lang="en-US" sz="12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42336"/>
            <a:ext cx="9521072" cy="1246495"/>
          </a:xfrm>
          <a:prstGeom prst="rect">
            <a:avLst/>
          </a:prstGeom>
          <a:noFill/>
          <a:ln w="9525">
            <a:noFill/>
            <a:miter lim="800000"/>
            <a:headEnd/>
            <a:tailEnd/>
          </a:ln>
        </p:spPr>
        <p:txBody>
          <a:bodyPr wrap="square">
            <a:spAutoFit/>
          </a:bodyPr>
          <a:lstStyle/>
          <a:p>
            <a:pPr algn="ctr">
              <a:spcBef>
                <a:spcPts val="0"/>
              </a:spcBef>
            </a:pPr>
            <a:r>
              <a:rPr lang="en-US" sz="1600" b="1" dirty="0"/>
              <a:t>Tuning Topological Properties of TaSe</a:t>
            </a:r>
            <a:r>
              <a:rPr lang="en-US" sz="1600" b="1" baseline="-25000" dirty="0"/>
              <a:t>3 </a:t>
            </a:r>
            <a:r>
              <a:rPr lang="en-US" sz="1600" b="1" dirty="0"/>
              <a:t>Using Strain</a:t>
            </a:r>
            <a:endParaRPr lang="en-US" sz="600" dirty="0"/>
          </a:p>
          <a:p>
            <a:pPr algn="ctr">
              <a:spcBef>
                <a:spcPts val="0"/>
              </a:spcBef>
            </a:pPr>
            <a:r>
              <a:rPr lang="en-US" sz="1100" dirty="0" err="1"/>
              <a:t>Jie</a:t>
            </a:r>
            <a:r>
              <a:rPr lang="en-US" sz="1100" dirty="0"/>
              <a:t> Xing</a:t>
            </a:r>
            <a:r>
              <a:rPr lang="en-US" sz="1100" baseline="30000" dirty="0"/>
              <a:t>1</a:t>
            </a:r>
            <a:r>
              <a:rPr lang="en-US" sz="1100" dirty="0"/>
              <a:t>, Joanna Blawat</a:t>
            </a:r>
            <a:r>
              <a:rPr lang="en-US" sz="1100" baseline="30000" dirty="0"/>
              <a:t>1,2</a:t>
            </a:r>
            <a:r>
              <a:rPr lang="en-US" sz="1100" dirty="0"/>
              <a:t>, </a:t>
            </a:r>
            <a:r>
              <a:rPr lang="en-US" sz="1100" dirty="0" err="1"/>
              <a:t>Smita</a:t>
            </a:r>
            <a:r>
              <a:rPr lang="en-US" sz="1100" dirty="0"/>
              <a:t> Speer</a:t>
            </a:r>
            <a:r>
              <a:rPr lang="en-US" sz="1100" baseline="30000" dirty="0"/>
              <a:t>2</a:t>
            </a:r>
            <a:r>
              <a:rPr lang="en-US" sz="1100" dirty="0"/>
              <a:t>, Ahmad I. Us Saleheen</a:t>
            </a:r>
            <a:r>
              <a:rPr lang="en-US" sz="1100" baseline="30000" dirty="0"/>
              <a:t>2</a:t>
            </a:r>
            <a:r>
              <a:rPr lang="en-US" sz="1100" dirty="0"/>
              <a:t>, John Singleton</a:t>
            </a:r>
            <a:r>
              <a:rPr lang="en-US" sz="1100" baseline="30000" dirty="0"/>
              <a:t>3</a:t>
            </a:r>
            <a:r>
              <a:rPr lang="en-US" sz="1100" dirty="0"/>
              <a:t>, </a:t>
            </a:r>
            <a:r>
              <a:rPr lang="en-US" sz="1100" dirty="0" err="1"/>
              <a:t>Rongying</a:t>
            </a:r>
            <a:r>
              <a:rPr lang="en-US" sz="1100" dirty="0"/>
              <a:t> Jin</a:t>
            </a:r>
            <a:r>
              <a:rPr lang="en-US" sz="1100" baseline="30000" dirty="0"/>
              <a:t>1,2</a:t>
            </a:r>
            <a:r>
              <a:rPr lang="en-US" sz="1100" dirty="0"/>
              <a:t>, </a:t>
            </a:r>
          </a:p>
          <a:p>
            <a:pPr marL="228600" indent="-228600" algn="ctr">
              <a:spcBef>
                <a:spcPts val="0"/>
              </a:spcBef>
              <a:buAutoNum type="arabicPeriod"/>
            </a:pPr>
            <a:r>
              <a:rPr lang="en-US" sz="1050" b="1" dirty="0">
                <a:solidFill>
                  <a:srgbClr val="0033CC"/>
                </a:solidFill>
              </a:rPr>
              <a:t>Center for Experimental Nanoscale Physics, Department of Physics and Astronomy, University of South Carolina, Columbia, SC 29208</a:t>
            </a:r>
          </a:p>
          <a:p>
            <a:pPr marL="228600" indent="-228600" algn="ctr">
              <a:spcBef>
                <a:spcPts val="0"/>
              </a:spcBef>
              <a:buAutoNum type="arabicPeriod"/>
            </a:pPr>
            <a:r>
              <a:rPr lang="en-US" sz="1050" b="1" dirty="0">
                <a:solidFill>
                  <a:srgbClr val="0033CC"/>
                </a:solidFill>
              </a:rPr>
              <a:t>Department of Physics and Astronomy, Louisiana State University, Baton Rouge, LA 70803</a:t>
            </a:r>
          </a:p>
          <a:p>
            <a:pPr algn="ctr">
              <a:spcBef>
                <a:spcPts val="0"/>
              </a:spcBef>
            </a:pPr>
            <a:r>
              <a:rPr lang="en-US" sz="1050" b="1" dirty="0">
                <a:solidFill>
                  <a:srgbClr val="0033CC"/>
                </a:solidFill>
              </a:rPr>
              <a:t>3. National High Magnetic Field Laboratory, Los Alamos, NM 87545</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a:t>
            </a:r>
            <a:r>
              <a:rPr lang="en-US" sz="1050" dirty="0">
                <a:latin typeface="+mn-lt"/>
              </a:rPr>
              <a:t>J. Singleton (DOE Science of 100 T</a:t>
            </a:r>
            <a:r>
              <a:rPr lang="en-US" sz="1050" dirty="0"/>
              <a:t>); R. </a:t>
            </a:r>
            <a:r>
              <a:rPr lang="en-US" sz="1050" dirty="0" err="1"/>
              <a:t>Jin</a:t>
            </a:r>
            <a:r>
              <a:rPr lang="en-US" sz="1050" dirty="0"/>
              <a:t> (DOE </a:t>
            </a:r>
            <a:r>
              <a:rPr lang="en-US" sz="1050" dirty="0" err="1"/>
              <a:t>EPSCoR</a:t>
            </a:r>
            <a:r>
              <a:rPr lang="en-US" sz="1050" dirty="0"/>
              <a:t> DE-SC0012432; NSF DMR-1504226)</a:t>
            </a:r>
            <a:endParaRPr lang="en-US" sz="1050" b="1"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grpSp>
        <p:nvGrpSpPr>
          <p:cNvPr id="8" name="Group 7">
            <a:extLst>
              <a:ext uri="{FF2B5EF4-FFF2-40B4-BE49-F238E27FC236}">
                <a16:creationId xmlns:a16="http://schemas.microsoft.com/office/drawing/2014/main" id="{E0230EBB-975A-9ED6-3617-5AA0A4F734EF}"/>
              </a:ext>
            </a:extLst>
          </p:cNvPr>
          <p:cNvGrpSpPr/>
          <p:nvPr/>
        </p:nvGrpSpPr>
        <p:grpSpPr>
          <a:xfrm>
            <a:off x="5781676" y="1413789"/>
            <a:ext cx="6307442" cy="5391938"/>
            <a:chOff x="5781676" y="1413789"/>
            <a:chExt cx="6307442" cy="5391938"/>
          </a:xfrm>
        </p:grpSpPr>
        <p:sp>
          <p:nvSpPr>
            <p:cNvPr id="1034" name="Rectangle 49"/>
            <p:cNvSpPr>
              <a:spLocks noChangeArrowheads="1"/>
            </p:cNvSpPr>
            <p:nvPr/>
          </p:nvSpPr>
          <p:spPr bwMode="auto">
            <a:xfrm>
              <a:off x="5781676" y="1413789"/>
              <a:ext cx="6307442" cy="5383935"/>
            </a:xfrm>
            <a:prstGeom prst="rect">
              <a:avLst/>
            </a:prstGeom>
            <a:noFill/>
            <a:ln w="19050">
              <a:solidFill>
                <a:srgbClr val="0033CC"/>
              </a:solidFill>
              <a:miter lim="800000"/>
              <a:headEnd/>
              <a:tailEnd/>
            </a:ln>
          </p:spPr>
          <p:txBody>
            <a:bodyPr wrap="none" anchor="ctr"/>
            <a:lstStyle/>
            <a:p>
              <a:endParaRPr lang="en-US" dirty="0"/>
            </a:p>
          </p:txBody>
        </p:sp>
        <p:pic>
          <p:nvPicPr>
            <p:cNvPr id="5" name="Picture 4">
              <a:extLst>
                <a:ext uri="{FF2B5EF4-FFF2-40B4-BE49-F238E27FC236}">
                  <a16:creationId xmlns:a16="http://schemas.microsoft.com/office/drawing/2014/main" id="{00AFEFEE-B78D-9D40-B5CC-9C46ECDAA04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30175" y="1799503"/>
              <a:ext cx="6240527" cy="4817833"/>
            </a:xfrm>
            <a:prstGeom prst="rect">
              <a:avLst/>
            </a:prstGeom>
          </p:spPr>
        </p:pic>
        <p:sp>
          <p:nvSpPr>
            <p:cNvPr id="6" name="Rectangle 5">
              <a:extLst>
                <a:ext uri="{FF2B5EF4-FFF2-40B4-BE49-F238E27FC236}">
                  <a16:creationId xmlns:a16="http://schemas.microsoft.com/office/drawing/2014/main" id="{3CBD891C-7F3B-0C47-8FDC-86A5900B4596}"/>
                </a:ext>
              </a:extLst>
            </p:cNvPr>
            <p:cNvSpPr/>
            <p:nvPr/>
          </p:nvSpPr>
          <p:spPr>
            <a:xfrm>
              <a:off x="8767233" y="4047066"/>
              <a:ext cx="304800" cy="1199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E3A7608-B30A-4B66-70A0-76091B56865B}"/>
                </a:ext>
              </a:extLst>
            </p:cNvPr>
            <p:cNvSpPr txBox="1"/>
            <p:nvPr/>
          </p:nvSpPr>
          <p:spPr>
            <a:xfrm>
              <a:off x="5872446" y="6559506"/>
              <a:ext cx="6125901" cy="246221"/>
            </a:xfrm>
            <a:prstGeom prst="rect">
              <a:avLst/>
            </a:prstGeom>
            <a:noFill/>
          </p:spPr>
          <p:txBody>
            <a:bodyPr wrap="square" rtlCol="0">
              <a:spAutoFit/>
            </a:bodyPr>
            <a:lstStyle/>
            <a:p>
              <a:pPr algn="just"/>
              <a:r>
                <a:rPr lang="en-US" sz="1000" dirty="0">
                  <a:latin typeface="+mn-lt"/>
                </a:rPr>
                <a:t>Image Credit: </a:t>
              </a:r>
              <a:r>
                <a:rPr lang="en-US" sz="1000" dirty="0">
                  <a:solidFill>
                    <a:srgbClr val="000000"/>
                  </a:solidFill>
                  <a:effectLst/>
                  <a:latin typeface="+mn-lt"/>
                  <a:ea typeface="Times New Roman" panose="02020603050405020304" pitchFamily="18" charset="0"/>
                </a:rPr>
                <a:t>Joanna, </a:t>
              </a:r>
              <a:r>
                <a:rPr lang="en-US" sz="1000" dirty="0" err="1">
                  <a:solidFill>
                    <a:srgbClr val="000000"/>
                  </a:solidFill>
                  <a:effectLst/>
                  <a:latin typeface="+mn-lt"/>
                  <a:ea typeface="Times New Roman" panose="02020603050405020304" pitchFamily="18" charset="0"/>
                </a:rPr>
                <a:t>Rongying</a:t>
              </a:r>
              <a:r>
                <a:rPr lang="en-US" sz="1000" dirty="0">
                  <a:solidFill>
                    <a:srgbClr val="000000"/>
                  </a:solidFill>
                  <a:effectLst/>
                  <a:latin typeface="+mn-lt"/>
                  <a:ea typeface="Times New Roman" panose="02020603050405020304" pitchFamily="18" charset="0"/>
                </a:rPr>
                <a:t> </a:t>
              </a:r>
              <a:r>
                <a:rPr lang="en-US" sz="1000" dirty="0" err="1">
                  <a:solidFill>
                    <a:srgbClr val="000000"/>
                  </a:solidFill>
                  <a:effectLst/>
                  <a:latin typeface="+mn-lt"/>
                  <a:ea typeface="Times New Roman" panose="02020603050405020304" pitchFamily="18" charset="0"/>
                </a:rPr>
                <a:t>Jin</a:t>
              </a:r>
              <a:r>
                <a:rPr lang="en-US" sz="1000" dirty="0">
                  <a:solidFill>
                    <a:srgbClr val="000000"/>
                  </a:solidFill>
                  <a:effectLst/>
                  <a:latin typeface="+mn-lt"/>
                  <a:ea typeface="Times New Roman" panose="02020603050405020304" pitchFamily="18" charset="0"/>
                </a:rPr>
                <a:t> </a:t>
              </a:r>
              <a:r>
                <a:rPr lang="en-US" sz="1000" dirty="0" err="1">
                  <a:solidFill>
                    <a:srgbClr val="000000"/>
                  </a:solidFill>
                  <a:effectLst/>
                  <a:latin typeface="+mn-lt"/>
                  <a:ea typeface="Times New Roman" panose="02020603050405020304" pitchFamily="18" charset="0"/>
                </a:rPr>
                <a:t>Blawat</a:t>
              </a:r>
              <a:r>
                <a:rPr lang="en-US" sz="1000" dirty="0">
                  <a:solidFill>
                    <a:srgbClr val="000000"/>
                  </a:solidFill>
                  <a:effectLst/>
                  <a:latin typeface="+mn-lt"/>
                  <a:ea typeface="Times New Roman" panose="02020603050405020304" pitchFamily="18" charset="0"/>
                </a:rPr>
                <a:t> (Louisiana State University), John Singleton (NHMFL-LANL)</a:t>
              </a:r>
              <a:endParaRPr lang="en-US" sz="1100" dirty="0"/>
            </a:p>
          </p:txBody>
        </p:sp>
        <p:pic>
          <p:nvPicPr>
            <p:cNvPr id="4" name="Picture 3">
              <a:extLst>
                <a:ext uri="{FF2B5EF4-FFF2-40B4-BE49-F238E27FC236}">
                  <a16:creationId xmlns:a16="http://schemas.microsoft.com/office/drawing/2014/main" id="{14B23264-4BE7-5F7C-BD7B-7B19F0BF76AB}"/>
                </a:ext>
              </a:extLst>
            </p:cNvPr>
            <p:cNvPicPr>
              <a:picLocks noChangeAspect="1"/>
            </p:cNvPicPr>
            <p:nvPr/>
          </p:nvPicPr>
          <p:blipFill rotWithShape="1">
            <a:blip r:embed="rId6">
              <a:extLst>
                <a:ext uri="{28A0092B-C50C-407E-A947-70E740481C1C}">
                  <a14:useLocalDpi xmlns:a14="http://schemas.microsoft.com/office/drawing/2010/main" val="0"/>
                </a:ext>
              </a:extLst>
            </a:blip>
            <a:srcRect l="67120" t="87228" r="16227" b="7475"/>
            <a:stretch/>
          </p:blipFill>
          <p:spPr>
            <a:xfrm>
              <a:off x="9072033" y="1451921"/>
              <a:ext cx="2998669" cy="591939"/>
            </a:xfrm>
            <a:prstGeom prst="rect">
              <a:avLst/>
            </a:prstGeom>
            <a:ln>
              <a:solidFill>
                <a:schemeClr val="tx1"/>
              </a:solidFill>
            </a:ln>
          </p:spPr>
        </p:pic>
        <p:sp>
          <p:nvSpPr>
            <p:cNvPr id="7" name="TextBox 6">
              <a:extLst>
                <a:ext uri="{FF2B5EF4-FFF2-40B4-BE49-F238E27FC236}">
                  <a16:creationId xmlns:a16="http://schemas.microsoft.com/office/drawing/2014/main" id="{E258A06F-3F8F-915C-ED4A-EAD4CEDB3375}"/>
                </a:ext>
              </a:extLst>
            </p:cNvPr>
            <p:cNvSpPr txBox="1"/>
            <p:nvPr/>
          </p:nvSpPr>
          <p:spPr>
            <a:xfrm>
              <a:off x="11666220" y="2059221"/>
              <a:ext cx="334922" cy="338554"/>
            </a:xfrm>
            <a:prstGeom prst="rect">
              <a:avLst/>
            </a:prstGeom>
            <a:solidFill>
              <a:schemeClr val="bg1"/>
            </a:solidFill>
          </p:spPr>
          <p:txBody>
            <a:bodyPr wrap="square" lIns="0" tIns="45720" rIns="0" bIns="45720" rtlCol="0">
              <a:spAutoFit/>
            </a:bodyPr>
            <a:lstStyle/>
            <a:p>
              <a:pPr algn="ctr"/>
              <a:r>
                <a:rPr lang="en-US" sz="1600" dirty="0">
                  <a:latin typeface="+mn-lt"/>
                </a:rPr>
                <a:t>(c)</a:t>
              </a:r>
              <a:endParaRPr lang="en-US" sz="2000" dirty="0"/>
            </a:p>
          </p:txBody>
        </p:sp>
      </p:grpSp>
    </p:spTree>
    <p:extLst>
      <p:ext uri="{BB962C8B-B14F-4D97-AF65-F5344CB8AC3E}">
        <p14:creationId xmlns:p14="http://schemas.microsoft.com/office/powerpoint/2010/main" val="361529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90672" y="1445156"/>
            <a:ext cx="5608305" cy="4524315"/>
          </a:xfrm>
          <a:prstGeom prst="rect">
            <a:avLst/>
          </a:prstGeom>
          <a:noFill/>
          <a:ln w="9525">
            <a:noFill/>
            <a:miter lim="800000"/>
            <a:headEnd/>
            <a:tailEnd/>
          </a:ln>
        </p:spPr>
        <p:txBody>
          <a:bodyPr wrap="square">
            <a:spAutoFit/>
          </a:bodyPr>
          <a:lstStyle/>
          <a:p>
            <a:pPr algn="just"/>
            <a:r>
              <a:rPr lang="en-US" sz="1200" b="1" dirty="0"/>
              <a:t>What is the finding?</a:t>
            </a:r>
            <a:r>
              <a:rPr lang="en-US" sz="1200" dirty="0"/>
              <a:t> Ring-shaped devices made of crystals of the material TaSe</a:t>
            </a:r>
            <a:r>
              <a:rPr lang="en-US" sz="1200" baseline="-25000" dirty="0"/>
              <a:t>3</a:t>
            </a:r>
            <a:r>
              <a:rPr lang="en-US" sz="1200" dirty="0"/>
              <a:t> were studied in magnetic fields of up to 60T by measuring their electrical resistance </a:t>
            </a:r>
            <a:r>
              <a:rPr lang="en-US" sz="1200" b="1" dirty="0"/>
              <a:t>[Figures (a) and (b)]. </a:t>
            </a:r>
            <a:r>
              <a:rPr lang="en-US" sz="1200" i="1" u="sng" dirty="0"/>
              <a:t>The change in resistance due to the magnetic field (the “magnetoresistance” or MR) was found to be very different than in ordinary bar-shaped crystals: it had </a:t>
            </a:r>
            <a:r>
              <a:rPr lang="en-US" sz="1200" b="1" i="1" u="sng" dirty="0"/>
              <a:t>(a) </a:t>
            </a:r>
            <a:r>
              <a:rPr lang="en-US" sz="1200" i="1" u="sng" dirty="0"/>
              <a:t>distinctive curvatures at different temperatures, and </a:t>
            </a:r>
            <a:r>
              <a:rPr lang="en-US" sz="1200" b="1" i="1" u="sng" dirty="0"/>
              <a:t>(b)</a:t>
            </a:r>
            <a:r>
              <a:rPr lang="en-US" sz="1200" i="1" u="sng" dirty="0"/>
              <a:t> showed quantum oscillations due to the magnetic field</a:t>
            </a:r>
            <a:r>
              <a:rPr lang="en-US" sz="1200" dirty="0"/>
              <a:t>. </a:t>
            </a:r>
          </a:p>
          <a:p>
            <a:pPr algn="just"/>
            <a:r>
              <a:rPr lang="en-US" sz="1000" dirty="0"/>
              <a:t> </a:t>
            </a:r>
          </a:p>
          <a:p>
            <a:pPr algn="just"/>
            <a:r>
              <a:rPr lang="en-US" sz="1200" b="1" dirty="0"/>
              <a:t>Why is this important? </a:t>
            </a:r>
            <a:r>
              <a:rPr lang="en-US" sz="1200" dirty="0"/>
              <a:t>The behavior of the MR (its curvature versus field; and whether or not it exhibits quantum oscillations) is a key indicator of a quantum mechanical property known as </a:t>
            </a:r>
            <a:r>
              <a:rPr lang="en-US" sz="1200" b="1" i="1" dirty="0"/>
              <a:t>topology</a:t>
            </a:r>
            <a:r>
              <a:rPr lang="en-US" sz="1200" i="1" dirty="0"/>
              <a:t>.</a:t>
            </a:r>
            <a:r>
              <a:rPr lang="en-US" sz="1200" dirty="0"/>
              <a:t> Topology promises to be an invaluable tool for developing future electronic devices that will work on completely new </a:t>
            </a:r>
            <a:r>
              <a:rPr lang="en-US" sz="1200" i="1" dirty="0"/>
              <a:t>quantum</a:t>
            </a:r>
            <a:r>
              <a:rPr lang="en-US" sz="1200" dirty="0"/>
              <a:t> principles. The contrast in behavior between the ring-shaped devices and the unaltered (bar-like) crystals is so dramatic that </a:t>
            </a:r>
            <a:r>
              <a:rPr lang="en-US" sz="1200" i="1" dirty="0"/>
              <a:t>logarithmic </a:t>
            </a:r>
            <a:r>
              <a:rPr lang="en-US" sz="1200" dirty="0"/>
              <a:t>plots have to be used to display it [upper and lower insets to </a:t>
            </a:r>
            <a:r>
              <a:rPr lang="en-US" sz="1200" b="1" dirty="0"/>
              <a:t>Figure (c)]; </a:t>
            </a:r>
            <a:r>
              <a:rPr lang="en-US" sz="1200" dirty="0"/>
              <a:t>this difference is caused by small amounts of strain deliberately designed to occur in the rings. The strain subtly alters the separation between the two chains of molecules [red and blue in </a:t>
            </a:r>
            <a:r>
              <a:rPr lang="en-US" sz="1200" b="1" dirty="0"/>
              <a:t>Figure (c)] </a:t>
            </a:r>
            <a:r>
              <a:rPr lang="en-US" sz="1200" dirty="0"/>
              <a:t>that make up TaSe</a:t>
            </a:r>
            <a:r>
              <a:rPr lang="en-US" sz="1200" baseline="-25000" dirty="0"/>
              <a:t>3</a:t>
            </a:r>
            <a:r>
              <a:rPr lang="en-US" sz="1200" dirty="0"/>
              <a:t>. </a:t>
            </a:r>
            <a:r>
              <a:rPr lang="en-US" sz="1200" i="1" u="sng" dirty="0"/>
              <a:t>This result is very important because it shows that large changes in the quantum mechanical behavior of electrons in TaSe</a:t>
            </a:r>
            <a:r>
              <a:rPr lang="en-US" sz="1200" i="1" u="sng" baseline="-25000" dirty="0"/>
              <a:t>3</a:t>
            </a:r>
            <a:r>
              <a:rPr lang="en-US" sz="1200" i="1" u="sng" dirty="0"/>
              <a:t> can be caused by tiny strains, suggesting a new route towards very responsive sensors and devices</a:t>
            </a:r>
            <a:r>
              <a:rPr lang="en-US" sz="1200" dirty="0"/>
              <a:t>.</a:t>
            </a:r>
          </a:p>
          <a:p>
            <a:pPr algn="just"/>
            <a:r>
              <a:rPr lang="en-US" sz="1000" dirty="0"/>
              <a:t> </a:t>
            </a:r>
          </a:p>
          <a:p>
            <a:pPr algn="just"/>
            <a:r>
              <a:rPr lang="en-US" sz="1200" b="1" dirty="0"/>
              <a:t>Why did this research need the </a:t>
            </a:r>
            <a:r>
              <a:rPr lang="en-US" sz="1200" b="1" dirty="0" err="1"/>
              <a:t>MagLab</a:t>
            </a:r>
            <a:r>
              <a:rPr lang="en-US" sz="1200" b="1" dirty="0"/>
              <a:t>? </a:t>
            </a:r>
            <a:r>
              <a:rPr lang="en-US" sz="1200" dirty="0"/>
              <a:t>Measuring magnetoresistance in high fields, a specialty of the MagLab’s Pulsed Field Facility, is </a:t>
            </a:r>
            <a:r>
              <a:rPr lang="en-US" sz="1200" i="1" dirty="0"/>
              <a:t>the</a:t>
            </a:r>
            <a:r>
              <a:rPr lang="en-US" sz="1200" dirty="0"/>
              <a:t> most reliable way of detecting changes in topology and other quantum-mechanical behavior.</a:t>
            </a:r>
            <a:endParaRPr lang="en-US" sz="1200" b="1" dirty="0"/>
          </a:p>
        </p:txBody>
      </p:sp>
      <p:sp>
        <p:nvSpPr>
          <p:cNvPr id="1029" name="Line 42"/>
          <p:cNvSpPr>
            <a:spLocks noChangeShapeType="1"/>
          </p:cNvSpPr>
          <p:nvPr/>
        </p:nvSpPr>
        <p:spPr bwMode="auto">
          <a:xfrm>
            <a:off x="0" y="1307130"/>
            <a:ext cx="12192000" cy="28082"/>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grpSp>
        <p:nvGrpSpPr>
          <p:cNvPr id="7" name="Group 6">
            <a:extLst>
              <a:ext uri="{FF2B5EF4-FFF2-40B4-BE49-F238E27FC236}">
                <a16:creationId xmlns:a16="http://schemas.microsoft.com/office/drawing/2014/main" id="{F4C2404D-95A4-85C2-55C9-B6DE043D0EF7}"/>
              </a:ext>
            </a:extLst>
          </p:cNvPr>
          <p:cNvGrpSpPr/>
          <p:nvPr/>
        </p:nvGrpSpPr>
        <p:grpSpPr>
          <a:xfrm>
            <a:off x="5781676" y="1401052"/>
            <a:ext cx="6307442" cy="5404675"/>
            <a:chOff x="5781676" y="1401052"/>
            <a:chExt cx="6307442" cy="5404675"/>
          </a:xfrm>
        </p:grpSpPr>
        <p:sp>
          <p:nvSpPr>
            <p:cNvPr id="8" name="Rectangle 49">
              <a:extLst>
                <a:ext uri="{FF2B5EF4-FFF2-40B4-BE49-F238E27FC236}">
                  <a16:creationId xmlns:a16="http://schemas.microsoft.com/office/drawing/2014/main" id="{8E46CF05-3918-3BFD-0879-0485F0014424}"/>
                </a:ext>
              </a:extLst>
            </p:cNvPr>
            <p:cNvSpPr>
              <a:spLocks noChangeArrowheads="1"/>
            </p:cNvSpPr>
            <p:nvPr/>
          </p:nvSpPr>
          <p:spPr bwMode="auto">
            <a:xfrm>
              <a:off x="5781676" y="1401052"/>
              <a:ext cx="6307442" cy="5396672"/>
            </a:xfrm>
            <a:prstGeom prst="rect">
              <a:avLst/>
            </a:prstGeom>
            <a:noFill/>
            <a:ln w="19050">
              <a:solidFill>
                <a:srgbClr val="0033CC"/>
              </a:solidFill>
              <a:miter lim="800000"/>
              <a:headEnd/>
              <a:tailEnd/>
            </a:ln>
          </p:spPr>
          <p:txBody>
            <a:bodyPr wrap="none" anchor="ctr"/>
            <a:lstStyle/>
            <a:p>
              <a:endParaRPr lang="en-US"/>
            </a:p>
          </p:txBody>
        </p:sp>
        <p:pic>
          <p:nvPicPr>
            <p:cNvPr id="9" name="Picture 8">
              <a:extLst>
                <a:ext uri="{FF2B5EF4-FFF2-40B4-BE49-F238E27FC236}">
                  <a16:creationId xmlns:a16="http://schemas.microsoft.com/office/drawing/2014/main" id="{EB1DAF3A-7587-597A-A1E6-B2518AAEC79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0175" y="1799503"/>
              <a:ext cx="6240527" cy="4817833"/>
            </a:xfrm>
            <a:prstGeom prst="rect">
              <a:avLst/>
            </a:prstGeom>
          </p:spPr>
        </p:pic>
        <p:sp>
          <p:nvSpPr>
            <p:cNvPr id="10" name="Rectangle 9">
              <a:extLst>
                <a:ext uri="{FF2B5EF4-FFF2-40B4-BE49-F238E27FC236}">
                  <a16:creationId xmlns:a16="http://schemas.microsoft.com/office/drawing/2014/main" id="{C893D56D-6170-B3D0-7C90-A43A2A13C03C}"/>
                </a:ext>
              </a:extLst>
            </p:cNvPr>
            <p:cNvSpPr/>
            <p:nvPr/>
          </p:nvSpPr>
          <p:spPr>
            <a:xfrm>
              <a:off x="8767233" y="4047066"/>
              <a:ext cx="304800" cy="1199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0ADDEAC-4270-D528-7CE4-F2EEC16FCB1D}"/>
                </a:ext>
              </a:extLst>
            </p:cNvPr>
            <p:cNvSpPr txBox="1"/>
            <p:nvPr/>
          </p:nvSpPr>
          <p:spPr>
            <a:xfrm>
              <a:off x="5872446" y="6559506"/>
              <a:ext cx="6125901" cy="246221"/>
            </a:xfrm>
            <a:prstGeom prst="rect">
              <a:avLst/>
            </a:prstGeom>
            <a:noFill/>
          </p:spPr>
          <p:txBody>
            <a:bodyPr wrap="square" rtlCol="0">
              <a:spAutoFit/>
            </a:bodyPr>
            <a:lstStyle/>
            <a:p>
              <a:pPr algn="just"/>
              <a:r>
                <a:rPr lang="en-US" sz="1000" dirty="0">
                  <a:latin typeface="+mn-lt"/>
                </a:rPr>
                <a:t>Image Credit: </a:t>
              </a:r>
              <a:r>
                <a:rPr lang="en-US" sz="1000" dirty="0">
                  <a:solidFill>
                    <a:srgbClr val="000000"/>
                  </a:solidFill>
                  <a:effectLst/>
                  <a:latin typeface="+mn-lt"/>
                  <a:ea typeface="Times New Roman" panose="02020603050405020304" pitchFamily="18" charset="0"/>
                </a:rPr>
                <a:t>Joanna, </a:t>
              </a:r>
              <a:r>
                <a:rPr lang="en-US" sz="1000" dirty="0" err="1">
                  <a:solidFill>
                    <a:srgbClr val="000000"/>
                  </a:solidFill>
                  <a:effectLst/>
                  <a:latin typeface="+mn-lt"/>
                  <a:ea typeface="Times New Roman" panose="02020603050405020304" pitchFamily="18" charset="0"/>
                </a:rPr>
                <a:t>Rongying</a:t>
              </a:r>
              <a:r>
                <a:rPr lang="en-US" sz="1000" dirty="0">
                  <a:solidFill>
                    <a:srgbClr val="000000"/>
                  </a:solidFill>
                  <a:effectLst/>
                  <a:latin typeface="+mn-lt"/>
                  <a:ea typeface="Times New Roman" panose="02020603050405020304" pitchFamily="18" charset="0"/>
                </a:rPr>
                <a:t> </a:t>
              </a:r>
              <a:r>
                <a:rPr lang="en-US" sz="1000" dirty="0" err="1">
                  <a:solidFill>
                    <a:srgbClr val="000000"/>
                  </a:solidFill>
                  <a:effectLst/>
                  <a:latin typeface="+mn-lt"/>
                  <a:ea typeface="Times New Roman" panose="02020603050405020304" pitchFamily="18" charset="0"/>
                </a:rPr>
                <a:t>Jin</a:t>
              </a:r>
              <a:r>
                <a:rPr lang="en-US" sz="1000" dirty="0">
                  <a:solidFill>
                    <a:srgbClr val="000000"/>
                  </a:solidFill>
                  <a:effectLst/>
                  <a:latin typeface="+mn-lt"/>
                  <a:ea typeface="Times New Roman" panose="02020603050405020304" pitchFamily="18" charset="0"/>
                </a:rPr>
                <a:t> </a:t>
              </a:r>
              <a:r>
                <a:rPr lang="en-US" sz="1000" dirty="0" err="1">
                  <a:solidFill>
                    <a:srgbClr val="000000"/>
                  </a:solidFill>
                  <a:effectLst/>
                  <a:latin typeface="+mn-lt"/>
                  <a:ea typeface="Times New Roman" panose="02020603050405020304" pitchFamily="18" charset="0"/>
                </a:rPr>
                <a:t>Blawat</a:t>
              </a:r>
              <a:r>
                <a:rPr lang="en-US" sz="1000" dirty="0">
                  <a:solidFill>
                    <a:srgbClr val="000000"/>
                  </a:solidFill>
                  <a:effectLst/>
                  <a:latin typeface="+mn-lt"/>
                  <a:ea typeface="Times New Roman" panose="02020603050405020304" pitchFamily="18" charset="0"/>
                </a:rPr>
                <a:t> (Louisiana State University), John Singleton (NHMFL-LANL)</a:t>
              </a:r>
              <a:endParaRPr lang="en-US" sz="1100" dirty="0"/>
            </a:p>
          </p:txBody>
        </p:sp>
        <p:pic>
          <p:nvPicPr>
            <p:cNvPr id="13" name="Picture 12">
              <a:extLst>
                <a:ext uri="{FF2B5EF4-FFF2-40B4-BE49-F238E27FC236}">
                  <a16:creationId xmlns:a16="http://schemas.microsoft.com/office/drawing/2014/main" id="{EEC45E70-6B85-F57D-919A-59B629B832FD}"/>
                </a:ext>
              </a:extLst>
            </p:cNvPr>
            <p:cNvPicPr>
              <a:picLocks noChangeAspect="1"/>
            </p:cNvPicPr>
            <p:nvPr/>
          </p:nvPicPr>
          <p:blipFill rotWithShape="1">
            <a:blip r:embed="rId5">
              <a:extLst>
                <a:ext uri="{28A0092B-C50C-407E-A947-70E740481C1C}">
                  <a14:useLocalDpi xmlns:a14="http://schemas.microsoft.com/office/drawing/2010/main" val="0"/>
                </a:ext>
              </a:extLst>
            </a:blip>
            <a:srcRect l="67120" t="87228" r="16227" b="7475"/>
            <a:stretch/>
          </p:blipFill>
          <p:spPr>
            <a:xfrm>
              <a:off x="9072033" y="1451921"/>
              <a:ext cx="2998669" cy="591939"/>
            </a:xfrm>
            <a:prstGeom prst="rect">
              <a:avLst/>
            </a:prstGeom>
            <a:ln>
              <a:solidFill>
                <a:schemeClr val="tx1"/>
              </a:solidFill>
            </a:ln>
          </p:spPr>
        </p:pic>
        <p:sp>
          <p:nvSpPr>
            <p:cNvPr id="16" name="TextBox 15">
              <a:extLst>
                <a:ext uri="{FF2B5EF4-FFF2-40B4-BE49-F238E27FC236}">
                  <a16:creationId xmlns:a16="http://schemas.microsoft.com/office/drawing/2014/main" id="{6709E21C-066B-26AD-5746-0E3960E110FD}"/>
                </a:ext>
              </a:extLst>
            </p:cNvPr>
            <p:cNvSpPr txBox="1"/>
            <p:nvPr/>
          </p:nvSpPr>
          <p:spPr>
            <a:xfrm>
              <a:off x="11666220" y="2059221"/>
              <a:ext cx="334922" cy="338554"/>
            </a:xfrm>
            <a:prstGeom prst="rect">
              <a:avLst/>
            </a:prstGeom>
            <a:solidFill>
              <a:schemeClr val="bg1"/>
            </a:solidFill>
          </p:spPr>
          <p:txBody>
            <a:bodyPr wrap="square" lIns="0" tIns="45720" rIns="0" bIns="45720" rtlCol="0">
              <a:spAutoFit/>
            </a:bodyPr>
            <a:lstStyle/>
            <a:p>
              <a:pPr algn="ctr"/>
              <a:r>
                <a:rPr lang="en-US" sz="1600" dirty="0">
                  <a:latin typeface="+mn-lt"/>
                </a:rPr>
                <a:t>(c)</a:t>
              </a:r>
              <a:endParaRPr lang="en-US" sz="2000" dirty="0"/>
            </a:p>
          </p:txBody>
        </p:sp>
      </p:grpSp>
      <p:sp>
        <p:nvSpPr>
          <p:cNvPr id="17" name="Text Box 62">
            <a:extLst>
              <a:ext uri="{FF2B5EF4-FFF2-40B4-BE49-F238E27FC236}">
                <a16:creationId xmlns:a16="http://schemas.microsoft.com/office/drawing/2014/main" id="{274C8111-B104-F088-DAAD-1FC614333ACD}"/>
              </a:ext>
            </a:extLst>
          </p:cNvPr>
          <p:cNvSpPr txBox="1">
            <a:spLocks noChangeArrowheads="1"/>
          </p:cNvSpPr>
          <p:nvPr/>
        </p:nvSpPr>
        <p:spPr bwMode="auto">
          <a:xfrm>
            <a:off x="1253766" y="42336"/>
            <a:ext cx="9521072" cy="1246495"/>
          </a:xfrm>
          <a:prstGeom prst="rect">
            <a:avLst/>
          </a:prstGeom>
          <a:noFill/>
          <a:ln w="9525">
            <a:noFill/>
            <a:miter lim="800000"/>
            <a:headEnd/>
            <a:tailEnd/>
          </a:ln>
        </p:spPr>
        <p:txBody>
          <a:bodyPr wrap="square">
            <a:spAutoFit/>
          </a:bodyPr>
          <a:lstStyle/>
          <a:p>
            <a:pPr algn="ctr">
              <a:spcBef>
                <a:spcPts val="0"/>
              </a:spcBef>
            </a:pPr>
            <a:r>
              <a:rPr lang="en-US" sz="1600" b="1" dirty="0"/>
              <a:t>Tuning Topological Properties of TaSe</a:t>
            </a:r>
            <a:r>
              <a:rPr lang="en-US" sz="1600" b="1" baseline="-25000" dirty="0"/>
              <a:t>3 </a:t>
            </a:r>
            <a:r>
              <a:rPr lang="en-US" sz="1600" b="1" dirty="0"/>
              <a:t>Using Strain</a:t>
            </a:r>
            <a:endParaRPr lang="en-US" sz="600" dirty="0"/>
          </a:p>
          <a:p>
            <a:pPr algn="ctr">
              <a:spcBef>
                <a:spcPts val="0"/>
              </a:spcBef>
            </a:pPr>
            <a:r>
              <a:rPr lang="en-US" sz="1100" dirty="0" err="1"/>
              <a:t>Jie</a:t>
            </a:r>
            <a:r>
              <a:rPr lang="en-US" sz="1100" dirty="0"/>
              <a:t> Xing</a:t>
            </a:r>
            <a:r>
              <a:rPr lang="en-US" sz="1100" baseline="30000" dirty="0"/>
              <a:t>1</a:t>
            </a:r>
            <a:r>
              <a:rPr lang="en-US" sz="1100" dirty="0"/>
              <a:t>, Joanna Blawat</a:t>
            </a:r>
            <a:r>
              <a:rPr lang="en-US" sz="1100" baseline="30000" dirty="0"/>
              <a:t>1,2</a:t>
            </a:r>
            <a:r>
              <a:rPr lang="en-US" sz="1100" dirty="0"/>
              <a:t>, </a:t>
            </a:r>
            <a:r>
              <a:rPr lang="en-US" sz="1100" dirty="0" err="1"/>
              <a:t>Smita</a:t>
            </a:r>
            <a:r>
              <a:rPr lang="en-US" sz="1100" dirty="0"/>
              <a:t> Speer</a:t>
            </a:r>
            <a:r>
              <a:rPr lang="en-US" sz="1100" baseline="30000" dirty="0"/>
              <a:t>2</a:t>
            </a:r>
            <a:r>
              <a:rPr lang="en-US" sz="1100" dirty="0"/>
              <a:t>, Ahmad I. Us Saleheen</a:t>
            </a:r>
            <a:r>
              <a:rPr lang="en-US" sz="1100" baseline="30000" dirty="0"/>
              <a:t>2</a:t>
            </a:r>
            <a:r>
              <a:rPr lang="en-US" sz="1100" dirty="0"/>
              <a:t>, John Singleton</a:t>
            </a:r>
            <a:r>
              <a:rPr lang="en-US" sz="1100" baseline="30000" dirty="0"/>
              <a:t>3</a:t>
            </a:r>
            <a:r>
              <a:rPr lang="en-US" sz="1100" dirty="0"/>
              <a:t>, </a:t>
            </a:r>
            <a:r>
              <a:rPr lang="en-US" sz="1100" dirty="0" err="1"/>
              <a:t>Rongying</a:t>
            </a:r>
            <a:r>
              <a:rPr lang="en-US" sz="1100" dirty="0"/>
              <a:t> Jin</a:t>
            </a:r>
            <a:r>
              <a:rPr lang="en-US" sz="1100" baseline="30000" dirty="0"/>
              <a:t>1,2</a:t>
            </a:r>
            <a:r>
              <a:rPr lang="en-US" sz="1100" dirty="0"/>
              <a:t>, </a:t>
            </a:r>
          </a:p>
          <a:p>
            <a:pPr marL="228600" indent="-228600" algn="ctr">
              <a:spcBef>
                <a:spcPts val="0"/>
              </a:spcBef>
              <a:buAutoNum type="arabicPeriod"/>
            </a:pPr>
            <a:r>
              <a:rPr lang="en-US" sz="1050" b="1" dirty="0">
                <a:solidFill>
                  <a:srgbClr val="0033CC"/>
                </a:solidFill>
              </a:rPr>
              <a:t>Center for Experimental Nanoscale Physics, Department of Physics and Astronomy, University of South Carolina, Columbia, SC 29208</a:t>
            </a:r>
          </a:p>
          <a:p>
            <a:pPr marL="228600" indent="-228600" algn="ctr">
              <a:spcBef>
                <a:spcPts val="0"/>
              </a:spcBef>
              <a:buAutoNum type="arabicPeriod"/>
            </a:pPr>
            <a:r>
              <a:rPr lang="en-US" sz="1050" b="1" dirty="0">
                <a:solidFill>
                  <a:srgbClr val="0033CC"/>
                </a:solidFill>
              </a:rPr>
              <a:t>Department of Physics and Astronomy, Louisiana State University, Baton Rouge, LA 70803</a:t>
            </a:r>
          </a:p>
          <a:p>
            <a:pPr algn="ctr">
              <a:spcBef>
                <a:spcPts val="0"/>
              </a:spcBef>
            </a:pPr>
            <a:r>
              <a:rPr lang="en-US" sz="1050" b="1" dirty="0">
                <a:solidFill>
                  <a:srgbClr val="0033CC"/>
                </a:solidFill>
              </a:rPr>
              <a:t>3. National High Magnetic Field Laboratory, Los Alamos, NM 87545</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a:t>
            </a:r>
            <a:r>
              <a:rPr lang="en-US" sz="1050" dirty="0">
                <a:latin typeface="+mn-lt"/>
              </a:rPr>
              <a:t>J. Singleton (DOE Science of 100 T</a:t>
            </a:r>
            <a:r>
              <a:rPr lang="en-US" sz="1050" dirty="0"/>
              <a:t>); R. </a:t>
            </a:r>
            <a:r>
              <a:rPr lang="en-US" sz="1050" dirty="0" err="1"/>
              <a:t>Jin</a:t>
            </a:r>
            <a:r>
              <a:rPr lang="en-US" sz="1050" dirty="0"/>
              <a:t> (DOE </a:t>
            </a:r>
            <a:r>
              <a:rPr lang="en-US" sz="1050" dirty="0" err="1"/>
              <a:t>EPSCoR</a:t>
            </a:r>
            <a:r>
              <a:rPr lang="en-US" sz="1050" dirty="0"/>
              <a:t> DE-SC0012432; NSF DMR-1504226)</a:t>
            </a:r>
            <a:endParaRPr lang="en-US" sz="1050" b="1" dirty="0">
              <a:solidFill>
                <a:srgbClr val="0033CC"/>
              </a:solidFill>
            </a:endParaRPr>
          </a:p>
        </p:txBody>
      </p:sp>
      <p:sp>
        <p:nvSpPr>
          <p:cNvPr id="2" name="Text Box 28">
            <a:extLst>
              <a:ext uri="{FF2B5EF4-FFF2-40B4-BE49-F238E27FC236}">
                <a16:creationId xmlns:a16="http://schemas.microsoft.com/office/drawing/2014/main" id="{DE6FDA02-ABC5-9329-F149-AB6074D458B3}"/>
              </a:ext>
            </a:extLst>
          </p:cNvPr>
          <p:cNvSpPr txBox="1">
            <a:spLocks noChangeArrowheads="1"/>
          </p:cNvSpPr>
          <p:nvPr/>
        </p:nvSpPr>
        <p:spPr bwMode="auto">
          <a:xfrm>
            <a:off x="102882" y="5884053"/>
            <a:ext cx="5513396" cy="938719"/>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65 T magnets, digital lock-in and 3D printed rotator at the MagLab’s Pulsed-Field Facility, Los Alamos.</a:t>
            </a:r>
          </a:p>
          <a:p>
            <a:pPr algn="just"/>
            <a:r>
              <a:rPr lang="en-US" sz="1100" b="1" dirty="0">
                <a:solidFill>
                  <a:srgbClr val="333399"/>
                </a:solidFill>
              </a:rPr>
              <a:t>Citation: </a:t>
            </a:r>
            <a:r>
              <a:rPr lang="en-US" sz="1100" b="0" i="0" dirty="0">
                <a:solidFill>
                  <a:srgbClr val="333399"/>
                </a:solidFill>
                <a:effectLst/>
                <a:latin typeface="arial" panose="020B0604020202020204" pitchFamily="34" charset="0"/>
              </a:rPr>
              <a:t>Xing, J.; </a:t>
            </a:r>
            <a:r>
              <a:rPr lang="en-US" sz="1100" b="0" i="0" dirty="0" err="1">
                <a:solidFill>
                  <a:srgbClr val="333399"/>
                </a:solidFill>
                <a:effectLst/>
                <a:latin typeface="arial" panose="020B0604020202020204" pitchFamily="34" charset="0"/>
              </a:rPr>
              <a:t>Blawat</a:t>
            </a:r>
            <a:r>
              <a:rPr lang="en-US" sz="1100" b="0" i="0" dirty="0">
                <a:solidFill>
                  <a:srgbClr val="333399"/>
                </a:solidFill>
                <a:effectLst/>
                <a:latin typeface="arial" panose="020B0604020202020204" pitchFamily="34" charset="0"/>
              </a:rPr>
              <a:t>, J.; Speer, S.; </a:t>
            </a:r>
            <a:r>
              <a:rPr lang="en-US" sz="1100" b="0" i="0" dirty="0" err="1">
                <a:solidFill>
                  <a:srgbClr val="333399"/>
                </a:solidFill>
                <a:effectLst/>
                <a:latin typeface="arial" panose="020B0604020202020204" pitchFamily="34" charset="0"/>
              </a:rPr>
              <a:t>Saleheen</a:t>
            </a:r>
            <a:r>
              <a:rPr lang="en-US" sz="1100" b="0" i="0" dirty="0">
                <a:solidFill>
                  <a:srgbClr val="333399"/>
                </a:solidFill>
                <a:effectLst/>
                <a:latin typeface="arial" panose="020B0604020202020204" pitchFamily="34" charset="0"/>
              </a:rPr>
              <a:t>, A.; Singleton, J.; </a:t>
            </a:r>
            <a:r>
              <a:rPr lang="en-US" sz="1100" b="0" i="0" dirty="0" err="1">
                <a:solidFill>
                  <a:srgbClr val="333399"/>
                </a:solidFill>
                <a:effectLst/>
                <a:latin typeface="arial" panose="020B0604020202020204" pitchFamily="34" charset="0"/>
              </a:rPr>
              <a:t>Jin</a:t>
            </a:r>
            <a:r>
              <a:rPr lang="en-US" sz="1100" b="0" i="0" dirty="0">
                <a:solidFill>
                  <a:srgbClr val="333399"/>
                </a:solidFill>
                <a:effectLst/>
                <a:latin typeface="arial" panose="020B0604020202020204" pitchFamily="34" charset="0"/>
              </a:rPr>
              <a:t>, R., </a:t>
            </a:r>
            <a:r>
              <a:rPr lang="en-US" sz="1100" b="0" i="1" dirty="0">
                <a:solidFill>
                  <a:srgbClr val="333399"/>
                </a:solidFill>
                <a:effectLst/>
                <a:latin typeface="arial" panose="020B0604020202020204" pitchFamily="34" charset="0"/>
              </a:rPr>
              <a:t>Manipulation of the Magnetoresistance by Strain in Topological TaSe3,</a:t>
            </a:r>
            <a:r>
              <a:rPr lang="en-US" sz="1100" b="0" i="0" dirty="0">
                <a:solidFill>
                  <a:srgbClr val="333399"/>
                </a:solidFill>
                <a:effectLst/>
                <a:latin typeface="arial" panose="020B0604020202020204" pitchFamily="34" charset="0"/>
              </a:rPr>
              <a:t> Advanced Quantum Technologies, </a:t>
            </a:r>
            <a:r>
              <a:rPr lang="en-US" sz="1100" b="1" i="0" dirty="0">
                <a:solidFill>
                  <a:srgbClr val="333399"/>
                </a:solidFill>
                <a:effectLst/>
                <a:latin typeface="arial" panose="020B0604020202020204" pitchFamily="34" charset="0"/>
              </a:rPr>
              <a:t>5</a:t>
            </a:r>
            <a:r>
              <a:rPr lang="en-US" sz="1100" b="0" i="0" dirty="0">
                <a:solidFill>
                  <a:srgbClr val="333399"/>
                </a:solidFill>
                <a:effectLst/>
                <a:latin typeface="arial" panose="020B0604020202020204" pitchFamily="34" charset="0"/>
              </a:rPr>
              <a:t> (12), 2200094 (2022) </a:t>
            </a:r>
            <a:r>
              <a:rPr lang="en-US" sz="11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doi.org/10.1002/qute.202200094</a:t>
            </a:r>
            <a:endParaRPr lang="en-US" sz="1200" dirty="0">
              <a:solidFill>
                <a:srgbClr val="333399"/>
              </a:solidFill>
            </a:endParaRPr>
          </a:p>
        </p:txBody>
      </p:sp>
    </p:spTree>
    <p:extLst>
      <p:ext uri="{BB962C8B-B14F-4D97-AF65-F5344CB8AC3E}">
        <p14:creationId xmlns:p14="http://schemas.microsoft.com/office/powerpoint/2010/main" val="345515893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E418A8-6667-4888-81F4-948DF3B12F1B}"/>
</file>

<file path=customXml/itemProps2.xml><?xml version="1.0" encoding="utf-8"?>
<ds:datastoreItem xmlns:ds="http://schemas.openxmlformats.org/officeDocument/2006/customXml" ds:itemID="{C17C22F6-0478-440B-BDB0-22E9FE06E2EF}"/>
</file>

<file path=customXml/itemProps3.xml><?xml version="1.0" encoding="utf-8"?>
<ds:datastoreItem xmlns:ds="http://schemas.openxmlformats.org/officeDocument/2006/customXml" ds:itemID="{1BCAF73F-F766-4CCA-86E4-712E40220CDC}"/>
</file>

<file path=docProps/app.xml><?xml version="1.0" encoding="utf-8"?>
<Properties xmlns="http://schemas.openxmlformats.org/officeDocument/2006/extended-properties" xmlns:vt="http://schemas.openxmlformats.org/officeDocument/2006/docPropsVTypes">
  <TotalTime>7703</TotalTime>
  <Words>1195</Words>
  <Application>Microsoft Office PowerPoint</Application>
  <PresentationFormat>Widescreen</PresentationFormat>
  <Paragraphs>42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164</cp:revision>
  <cp:lastPrinted>2023-05-19T09:08:45Z</cp:lastPrinted>
  <dcterms:created xsi:type="dcterms:W3CDTF">2004-08-07T03:10:56Z</dcterms:created>
  <dcterms:modified xsi:type="dcterms:W3CDTF">2023-06-01T20:00:32Z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