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2"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82" autoAdjust="0"/>
    <p:restoredTop sz="77892" autoAdjust="0"/>
  </p:normalViewPr>
  <p:slideViewPr>
    <p:cSldViewPr snapToGrid="0">
      <p:cViewPr varScale="1">
        <p:scale>
          <a:sx n="110" d="100"/>
          <a:sy n="110" d="100"/>
        </p:scale>
        <p:origin x="77" y="29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so is to avoid losing much resolution.</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080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rcid.org/0000-0001-6358-3221" TargetMode="External"/><Relationship Id="rId13"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hyperlink" Target="https://orcid.org/0000-0002-6644-6617" TargetMode="External"/><Relationship Id="rId12" Type="http://schemas.openxmlformats.org/officeDocument/2006/relationships/hyperlink" Target="https://doi.org/10.1103/PhysRevB.107.06441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orcid.org/0000-0001-9451-9919" TargetMode="External"/><Relationship Id="rId11" Type="http://schemas.openxmlformats.org/officeDocument/2006/relationships/image" Target="../media/image2.jpeg"/><Relationship Id="rId5" Type="http://schemas.openxmlformats.org/officeDocument/2006/relationships/hyperlink" Target="https://orcid.org/0000-0002-4738-7332" TargetMode="External"/><Relationship Id="rId10" Type="http://schemas.openxmlformats.org/officeDocument/2006/relationships/hyperlink" Target="https://orcid.org/0000-0003-0540-703X" TargetMode="External"/><Relationship Id="rId4" Type="http://schemas.openxmlformats.org/officeDocument/2006/relationships/hyperlink" Target="https://orcid.org/0000-0001-6148-2670" TargetMode="External"/><Relationship Id="rId9" Type="http://schemas.openxmlformats.org/officeDocument/2006/relationships/hyperlink" Target="https://orcid.org/0000-0001-5360-5220" TargetMode="External"/><Relationship Id="rId1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hyperlink" Target="https://orcid.org/0000-0002-6644-6617" TargetMode="External"/><Relationship Id="rId13" Type="http://schemas.openxmlformats.org/officeDocument/2006/relationships/hyperlink" Target="https://doi.org/10.1103/PhysRevB.107.064410" TargetMode="External"/><Relationship Id="rId3" Type="http://schemas.openxmlformats.org/officeDocument/2006/relationships/image" Target="../media/image3.emf"/><Relationship Id="rId7" Type="http://schemas.openxmlformats.org/officeDocument/2006/relationships/hyperlink" Target="https://orcid.org/0000-0001-9451-9919" TargetMode="External"/><Relationship Id="rId12"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orcid.org/0000-0002-4738-7332" TargetMode="External"/><Relationship Id="rId11" Type="http://schemas.openxmlformats.org/officeDocument/2006/relationships/hyperlink" Target="https://orcid.org/0000-0003-0540-703X" TargetMode="External"/><Relationship Id="rId5" Type="http://schemas.openxmlformats.org/officeDocument/2006/relationships/hyperlink" Target="https://orcid.org/0000-0001-6148-2670" TargetMode="External"/><Relationship Id="rId10" Type="http://schemas.openxmlformats.org/officeDocument/2006/relationships/hyperlink" Target="https://orcid.org/0000-0001-5360-5220" TargetMode="External"/><Relationship Id="rId4" Type="http://schemas.openxmlformats.org/officeDocument/2006/relationships/image" Target="../media/image1.jpeg"/><Relationship Id="rId9" Type="http://schemas.openxmlformats.org/officeDocument/2006/relationships/hyperlink" Target="https://orcid.org/0000-0001-6358-3221" TargetMode="External"/><Relationship Id="rId1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60846" y="1309064"/>
            <a:ext cx="5789564" cy="5139869"/>
          </a:xfrm>
          <a:prstGeom prst="rect">
            <a:avLst/>
          </a:prstGeom>
          <a:noFill/>
          <a:ln w="9525">
            <a:noFill/>
            <a:miter lim="800000"/>
            <a:headEnd/>
            <a:tailEnd/>
          </a:ln>
        </p:spPr>
        <p:txBody>
          <a:bodyPr wrap="square">
            <a:spAutoFit/>
          </a:bodyPr>
          <a:lstStyle/>
          <a:p>
            <a:pPr algn="just"/>
            <a:r>
              <a:rPr lang="en-US" sz="1200" b="0" i="0" u="none" strike="noStrike" baseline="0" dirty="0">
                <a:latin typeface="+mn-lt"/>
              </a:rPr>
              <a:t>SrCu</a:t>
            </a:r>
            <a:r>
              <a:rPr lang="en-US" sz="1200" b="0" i="0" u="none" strike="noStrike" baseline="-25000" dirty="0">
                <a:latin typeface="+mn-lt"/>
              </a:rPr>
              <a:t>2</a:t>
            </a:r>
            <a:r>
              <a:rPr lang="en-US" sz="1200" b="0" i="0" u="none" strike="noStrike" baseline="0" dirty="0">
                <a:latin typeface="+mn-lt"/>
              </a:rPr>
              <a:t>(BO</a:t>
            </a:r>
            <a:r>
              <a:rPr lang="en-US" sz="1200" b="0" i="0" u="none" strike="noStrike" baseline="-25000" dirty="0">
                <a:latin typeface="+mn-lt"/>
              </a:rPr>
              <a:t>3</a:t>
            </a:r>
            <a:r>
              <a:rPr lang="en-US" sz="1200" dirty="0">
                <a:latin typeface="+mn-lt"/>
              </a:rPr>
              <a:t>)</a:t>
            </a:r>
            <a:r>
              <a:rPr lang="en-US" sz="1200" baseline="-25000" dirty="0">
                <a:latin typeface="+mn-lt"/>
              </a:rPr>
              <a:t>2</a:t>
            </a:r>
            <a:r>
              <a:rPr lang="en-US" sz="1200" b="0" i="0" u="none" strike="noStrike" baseline="0" dirty="0">
                <a:latin typeface="+mn-lt"/>
              </a:rPr>
              <a:t> is a Mott-Hubbard insulator that hosts an orthogonal spin-dimer system, with a tetragonal unit cell that accommodates spin </a:t>
            </a:r>
            <a:r>
              <a:rPr lang="en-US" sz="1200" b="0" i="1" u="none" strike="noStrike" baseline="0" dirty="0">
                <a:latin typeface="+mn-lt"/>
              </a:rPr>
              <a:t>S </a:t>
            </a:r>
            <a:r>
              <a:rPr lang="en-US" sz="1200" b="0" i="0" u="none" strike="noStrike" baseline="0" dirty="0">
                <a:latin typeface="+mn-lt"/>
              </a:rPr>
              <a:t>= 1</a:t>
            </a:r>
            <a:r>
              <a:rPr lang="en-US" sz="1200" b="0" i="1" u="none" strike="noStrike" baseline="0" dirty="0">
                <a:latin typeface="+mn-lt"/>
              </a:rPr>
              <a:t>/</a:t>
            </a:r>
            <a:r>
              <a:rPr lang="en-US" sz="1200" b="0" i="0" u="none" strike="noStrike" baseline="0" dirty="0">
                <a:latin typeface="+mn-lt"/>
              </a:rPr>
              <a:t>2 Cu</a:t>
            </a:r>
            <a:r>
              <a:rPr lang="en-US" sz="1200" b="0" i="0" u="none" strike="noStrike" baseline="30000" dirty="0">
                <a:latin typeface="+mn-lt"/>
              </a:rPr>
              <a:t>2+</a:t>
            </a:r>
            <a:r>
              <a:rPr lang="en-US" sz="1200" b="0" i="0" u="none" strike="noStrike" baseline="0" dirty="0">
                <a:latin typeface="+mn-lt"/>
              </a:rPr>
              <a:t> dimers arranged in copper-oxygen-boron planes separated by strontium spacer layers. </a:t>
            </a:r>
            <a:r>
              <a:rPr lang="en-US" sz="1200" b="0" i="1" u="sng" strike="noStrike" baseline="0" dirty="0">
                <a:latin typeface="+mn-lt"/>
              </a:rPr>
              <a:t>SrCu</a:t>
            </a:r>
            <a:r>
              <a:rPr lang="en-US" sz="1200" b="0" i="1" u="sng" strike="noStrike" baseline="-25000" dirty="0">
                <a:latin typeface="+mn-lt"/>
              </a:rPr>
              <a:t>2</a:t>
            </a:r>
            <a:r>
              <a:rPr lang="en-US" sz="1200" b="0" i="1" u="sng" strike="noStrike" baseline="0" dirty="0">
                <a:latin typeface="+mn-lt"/>
              </a:rPr>
              <a:t>(BO</a:t>
            </a:r>
            <a:r>
              <a:rPr lang="en-US" sz="1200" b="0" i="1" u="sng" strike="noStrike" baseline="-25000" dirty="0">
                <a:latin typeface="+mn-lt"/>
              </a:rPr>
              <a:t>3</a:t>
            </a:r>
            <a:r>
              <a:rPr lang="en-US" sz="1200" i="1" u="sng" dirty="0">
                <a:latin typeface="+mn-lt"/>
              </a:rPr>
              <a:t>)</a:t>
            </a:r>
            <a:r>
              <a:rPr lang="en-US" sz="1200" i="1" u="sng" baseline="-25000" dirty="0">
                <a:latin typeface="+mn-lt"/>
              </a:rPr>
              <a:t>2</a:t>
            </a:r>
            <a:r>
              <a:rPr lang="en-US" sz="1200" b="0" i="1" u="sng" strike="noStrike" baseline="0" dirty="0">
                <a:latin typeface="+mn-lt"/>
              </a:rPr>
              <a:t> is also a physical realization of the exactly-solvable two-dimensional </a:t>
            </a:r>
            <a:r>
              <a:rPr lang="en-US" sz="1200" b="0" i="1" u="sng" strike="noStrike" baseline="0" dirty="0" err="1">
                <a:latin typeface="+mn-lt"/>
              </a:rPr>
              <a:t>Shastry</a:t>
            </a:r>
            <a:r>
              <a:rPr lang="en-US" sz="1200" b="0" i="1" u="sng" strike="noStrike" baseline="0" dirty="0">
                <a:latin typeface="+mn-lt"/>
              </a:rPr>
              <a:t>-Sutherland model proposed more than four decades ago</a:t>
            </a:r>
            <a:r>
              <a:rPr lang="en-US" sz="1200" b="0" i="0" u="none" strike="noStrike" baseline="0" dirty="0">
                <a:latin typeface="+mn-lt"/>
              </a:rPr>
              <a:t>. The combination of geometrical frustration, exchange interactions that are sensitive to the Cu-O-Cu angle, and proximity to a quantum critical point make this a fascinating compound, very rich in magnetic phases stabilized with tuning parameters such as temperature, external magnetic fields, applied pressures, and disorder induced by chemical substitutions. </a:t>
            </a:r>
            <a:r>
              <a:rPr lang="en-US" sz="1200" b="0" i="1" u="sng" strike="noStrike" baseline="0" dirty="0">
                <a:latin typeface="+mn-lt"/>
              </a:rPr>
              <a:t>Thus, SrCu</a:t>
            </a:r>
            <a:r>
              <a:rPr lang="en-US" sz="1200" b="0" i="1" u="sng" strike="noStrike" baseline="-25000" dirty="0">
                <a:latin typeface="+mn-lt"/>
              </a:rPr>
              <a:t>2</a:t>
            </a:r>
            <a:r>
              <a:rPr lang="en-US" sz="1200" b="0" i="1" u="sng" strike="noStrike" baseline="0" dirty="0">
                <a:latin typeface="+mn-lt"/>
              </a:rPr>
              <a:t>(BO</a:t>
            </a:r>
            <a:r>
              <a:rPr lang="en-US" sz="1200" b="0" i="1" u="sng" strike="noStrike" baseline="-25000" dirty="0">
                <a:latin typeface="+mn-lt"/>
              </a:rPr>
              <a:t>3</a:t>
            </a:r>
            <a:r>
              <a:rPr lang="en-US" sz="1200" i="1" u="sng" dirty="0">
                <a:latin typeface="+mn-lt"/>
              </a:rPr>
              <a:t>)</a:t>
            </a:r>
            <a:r>
              <a:rPr lang="en-US" sz="1200" i="1" u="sng" baseline="-25000" dirty="0">
                <a:latin typeface="+mn-lt"/>
              </a:rPr>
              <a:t>2</a:t>
            </a:r>
            <a:r>
              <a:rPr lang="en-US" sz="1200" b="0" i="1" u="sng" strike="noStrike" baseline="0" dirty="0">
                <a:latin typeface="+mn-lt"/>
              </a:rPr>
              <a:t> is a unique system that provides numerous practical routes to tune exotic states such as spin stripe phases, spin </a:t>
            </a:r>
            <a:r>
              <a:rPr lang="en-US" sz="1200" b="0" i="1" u="sng" strike="noStrike" baseline="0" dirty="0" err="1">
                <a:latin typeface="+mn-lt"/>
              </a:rPr>
              <a:t>supersolids</a:t>
            </a:r>
            <a:r>
              <a:rPr lang="en-US" sz="1200" b="0" i="1" u="sng" strike="noStrike" baseline="0" dirty="0">
                <a:latin typeface="+mn-lt"/>
              </a:rPr>
              <a:t>, spin plaquettes, and quantum spin liquids.</a:t>
            </a:r>
          </a:p>
          <a:p>
            <a:pPr algn="just"/>
            <a:r>
              <a:rPr lang="en-US" sz="800" dirty="0">
                <a:latin typeface="+mn-lt"/>
              </a:rPr>
              <a:t> </a:t>
            </a:r>
          </a:p>
          <a:p>
            <a:pPr algn="just"/>
            <a:r>
              <a:rPr lang="en-US" sz="1200" dirty="0">
                <a:latin typeface="+mn-lt"/>
              </a:rPr>
              <a:t>In an effort to understand the extent of the exchange interaction’s dependency on the Cu-O-Cu angle, the user collaboration performed technically difficult magneto-Raman scattering experiments in magnetic fields up to 45T, the highest continuous magnetic field in the world, and coupled these results with first principles calculations. </a:t>
            </a:r>
            <a:r>
              <a:rPr lang="en-US" sz="1200" i="1" u="sng" dirty="0">
                <a:latin typeface="+mn-lt"/>
              </a:rPr>
              <a:t>The research team is a diverse group of scientists from Europe and the USA, with the lead author being physics professor at a minority-serving institution who maintains her research laboratory at the MagLab</a:t>
            </a:r>
            <a:r>
              <a:rPr lang="en-US" sz="1200" dirty="0">
                <a:latin typeface="+mn-lt"/>
              </a:rPr>
              <a:t>. </a:t>
            </a:r>
          </a:p>
          <a:p>
            <a:pPr algn="just"/>
            <a:r>
              <a:rPr lang="en-US" sz="800" dirty="0"/>
              <a:t> </a:t>
            </a:r>
          </a:p>
          <a:p>
            <a:pPr algn="just"/>
            <a:r>
              <a:rPr lang="en-US" sz="1200" i="1" u="sng" dirty="0"/>
              <a:t>The experimental and theoretical work presented here provides a direct correlation between the magnetic interaction and the Cu-O-Cu angle and identifies the phonons that facilitate this interaction between the Cu ions</a:t>
            </a:r>
            <a:r>
              <a:rPr lang="en-US" sz="1200" i="1" dirty="0"/>
              <a:t>. </a:t>
            </a:r>
            <a:r>
              <a:rPr lang="en-US" sz="1200" dirty="0"/>
              <a:t>As such, this work is a milestone in the understanding quantum materials with novel magnetic properties. </a:t>
            </a:r>
            <a:r>
              <a:rPr lang="en-US" sz="1200" i="1" u="sng" dirty="0"/>
              <a:t>A clear understanding of the exchange mechanism in these materials is crucial for developing future applications that rely on controllable quantum phenomena</a:t>
            </a:r>
            <a:r>
              <a:rPr lang="en-US" sz="1200" dirty="0"/>
              <a:t>. </a:t>
            </a:r>
          </a:p>
        </p:txBody>
      </p:sp>
      <p:pic>
        <p:nvPicPr>
          <p:cNvPr id="12" name="Picture 11" descr="NSF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34" y="95802"/>
            <a:ext cx="1017188" cy="1023315"/>
          </a:xfrm>
          <a:prstGeom prst="rect">
            <a:avLst/>
          </a:prstGeom>
        </p:spPr>
      </p:pic>
      <p:sp>
        <p:nvSpPr>
          <p:cNvPr id="13" name="Text Box 62"/>
          <p:cNvSpPr txBox="1">
            <a:spLocks noChangeArrowheads="1"/>
          </p:cNvSpPr>
          <p:nvPr/>
        </p:nvSpPr>
        <p:spPr bwMode="auto">
          <a:xfrm>
            <a:off x="1038787" y="11018"/>
            <a:ext cx="9987176" cy="1146468"/>
          </a:xfrm>
          <a:prstGeom prst="rect">
            <a:avLst/>
          </a:prstGeom>
          <a:noFill/>
          <a:ln w="9525">
            <a:noFill/>
            <a:miter lim="800000"/>
            <a:headEnd/>
            <a:tailEnd/>
          </a:ln>
        </p:spPr>
        <p:txBody>
          <a:bodyPr wrap="square">
            <a:spAutoFit/>
          </a:bodyPr>
          <a:lstStyle/>
          <a:p>
            <a:pPr algn="ctr"/>
            <a:r>
              <a:rPr lang="en-US" sz="1600" b="1" i="0" u="none" strike="noStrike" baseline="0" dirty="0">
                <a:latin typeface="+mn-lt"/>
              </a:rPr>
              <a:t>Magnetoelastic interactions in the spin-dimer compound SrCu</a:t>
            </a:r>
            <a:r>
              <a:rPr lang="en-US" sz="1600" b="1" i="0" u="none" strike="noStrike" baseline="-25000" dirty="0">
                <a:latin typeface="+mn-lt"/>
              </a:rPr>
              <a:t>2</a:t>
            </a:r>
            <a:r>
              <a:rPr lang="en-US" sz="1600" b="1" i="0" u="none" strike="noStrike" baseline="0" dirty="0">
                <a:latin typeface="+mn-lt"/>
              </a:rPr>
              <a:t>(BO</a:t>
            </a:r>
            <a:r>
              <a:rPr lang="en-US" sz="1600" b="1" i="0" u="none" strike="noStrike" baseline="-25000" dirty="0">
                <a:latin typeface="+mn-lt"/>
              </a:rPr>
              <a:t>3</a:t>
            </a:r>
            <a:r>
              <a:rPr lang="en-US" sz="1600" b="1" i="0" u="none" strike="noStrike" baseline="0" dirty="0">
                <a:latin typeface="+mn-lt"/>
              </a:rPr>
              <a:t>)</a:t>
            </a:r>
            <a:r>
              <a:rPr lang="en-US" sz="1600" b="1" i="0" u="none" strike="noStrike" baseline="-25000" dirty="0">
                <a:latin typeface="+mn-lt"/>
              </a:rPr>
              <a:t>2</a:t>
            </a:r>
            <a:r>
              <a:rPr lang="en-US" sz="1600" b="1" i="0" u="none" strike="noStrike" baseline="0" dirty="0">
                <a:latin typeface="+mn-lt"/>
              </a:rPr>
              <a:t> </a:t>
            </a:r>
          </a:p>
          <a:p>
            <a:pPr algn="ctr"/>
            <a:r>
              <a:rPr lang="en-US" sz="1100" dirty="0">
                <a:hlinkClick r:id="rId4"/>
              </a:rPr>
              <a:t>K. Thirunavukkuarasu</a:t>
            </a:r>
            <a:r>
              <a:rPr lang="en-US" sz="1100" baseline="30000" dirty="0"/>
              <a:t>1</a:t>
            </a:r>
            <a:r>
              <a:rPr lang="en-US" sz="1100" dirty="0"/>
              <a:t>, </a:t>
            </a:r>
            <a:r>
              <a:rPr lang="en-US" sz="1100" dirty="0">
                <a:hlinkClick r:id="rId5"/>
              </a:rPr>
              <a:t>G. Radtke</a:t>
            </a:r>
            <a:r>
              <a:rPr lang="en-US" sz="1100" baseline="30000" dirty="0"/>
              <a:t>2</a:t>
            </a:r>
            <a:r>
              <a:rPr lang="en-US" sz="1100" dirty="0"/>
              <a:t>, </a:t>
            </a:r>
            <a:r>
              <a:rPr lang="en-US" sz="1100" dirty="0">
                <a:hlinkClick r:id="rId6"/>
              </a:rPr>
              <a:t>Z. Lu</a:t>
            </a:r>
            <a:r>
              <a:rPr lang="en-US" sz="1100" baseline="30000" dirty="0"/>
              <a:t>3</a:t>
            </a:r>
            <a:r>
              <a:rPr lang="en-US" sz="1100" dirty="0"/>
              <a:t>, </a:t>
            </a:r>
            <a:r>
              <a:rPr lang="en-US" sz="1100" dirty="0">
                <a:hlinkClick r:id="rId7"/>
              </a:rPr>
              <a:t>M. Lazzeri</a:t>
            </a:r>
            <a:r>
              <a:rPr lang="en-US" sz="1100" baseline="30000" dirty="0"/>
              <a:t>2</a:t>
            </a:r>
            <a:r>
              <a:rPr lang="en-US" sz="1100" dirty="0"/>
              <a:t>, P. C. M. Christianen</a:t>
            </a:r>
            <a:r>
              <a:rPr lang="en-US" sz="1100" baseline="30000" dirty="0"/>
              <a:t>4</a:t>
            </a:r>
            <a:r>
              <a:rPr lang="en-US" sz="1100" dirty="0"/>
              <a:t>, M. V. Ballottin</a:t>
            </a:r>
            <a:r>
              <a:rPr lang="en-US" sz="1100" baseline="30000" dirty="0"/>
              <a:t>4</a:t>
            </a:r>
            <a:r>
              <a:rPr lang="en-US" sz="1100" dirty="0"/>
              <a:t>, H. A. Dabkowska</a:t>
            </a:r>
            <a:r>
              <a:rPr lang="en-US" sz="1100" baseline="30000" dirty="0"/>
              <a:t>5</a:t>
            </a:r>
            <a:r>
              <a:rPr lang="en-US" sz="1100" dirty="0"/>
              <a:t>, B. D. Gaulin</a:t>
            </a:r>
            <a:r>
              <a:rPr lang="en-US" sz="1100" baseline="30000" dirty="0"/>
              <a:t>5</a:t>
            </a:r>
            <a:r>
              <a:rPr lang="en-US" sz="1100" dirty="0"/>
              <a:t>, </a:t>
            </a:r>
            <a:r>
              <a:rPr lang="en-US" sz="1100" dirty="0">
                <a:hlinkClick r:id="rId8"/>
              </a:rPr>
              <a:t>D. Smirnov</a:t>
            </a:r>
            <a:r>
              <a:rPr lang="en-US" sz="1100" baseline="30000" dirty="0"/>
              <a:t>3</a:t>
            </a:r>
            <a:r>
              <a:rPr lang="en-US" sz="1100" dirty="0"/>
              <a:t>, </a:t>
            </a:r>
          </a:p>
          <a:p>
            <a:pPr algn="ctr"/>
            <a:r>
              <a:rPr lang="en-US" sz="1100" dirty="0">
                <a:hlinkClick r:id="rId9"/>
              </a:rPr>
              <a:t>M. Jaime</a:t>
            </a:r>
            <a:r>
              <a:rPr lang="en-US" sz="1100" baseline="30000" dirty="0"/>
              <a:t>6 </a:t>
            </a:r>
            <a:r>
              <a:rPr lang="en-US" sz="1100" dirty="0"/>
              <a:t>and </a:t>
            </a:r>
            <a:r>
              <a:rPr lang="en-US" sz="1100" dirty="0">
                <a:hlinkClick r:id="rId10"/>
              </a:rPr>
              <a:t>A. Saúl</a:t>
            </a:r>
            <a:r>
              <a:rPr lang="en-US" sz="1100" baseline="30000" dirty="0"/>
              <a:t>7</a:t>
            </a:r>
            <a:r>
              <a:rPr lang="en-US" sz="1100" dirty="0"/>
              <a:t> </a:t>
            </a:r>
          </a:p>
          <a:p>
            <a:pPr marL="228600" indent="-228600" algn="ctr">
              <a:spcBef>
                <a:spcPts val="0"/>
              </a:spcBef>
              <a:buAutoNum type="arabicPeriod"/>
            </a:pPr>
            <a:r>
              <a:rPr lang="en-US" sz="1000" b="1" dirty="0">
                <a:solidFill>
                  <a:srgbClr val="0033CC"/>
                </a:solidFill>
              </a:rPr>
              <a:t>Florida A&amp;M University; 2. Sorbonne University; 3. National High Magnetic Field Lab; 4. High Field Magnet Laboratory; 5. McMaster University; </a:t>
            </a:r>
          </a:p>
          <a:p>
            <a:pPr algn="ctr">
              <a:spcBef>
                <a:spcPts val="0"/>
              </a:spcBef>
            </a:pPr>
            <a:r>
              <a:rPr lang="en-US" sz="1000" b="1" dirty="0">
                <a:solidFill>
                  <a:srgbClr val="0033CC"/>
                </a:solidFill>
              </a:rPr>
              <a:t>6. MagLab, Los Alamos National Laboratory; 7. Aix-Marseille University</a:t>
            </a:r>
            <a:r>
              <a:rPr lang="en-US" sz="600" b="1" dirty="0">
                <a:solidFill>
                  <a:srgbClr val="0033CC"/>
                </a:solidFill>
              </a:rPr>
              <a:t> </a:t>
            </a:r>
          </a:p>
          <a:p>
            <a:pPr algn="ctr">
              <a:spcBef>
                <a:spcPts val="0"/>
              </a:spcBef>
            </a:pPr>
            <a:r>
              <a:rPr lang="en-US" sz="1050" b="1" dirty="0"/>
              <a:t>Funding Grants:</a:t>
            </a:r>
            <a:r>
              <a:rPr lang="en-US" sz="1050" dirty="0"/>
              <a:t> </a:t>
            </a:r>
            <a:r>
              <a:rPr lang="en-US" sz="1050" dirty="0">
                <a:latin typeface="+mn-lt"/>
              </a:rPr>
              <a:t>G.S. Boebinger (NSF DMR-2128556</a:t>
            </a:r>
            <a:r>
              <a:rPr lang="en-US" sz="1050" dirty="0"/>
              <a:t>); D. Smirnov (DE-FG02-07ER46451); B.D. </a:t>
            </a:r>
            <a:r>
              <a:rPr lang="en-US" sz="1050" dirty="0" err="1"/>
              <a:t>Gaulin</a:t>
            </a:r>
            <a:r>
              <a:rPr lang="en-US" sz="1050" dirty="0"/>
              <a:t> (NSERC Canada); P.C.M. </a:t>
            </a:r>
            <a:r>
              <a:rPr lang="en-US" sz="1050" dirty="0" err="1"/>
              <a:t>Christianen</a:t>
            </a:r>
            <a:r>
              <a:rPr lang="en-US" sz="1050" dirty="0"/>
              <a:t> (HFML-RU/NWO-I)</a:t>
            </a:r>
            <a:endParaRPr lang="en-US" sz="1050" b="1" dirty="0">
              <a:solidFill>
                <a:srgbClr val="0033CC"/>
              </a:solidFill>
            </a:endParaRPr>
          </a:p>
        </p:txBody>
      </p:sp>
      <p:pic>
        <p:nvPicPr>
          <p:cNvPr id="14" name="Picture 13" descr="JustM_purple.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6089" y="77787"/>
            <a:ext cx="792698" cy="944759"/>
          </a:xfrm>
          <a:prstGeom prst="rect">
            <a:avLst/>
          </a:prstGeom>
        </p:spPr>
      </p:pic>
      <p:sp>
        <p:nvSpPr>
          <p:cNvPr id="3" name="Text Box 28">
            <a:extLst>
              <a:ext uri="{FF2B5EF4-FFF2-40B4-BE49-F238E27FC236}">
                <a16:creationId xmlns:a16="http://schemas.microsoft.com/office/drawing/2014/main" id="{6904A2A2-B03E-DFE3-0DFD-3AA87A92F298}"/>
              </a:ext>
            </a:extLst>
          </p:cNvPr>
          <p:cNvSpPr txBox="1">
            <a:spLocks noChangeArrowheads="1"/>
          </p:cNvSpPr>
          <p:nvPr/>
        </p:nvSpPr>
        <p:spPr bwMode="auto">
          <a:xfrm>
            <a:off x="1" y="6236447"/>
            <a:ext cx="12192000"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45T hybrid magnet system and 31T resistive magnet.</a:t>
            </a:r>
          </a:p>
          <a:p>
            <a:pPr algn="just"/>
            <a:r>
              <a:rPr lang="en-US" sz="1100" b="1" dirty="0">
                <a:solidFill>
                  <a:srgbClr val="333399"/>
                </a:solidFill>
              </a:rPr>
              <a:t>Citation: </a:t>
            </a:r>
            <a:r>
              <a:rPr lang="en-US" sz="1100" b="0" i="0" dirty="0">
                <a:solidFill>
                  <a:srgbClr val="333399"/>
                </a:solidFill>
                <a:effectLst/>
                <a:latin typeface="arial" panose="020B0604020202020204" pitchFamily="34" charset="0"/>
              </a:rPr>
              <a:t>Thirunavukkuarasu, K.; Radtke, G.; Lu, Z.; </a:t>
            </a:r>
            <a:r>
              <a:rPr lang="en-US" sz="1100" b="0" i="0" dirty="0" err="1">
                <a:solidFill>
                  <a:srgbClr val="333399"/>
                </a:solidFill>
                <a:effectLst/>
                <a:latin typeface="arial" panose="020B0604020202020204" pitchFamily="34" charset="0"/>
              </a:rPr>
              <a:t>Lazzeri</a:t>
            </a:r>
            <a:r>
              <a:rPr lang="en-US" sz="1100" b="0" i="0" dirty="0">
                <a:solidFill>
                  <a:srgbClr val="333399"/>
                </a:solidFill>
                <a:effectLst/>
                <a:latin typeface="arial" panose="020B0604020202020204" pitchFamily="34" charset="0"/>
              </a:rPr>
              <a:t>, M.; </a:t>
            </a:r>
            <a:r>
              <a:rPr lang="en-US" sz="1100" b="0" i="0" dirty="0" err="1">
                <a:solidFill>
                  <a:srgbClr val="333399"/>
                </a:solidFill>
                <a:effectLst/>
                <a:latin typeface="arial" panose="020B0604020202020204" pitchFamily="34" charset="0"/>
              </a:rPr>
              <a:t>Christianen</a:t>
            </a:r>
            <a:r>
              <a:rPr lang="en-US" sz="1100" b="0" i="0" dirty="0">
                <a:solidFill>
                  <a:srgbClr val="333399"/>
                </a:solidFill>
                <a:effectLst/>
                <a:latin typeface="arial" panose="020B0604020202020204" pitchFamily="34" charset="0"/>
              </a:rPr>
              <a:t>, P.; </a:t>
            </a:r>
            <a:r>
              <a:rPr lang="en-US" sz="1100" b="0" i="0" dirty="0" err="1">
                <a:solidFill>
                  <a:srgbClr val="333399"/>
                </a:solidFill>
                <a:effectLst/>
                <a:latin typeface="arial" panose="020B0604020202020204" pitchFamily="34" charset="0"/>
              </a:rPr>
              <a:t>Ballottin</a:t>
            </a:r>
            <a:r>
              <a:rPr lang="en-US" sz="1100" b="0" i="0" dirty="0">
                <a:solidFill>
                  <a:srgbClr val="333399"/>
                </a:solidFill>
                <a:effectLst/>
                <a:latin typeface="arial" panose="020B0604020202020204" pitchFamily="34" charset="0"/>
              </a:rPr>
              <a:t>, M.V.; </a:t>
            </a:r>
            <a:r>
              <a:rPr lang="en-US" sz="1100" b="0" i="0" dirty="0" err="1">
                <a:solidFill>
                  <a:srgbClr val="333399"/>
                </a:solidFill>
                <a:effectLst/>
                <a:latin typeface="arial" panose="020B0604020202020204" pitchFamily="34" charset="0"/>
              </a:rPr>
              <a:t>Dabkowska</a:t>
            </a:r>
            <a:r>
              <a:rPr lang="en-US" sz="1100" b="0" i="0" dirty="0">
                <a:solidFill>
                  <a:srgbClr val="333399"/>
                </a:solidFill>
                <a:effectLst/>
                <a:latin typeface="arial" panose="020B0604020202020204" pitchFamily="34" charset="0"/>
              </a:rPr>
              <a:t>, H.A.; </a:t>
            </a:r>
            <a:r>
              <a:rPr lang="en-US" sz="1100" b="0" i="0" dirty="0" err="1">
                <a:solidFill>
                  <a:srgbClr val="333399"/>
                </a:solidFill>
                <a:effectLst/>
                <a:latin typeface="arial" panose="020B0604020202020204" pitchFamily="34" charset="0"/>
              </a:rPr>
              <a:t>Gaulin</a:t>
            </a:r>
            <a:r>
              <a:rPr lang="en-US" sz="1100" b="0" i="0" dirty="0">
                <a:solidFill>
                  <a:srgbClr val="333399"/>
                </a:solidFill>
                <a:effectLst/>
                <a:latin typeface="arial" panose="020B0604020202020204" pitchFamily="34" charset="0"/>
              </a:rPr>
              <a:t>, B.D.; Smirnov, D.; Jaime, M.; Saul, A., </a:t>
            </a:r>
            <a:r>
              <a:rPr lang="en-US" sz="1100" b="0" i="1" dirty="0">
                <a:solidFill>
                  <a:srgbClr val="333399"/>
                </a:solidFill>
                <a:effectLst/>
                <a:latin typeface="arial" panose="020B0604020202020204" pitchFamily="34" charset="0"/>
              </a:rPr>
              <a:t>Magnetoelastic interactions in SrCu2(BO3)2 studied by Raman scattering experiments and first principles calculations,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Physical Review B</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107</a:t>
            </a:r>
            <a:r>
              <a:rPr lang="en-US" sz="1100" b="0" i="0" dirty="0">
                <a:solidFill>
                  <a:srgbClr val="333399"/>
                </a:solidFill>
                <a:effectLst/>
                <a:latin typeface="arial" panose="020B0604020202020204" pitchFamily="34" charset="0"/>
              </a:rPr>
              <a:t>, 064410 (2023) </a:t>
            </a:r>
            <a:r>
              <a:rPr lang="en-US" sz="1100" b="1" i="0" dirty="0">
                <a:solidFill>
                  <a:srgbClr val="333399"/>
                </a:solidFill>
                <a:effectLst/>
                <a:latin typeface="arial" panose="020B0604020202020204" pitchFamily="34" charset="0"/>
                <a:hlinkClick r:id="rId12">
                  <a:extLst>
                    <a:ext uri="{A12FA001-AC4F-418D-AE19-62706E023703}">
                      <ahyp:hlinkClr xmlns:ahyp="http://schemas.microsoft.com/office/drawing/2018/hyperlinkcolor" val="tx"/>
                    </a:ext>
                  </a:extLst>
                </a:hlinkClick>
              </a:rPr>
              <a:t>doi.org/10.1103/PhysRevB.107.064410</a:t>
            </a:r>
            <a:endParaRPr lang="en-US" sz="1200" dirty="0">
              <a:solidFill>
                <a:srgbClr val="333399"/>
              </a:solidFill>
            </a:endParaRPr>
          </a:p>
        </p:txBody>
      </p:sp>
      <p:pic>
        <p:nvPicPr>
          <p:cNvPr id="8" name="Picture 7">
            <a:extLst>
              <a:ext uri="{FF2B5EF4-FFF2-40B4-BE49-F238E27FC236}">
                <a16:creationId xmlns:a16="http://schemas.microsoft.com/office/drawing/2014/main" id="{672B5255-CB62-C94D-94C1-14EEA942F04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1867" t="31865" r="9241"/>
          <a:stretch/>
        </p:blipFill>
        <p:spPr>
          <a:xfrm>
            <a:off x="9690457" y="1353470"/>
            <a:ext cx="2010779" cy="1599785"/>
          </a:xfrm>
          <a:prstGeom prst="rect">
            <a:avLst/>
          </a:prstGeom>
        </p:spPr>
      </p:pic>
      <p:sp>
        <p:nvSpPr>
          <p:cNvPr id="11" name="Line 42">
            <a:extLst>
              <a:ext uri="{FF2B5EF4-FFF2-40B4-BE49-F238E27FC236}">
                <a16:creationId xmlns:a16="http://schemas.microsoft.com/office/drawing/2014/main" id="{8FCF82D4-4549-E994-3394-0FBE58931D5A}"/>
              </a:ext>
            </a:extLst>
          </p:cNvPr>
          <p:cNvSpPr>
            <a:spLocks noChangeShapeType="1"/>
          </p:cNvSpPr>
          <p:nvPr/>
        </p:nvSpPr>
        <p:spPr bwMode="auto">
          <a:xfrm>
            <a:off x="0" y="1181744"/>
            <a:ext cx="12192000" cy="28082"/>
          </a:xfrm>
          <a:prstGeom prst="line">
            <a:avLst/>
          </a:prstGeom>
          <a:noFill/>
          <a:ln w="82550" cmpd="thickThin">
            <a:solidFill>
              <a:schemeClr val="tx1"/>
            </a:solidFill>
            <a:round/>
            <a:headEnd/>
            <a:tailEnd/>
          </a:ln>
        </p:spPr>
        <p:txBody>
          <a:bodyPr/>
          <a:lstStyle/>
          <a:p>
            <a:endParaRPr lang="en-US"/>
          </a:p>
        </p:txBody>
      </p:sp>
      <p:grpSp>
        <p:nvGrpSpPr>
          <p:cNvPr id="15" name="Group 14">
            <a:extLst>
              <a:ext uri="{FF2B5EF4-FFF2-40B4-BE49-F238E27FC236}">
                <a16:creationId xmlns:a16="http://schemas.microsoft.com/office/drawing/2014/main" id="{AFA96AE4-DD51-8B81-88FA-374283286F52}"/>
              </a:ext>
            </a:extLst>
          </p:cNvPr>
          <p:cNvGrpSpPr/>
          <p:nvPr/>
        </p:nvGrpSpPr>
        <p:grpSpPr>
          <a:xfrm>
            <a:off x="5743575" y="1282711"/>
            <a:ext cx="6360441" cy="5139868"/>
            <a:chOff x="5743575" y="1282711"/>
            <a:chExt cx="6360441" cy="5139868"/>
          </a:xfrm>
        </p:grpSpPr>
        <p:sp>
          <p:nvSpPr>
            <p:cNvPr id="17" name="Rectangle 49">
              <a:extLst>
                <a:ext uri="{FF2B5EF4-FFF2-40B4-BE49-F238E27FC236}">
                  <a16:creationId xmlns:a16="http://schemas.microsoft.com/office/drawing/2014/main" id="{C1E44C79-4BD6-2EDA-4523-8B3DCDF55A55}"/>
                </a:ext>
              </a:extLst>
            </p:cNvPr>
            <p:cNvSpPr>
              <a:spLocks noChangeArrowheads="1"/>
            </p:cNvSpPr>
            <p:nvPr/>
          </p:nvSpPr>
          <p:spPr bwMode="auto">
            <a:xfrm>
              <a:off x="5934076" y="1282711"/>
              <a:ext cx="6169940" cy="5139868"/>
            </a:xfrm>
            <a:prstGeom prst="rect">
              <a:avLst/>
            </a:prstGeom>
            <a:noFill/>
            <a:ln w="19050">
              <a:solidFill>
                <a:srgbClr val="0033CC"/>
              </a:solidFill>
              <a:miter lim="800000"/>
              <a:headEnd/>
              <a:tailEnd/>
            </a:ln>
          </p:spPr>
          <p:txBody>
            <a:bodyPr wrap="none" anchor="ctr"/>
            <a:lstStyle/>
            <a:p>
              <a:endParaRPr lang="en-US"/>
            </a:p>
          </p:txBody>
        </p:sp>
        <p:sp>
          <p:nvSpPr>
            <p:cNvPr id="19" name="AutoShape 2">
              <a:extLst>
                <a:ext uri="{FF2B5EF4-FFF2-40B4-BE49-F238E27FC236}">
                  <a16:creationId xmlns:a16="http://schemas.microsoft.com/office/drawing/2014/main" id="{D755A79F-B5FF-7FF2-B9E6-DCBEEE9E300C}"/>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a:extLst>
                <a:ext uri="{FF2B5EF4-FFF2-40B4-BE49-F238E27FC236}">
                  <a16:creationId xmlns:a16="http://schemas.microsoft.com/office/drawing/2014/main" id="{C3CEA841-9CAE-1645-E557-A079BAA16B3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4909" t="-1669" b="70074"/>
            <a:stretch/>
          </p:blipFill>
          <p:spPr>
            <a:xfrm>
              <a:off x="6572999" y="1322727"/>
              <a:ext cx="2608721" cy="798498"/>
            </a:xfrm>
            <a:prstGeom prst="rect">
              <a:avLst/>
            </a:prstGeom>
          </p:spPr>
        </p:pic>
        <p:pic>
          <p:nvPicPr>
            <p:cNvPr id="23" name="Picture 22">
              <a:extLst>
                <a:ext uri="{FF2B5EF4-FFF2-40B4-BE49-F238E27FC236}">
                  <a16:creationId xmlns:a16="http://schemas.microsoft.com/office/drawing/2014/main" id="{0D7896AC-84B8-5E3C-12B4-97E4ACE5832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 t="1741" r="54661" b="1305"/>
            <a:stretch/>
          </p:blipFill>
          <p:spPr>
            <a:xfrm>
              <a:off x="5967162" y="3030260"/>
              <a:ext cx="2652832" cy="3350126"/>
            </a:xfrm>
            <a:prstGeom prst="rect">
              <a:avLst/>
            </a:prstGeom>
            <a:effectLst>
              <a:softEdge rad="0"/>
            </a:effectLst>
          </p:spPr>
        </p:pic>
        <p:sp>
          <p:nvSpPr>
            <p:cNvPr id="24" name="TextBox 23">
              <a:extLst>
                <a:ext uri="{FF2B5EF4-FFF2-40B4-BE49-F238E27FC236}">
                  <a16:creationId xmlns:a16="http://schemas.microsoft.com/office/drawing/2014/main" id="{01905F1C-A42F-302A-5367-AAA8E95622EE}"/>
                </a:ext>
              </a:extLst>
            </p:cNvPr>
            <p:cNvSpPr txBox="1"/>
            <p:nvPr/>
          </p:nvSpPr>
          <p:spPr>
            <a:xfrm>
              <a:off x="5965183" y="1382887"/>
              <a:ext cx="393963" cy="276999"/>
            </a:xfrm>
            <a:prstGeom prst="rect">
              <a:avLst/>
            </a:prstGeom>
            <a:solidFill>
              <a:schemeClr val="bg1"/>
            </a:solidFill>
          </p:spPr>
          <p:txBody>
            <a:bodyPr wrap="square" rtlCol="0">
              <a:spAutoFit/>
            </a:bodyPr>
            <a:lstStyle/>
            <a:p>
              <a:r>
                <a:rPr lang="en-US" sz="1200" b="1" dirty="0"/>
                <a:t>1.</a:t>
              </a:r>
            </a:p>
          </p:txBody>
        </p:sp>
        <p:sp>
          <p:nvSpPr>
            <p:cNvPr id="25" name="TextBox 24">
              <a:extLst>
                <a:ext uri="{FF2B5EF4-FFF2-40B4-BE49-F238E27FC236}">
                  <a16:creationId xmlns:a16="http://schemas.microsoft.com/office/drawing/2014/main" id="{570FC9B9-0FCF-4C85-28B3-EAFEE03AA96F}"/>
                </a:ext>
              </a:extLst>
            </p:cNvPr>
            <p:cNvSpPr txBox="1"/>
            <p:nvPr/>
          </p:nvSpPr>
          <p:spPr>
            <a:xfrm>
              <a:off x="5967162" y="2954444"/>
              <a:ext cx="433605" cy="276999"/>
            </a:xfrm>
            <a:prstGeom prst="rect">
              <a:avLst/>
            </a:prstGeom>
            <a:noFill/>
          </p:spPr>
          <p:txBody>
            <a:bodyPr wrap="square" rtlCol="0">
              <a:spAutoFit/>
            </a:bodyPr>
            <a:lstStyle/>
            <a:p>
              <a:r>
                <a:rPr lang="en-US" sz="1200" b="1" dirty="0"/>
                <a:t>2.</a:t>
              </a:r>
            </a:p>
          </p:txBody>
        </p:sp>
        <p:sp>
          <p:nvSpPr>
            <p:cNvPr id="26" name="TextBox 25">
              <a:extLst>
                <a:ext uri="{FF2B5EF4-FFF2-40B4-BE49-F238E27FC236}">
                  <a16:creationId xmlns:a16="http://schemas.microsoft.com/office/drawing/2014/main" id="{5837C8E2-8E24-231F-B552-6D68696FB17E}"/>
                </a:ext>
              </a:extLst>
            </p:cNvPr>
            <p:cNvSpPr txBox="1"/>
            <p:nvPr/>
          </p:nvSpPr>
          <p:spPr>
            <a:xfrm>
              <a:off x="10166685" y="3056789"/>
              <a:ext cx="1924758" cy="3323987"/>
            </a:xfrm>
            <a:prstGeom prst="rect">
              <a:avLst/>
            </a:prstGeom>
            <a:noFill/>
          </p:spPr>
          <p:txBody>
            <a:bodyPr wrap="square">
              <a:spAutoFit/>
            </a:bodyPr>
            <a:lstStyle/>
            <a:p>
              <a:pPr algn="just"/>
              <a:r>
                <a:rPr lang="en-US" sz="1050" b="1" dirty="0"/>
                <a:t>Fig.2: </a:t>
              </a:r>
              <a:r>
                <a:rPr lang="en-US" sz="1050" dirty="0"/>
                <a:t>(a) Evolution of the energy of four Raman modes of SrCu</a:t>
              </a:r>
              <a:r>
                <a:rPr lang="en-US" sz="1050" baseline="-25000" dirty="0"/>
                <a:t>2</a:t>
              </a:r>
              <a:r>
                <a:rPr lang="en-US" sz="1050" dirty="0"/>
                <a:t>(BO</a:t>
              </a:r>
              <a:r>
                <a:rPr lang="en-US" sz="1050" baseline="-25000" dirty="0"/>
                <a:t>3</a:t>
              </a:r>
              <a:r>
                <a:rPr lang="en-US" sz="1050" dirty="0"/>
                <a:t>)</a:t>
              </a:r>
              <a:r>
                <a:rPr lang="en-US" sz="1050" baseline="-25000" dirty="0"/>
                <a:t>2</a:t>
              </a:r>
              <a:r>
                <a:rPr lang="en-US" sz="1050" dirty="0"/>
                <a:t> with applied magnetic fields up to 45T. The arrows point to the anomalies detected in 200cm</a:t>
              </a:r>
              <a:r>
                <a:rPr lang="en-US" sz="1050" baseline="30000" dirty="0"/>
                <a:t>−1</a:t>
              </a:r>
              <a:r>
                <a:rPr lang="en-US" sz="1050" dirty="0"/>
                <a:t> mode coinciding with M/</a:t>
              </a:r>
              <a:r>
                <a:rPr lang="en-US" sz="1050" dirty="0" err="1"/>
                <a:t>Ms</a:t>
              </a:r>
              <a:r>
                <a:rPr lang="en-US" sz="1050" dirty="0"/>
                <a:t> = 1/8, 1/4, and 1/3 phases. (b) Magnetostriction of SrCu</a:t>
              </a:r>
              <a:r>
                <a:rPr lang="en-US" sz="1050" baseline="-25000" dirty="0"/>
                <a:t>2</a:t>
              </a:r>
              <a:r>
                <a:rPr lang="en-US" sz="1050" dirty="0"/>
                <a:t>(BO</a:t>
              </a:r>
              <a:r>
                <a:rPr lang="en-US" sz="1050" baseline="-25000" dirty="0"/>
                <a:t>3</a:t>
              </a:r>
              <a:r>
                <a:rPr lang="en-US" sz="1050" dirty="0"/>
                <a:t>)</a:t>
              </a:r>
              <a:r>
                <a:rPr lang="en-US" sz="1050" baseline="-25000" dirty="0"/>
                <a:t>2</a:t>
              </a:r>
              <a:r>
                <a:rPr lang="en-US" sz="1050" dirty="0"/>
                <a:t> along a and c axes measured at magnetic fields up to 45T. (c) and (d) Evolution of the 200cm−1 pantograph phonon mode with respect to increasing magnetic fields in the range 24-44T. The data points are shown as open circles and the solid lines are the Lorentzian fit of the data.</a:t>
              </a:r>
            </a:p>
          </p:txBody>
        </p:sp>
        <p:sp>
          <p:nvSpPr>
            <p:cNvPr id="27" name="TextBox 26">
              <a:extLst>
                <a:ext uri="{FF2B5EF4-FFF2-40B4-BE49-F238E27FC236}">
                  <a16:creationId xmlns:a16="http://schemas.microsoft.com/office/drawing/2014/main" id="{2B618EBA-8CB3-F819-EC32-6347AF18EC7E}"/>
                </a:ext>
              </a:extLst>
            </p:cNvPr>
            <p:cNvSpPr txBox="1"/>
            <p:nvPr/>
          </p:nvSpPr>
          <p:spPr>
            <a:xfrm>
              <a:off x="6026283" y="2106759"/>
              <a:ext cx="3973598" cy="900246"/>
            </a:xfrm>
            <a:prstGeom prst="rect">
              <a:avLst/>
            </a:prstGeom>
            <a:noFill/>
          </p:spPr>
          <p:txBody>
            <a:bodyPr wrap="square">
              <a:spAutoFit/>
            </a:bodyPr>
            <a:lstStyle/>
            <a:p>
              <a:pPr algn="just"/>
              <a:r>
                <a:rPr lang="en-US" sz="1050" b="1" dirty="0"/>
                <a:t>Fig.1: </a:t>
              </a:r>
              <a:r>
                <a:rPr lang="en-US" sz="1050" dirty="0"/>
                <a:t>Atomic structure of SrCu</a:t>
              </a:r>
              <a:r>
                <a:rPr lang="en-US" sz="1050" baseline="-25000" dirty="0"/>
                <a:t>2</a:t>
              </a:r>
              <a:r>
                <a:rPr lang="en-US" sz="1050" dirty="0"/>
                <a:t>(BO</a:t>
              </a:r>
              <a:r>
                <a:rPr lang="en-US" sz="1050" baseline="-25000" dirty="0"/>
                <a:t>3</a:t>
              </a:r>
              <a:r>
                <a:rPr lang="en-US" sz="1050" dirty="0"/>
                <a:t>)</a:t>
              </a:r>
              <a:r>
                <a:rPr lang="en-US" sz="1050" baseline="-25000" dirty="0"/>
                <a:t>2</a:t>
              </a:r>
              <a:r>
                <a:rPr lang="en-US" sz="1050" dirty="0"/>
                <a:t> (a) along the [100] direction and (b) along the [001] direction. Sr atoms are in yellow, O in red, B in green, and Cu in blue. The buckling of the [CuBO</a:t>
              </a:r>
              <a:r>
                <a:rPr lang="en-US" sz="1050" baseline="-25000" dirty="0"/>
                <a:t>3</a:t>
              </a:r>
              <a:r>
                <a:rPr lang="en-US" sz="1050" dirty="0"/>
                <a:t>]−layers along the [001] direction is visible in (a). The orthogonal Cu dimers have been highlighted in magenta in (b).</a:t>
              </a:r>
            </a:p>
          </p:txBody>
        </p:sp>
      </p:grpSp>
      <p:grpSp>
        <p:nvGrpSpPr>
          <p:cNvPr id="28" name="Group 27">
            <a:extLst>
              <a:ext uri="{FF2B5EF4-FFF2-40B4-BE49-F238E27FC236}">
                <a16:creationId xmlns:a16="http://schemas.microsoft.com/office/drawing/2014/main" id="{9C3962BD-10C9-9DFA-8DFA-CD3CDBE5D941}"/>
              </a:ext>
            </a:extLst>
          </p:cNvPr>
          <p:cNvGrpSpPr/>
          <p:nvPr/>
        </p:nvGrpSpPr>
        <p:grpSpPr>
          <a:xfrm>
            <a:off x="8689176" y="3052494"/>
            <a:ext cx="1553009" cy="3346942"/>
            <a:chOff x="8701208" y="3052494"/>
            <a:chExt cx="1553009" cy="3346942"/>
          </a:xfrm>
        </p:grpSpPr>
        <p:pic>
          <p:nvPicPr>
            <p:cNvPr id="29" name="Picture 28">
              <a:extLst>
                <a:ext uri="{FF2B5EF4-FFF2-40B4-BE49-F238E27FC236}">
                  <a16:creationId xmlns:a16="http://schemas.microsoft.com/office/drawing/2014/main" id="{F912A513-28D9-BD3A-C9A9-49291982008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73134" t="1348" r="-318" b="7990"/>
            <a:stretch/>
          </p:blipFill>
          <p:spPr>
            <a:xfrm>
              <a:off x="8701208" y="3052494"/>
              <a:ext cx="1553009" cy="3058728"/>
            </a:xfrm>
            <a:prstGeom prst="rect">
              <a:avLst/>
            </a:prstGeom>
            <a:effectLst>
              <a:softEdge rad="0"/>
            </a:effectLst>
          </p:spPr>
        </p:pic>
        <p:pic>
          <p:nvPicPr>
            <p:cNvPr id="30" name="Picture 29">
              <a:extLst>
                <a:ext uri="{FF2B5EF4-FFF2-40B4-BE49-F238E27FC236}">
                  <a16:creationId xmlns:a16="http://schemas.microsoft.com/office/drawing/2014/main" id="{07A6167C-8545-480D-19B0-8D8143EAC59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63631" t="92590" r="11731" b="-1056"/>
            <a:stretch/>
          </p:blipFill>
          <p:spPr>
            <a:xfrm>
              <a:off x="8776448" y="6099565"/>
              <a:ext cx="1477769" cy="299871"/>
            </a:xfrm>
            <a:prstGeom prst="rect">
              <a:avLst/>
            </a:prstGeom>
            <a:effectLst>
              <a:softEdge rad="0"/>
            </a:effectLst>
          </p:spPr>
        </p:pic>
        <p:sp>
          <p:nvSpPr>
            <p:cNvPr id="31" name="TextBox 30">
              <a:extLst>
                <a:ext uri="{FF2B5EF4-FFF2-40B4-BE49-F238E27FC236}">
                  <a16:creationId xmlns:a16="http://schemas.microsoft.com/office/drawing/2014/main" id="{A98270CC-E0E1-EBEB-B722-98DF0D72FD35}"/>
                </a:ext>
              </a:extLst>
            </p:cNvPr>
            <p:cNvSpPr txBox="1"/>
            <p:nvPr/>
          </p:nvSpPr>
          <p:spPr>
            <a:xfrm>
              <a:off x="8809228" y="3096596"/>
              <a:ext cx="266879" cy="160010"/>
            </a:xfrm>
            <a:prstGeom prst="rect">
              <a:avLst/>
            </a:prstGeom>
            <a:solidFill>
              <a:schemeClr val="bg1"/>
            </a:solidFill>
          </p:spPr>
          <p:txBody>
            <a:bodyPr wrap="square" lIns="0" tIns="0" rIns="0" bIns="0" rtlCol="0">
              <a:spAutoFit/>
            </a:bodyPr>
            <a:lstStyle/>
            <a:p>
              <a:r>
                <a:rPr lang="en-US" sz="1000" b="1" dirty="0"/>
                <a:t>(c)</a:t>
              </a:r>
            </a:p>
          </p:txBody>
        </p:sp>
      </p:grpSp>
      <p:sp>
        <p:nvSpPr>
          <p:cNvPr id="32" name="TextBox 31">
            <a:extLst>
              <a:ext uri="{FF2B5EF4-FFF2-40B4-BE49-F238E27FC236}">
                <a16:creationId xmlns:a16="http://schemas.microsoft.com/office/drawing/2014/main" id="{62E8C467-9205-5548-E7A0-2C2D789BD606}"/>
              </a:ext>
            </a:extLst>
          </p:cNvPr>
          <p:cNvSpPr txBox="1"/>
          <p:nvPr/>
        </p:nvSpPr>
        <p:spPr>
          <a:xfrm>
            <a:off x="6200555" y="1432364"/>
            <a:ext cx="266879" cy="169277"/>
          </a:xfrm>
          <a:prstGeom prst="rect">
            <a:avLst/>
          </a:prstGeom>
          <a:solidFill>
            <a:schemeClr val="bg1"/>
          </a:solidFill>
        </p:spPr>
        <p:txBody>
          <a:bodyPr wrap="square" lIns="0" tIns="0" rIns="0" bIns="0" rtlCol="0">
            <a:spAutoFit/>
          </a:bodyPr>
          <a:lstStyle/>
          <a:p>
            <a:r>
              <a:rPr lang="en-US" sz="1100" b="1" dirty="0"/>
              <a:t>(a)</a:t>
            </a:r>
          </a:p>
        </p:txBody>
      </p:sp>
      <p:sp>
        <p:nvSpPr>
          <p:cNvPr id="33" name="TextBox 32">
            <a:extLst>
              <a:ext uri="{FF2B5EF4-FFF2-40B4-BE49-F238E27FC236}">
                <a16:creationId xmlns:a16="http://schemas.microsoft.com/office/drawing/2014/main" id="{CF47F942-E88D-988E-5631-115AE33958CC}"/>
              </a:ext>
            </a:extLst>
          </p:cNvPr>
          <p:cNvSpPr txBox="1"/>
          <p:nvPr/>
        </p:nvSpPr>
        <p:spPr>
          <a:xfrm>
            <a:off x="9501920" y="1432364"/>
            <a:ext cx="266879" cy="169277"/>
          </a:xfrm>
          <a:prstGeom prst="rect">
            <a:avLst/>
          </a:prstGeom>
          <a:solidFill>
            <a:schemeClr val="bg1"/>
          </a:solidFill>
        </p:spPr>
        <p:txBody>
          <a:bodyPr wrap="square" lIns="0" tIns="0" rIns="0" bIns="0" rtlCol="0">
            <a:spAutoFit/>
          </a:bodyPr>
          <a:lstStyle/>
          <a:p>
            <a:r>
              <a:rPr lang="en-US" sz="1100" b="1" dirty="0"/>
              <a:t>(b)</a:t>
            </a: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0C40DA-63E8-653F-430F-D4E827FEB5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67" t="31865" r="9241"/>
          <a:stretch/>
        </p:blipFill>
        <p:spPr>
          <a:xfrm>
            <a:off x="9690457" y="1353470"/>
            <a:ext cx="2010779" cy="1599785"/>
          </a:xfrm>
          <a:prstGeom prst="rect">
            <a:avLst/>
          </a:prstGeom>
        </p:spPr>
      </p:pic>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100556" y="1324489"/>
            <a:ext cx="5821413" cy="4770537"/>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i="1" u="sng" dirty="0">
                <a:solidFill>
                  <a:srgbClr val="000000"/>
                </a:solidFill>
              </a:rPr>
              <a:t>Magneto-Raman scattering experiments and first principles calculations show four phonon modes that exhibit strong magnetic field response </a:t>
            </a:r>
            <a:r>
              <a:rPr lang="en-US" sz="1200" dirty="0">
                <a:solidFill>
                  <a:srgbClr val="000000"/>
                </a:solidFill>
              </a:rPr>
              <a:t>that mimics the static magnetic properties observed in magnetic fields up to 45T in magnetization and magnetostriction. </a:t>
            </a:r>
            <a:r>
              <a:rPr lang="en-US" sz="1200" i="1" u="sng" dirty="0">
                <a:solidFill>
                  <a:srgbClr val="000000"/>
                </a:solidFill>
              </a:rPr>
              <a:t>The observed Raman mode anomalies provide a direct correlation between the magnetic interaction and the Cu-O-Cu angle and identify which particular phonons facilitate this interaction between the Cu ions. </a:t>
            </a:r>
          </a:p>
          <a:p>
            <a:pPr algn="just"/>
            <a:endParaRPr lang="en-US" sz="800" dirty="0">
              <a:solidFill>
                <a:srgbClr val="000000"/>
              </a:solidFill>
            </a:endParaRPr>
          </a:p>
          <a:p>
            <a:pPr algn="just"/>
            <a:r>
              <a:rPr lang="en-US" sz="1200" b="1" dirty="0">
                <a:solidFill>
                  <a:srgbClr val="000000"/>
                </a:solidFill>
              </a:rPr>
              <a:t>Why is this important? </a:t>
            </a:r>
            <a:r>
              <a:rPr lang="en-US" sz="1200" i="1" u="sng" dirty="0">
                <a:solidFill>
                  <a:srgbClr val="000000"/>
                </a:solidFill>
              </a:rPr>
              <a:t>Understanding the nature and origin of magnetic interactions at the microscopic level is extremely important to realize controllable properties in materials for future applications. </a:t>
            </a:r>
            <a:r>
              <a:rPr lang="en-US" sz="1200" dirty="0">
                <a:solidFill>
                  <a:srgbClr val="000000"/>
                </a:solidFill>
              </a:rPr>
              <a:t>Magnetic interactions in novel quantum materials involve correlations between electron spins and the crystal lattice. </a:t>
            </a:r>
            <a:r>
              <a:rPr lang="en-US" sz="1200" i="1" u="sng" dirty="0">
                <a:solidFill>
                  <a:srgbClr val="000000"/>
                </a:solidFill>
              </a:rPr>
              <a:t>Raman investigations that can reveal the nature of cooperation between the spins and lattice - known as magnetoelastic coupling - are crucial.</a:t>
            </a:r>
            <a:r>
              <a:rPr lang="en-US" sz="1200" dirty="0">
                <a:solidFill>
                  <a:srgbClr val="000000"/>
                </a:solidFill>
              </a:rPr>
              <a:t> A thorough understanding of the quantum phenomena that can be stabilized using external agents such as temperature, pressure, electric field and magnetic field will facilitate the development of new technologies and applications in the future.</a:t>
            </a:r>
          </a:p>
          <a:p>
            <a:pPr algn="just"/>
            <a:endParaRPr lang="en-US" sz="800" dirty="0">
              <a:latin typeface="Arial" charset="0"/>
            </a:endParaRPr>
          </a:p>
          <a:p>
            <a:pPr algn="just"/>
            <a:r>
              <a:rPr lang="en-US" sz="1200" b="1" dirty="0">
                <a:solidFill>
                  <a:srgbClr val="000000"/>
                </a:solidFill>
              </a:rPr>
              <a:t>Why did this research need the MagLab?</a:t>
            </a:r>
            <a:r>
              <a:rPr lang="en-US" sz="1200" b="1" dirty="0">
                <a:latin typeface="Arial" charset="0"/>
              </a:rPr>
              <a:t> </a:t>
            </a:r>
            <a:r>
              <a:rPr lang="en-US" sz="1200" dirty="0">
                <a:latin typeface="Arial" charset="0"/>
              </a:rPr>
              <a:t>A typical hurdle in investigating quantum phenomena in any material is accessing the energy scale with the right experimental probe. </a:t>
            </a:r>
            <a:r>
              <a:rPr lang="en-US" sz="1200" i="1" u="sng" dirty="0">
                <a:latin typeface="Arial" charset="0"/>
              </a:rPr>
              <a:t>The energy scale needed to reveal the interaction between the spins and lattice is located at magnetic fields from 15T to 45T. </a:t>
            </a:r>
            <a:r>
              <a:rPr lang="en-US" sz="1200" dirty="0">
                <a:latin typeface="Arial" charset="0"/>
              </a:rPr>
              <a:t>Even though some superconducting magnets offer fields higher than 15T, there is no other laboratory that can offer Raman spectroscopy at continuous magnetic fields up to 45T. </a:t>
            </a:r>
            <a:r>
              <a:rPr lang="en-US" sz="1200" i="1" u="sng" dirty="0">
                <a:latin typeface="Arial" charset="0"/>
              </a:rPr>
              <a:t>Indeed, the MagLab is the laboratory where researchers can perform time-consuming Raman spectroscopy at magnetic fields higher than 30T.</a:t>
            </a:r>
            <a:endParaRPr lang="en-US" sz="800" i="1" u="sng" dirty="0">
              <a:latin typeface="Arial" charset="0"/>
            </a:endParaRPr>
          </a:p>
        </p:txBody>
      </p:sp>
      <p:sp>
        <p:nvSpPr>
          <p:cNvPr id="3" name="Line 42">
            <a:extLst>
              <a:ext uri="{FF2B5EF4-FFF2-40B4-BE49-F238E27FC236}">
                <a16:creationId xmlns:a16="http://schemas.microsoft.com/office/drawing/2014/main" id="{49C9F727-CC33-88E4-57CE-51426CEF6BFB}"/>
              </a:ext>
            </a:extLst>
          </p:cNvPr>
          <p:cNvSpPr>
            <a:spLocks noChangeShapeType="1"/>
          </p:cNvSpPr>
          <p:nvPr/>
        </p:nvSpPr>
        <p:spPr bwMode="auto">
          <a:xfrm>
            <a:off x="0" y="1181744"/>
            <a:ext cx="12192000" cy="28082"/>
          </a:xfrm>
          <a:prstGeom prst="line">
            <a:avLst/>
          </a:prstGeom>
          <a:noFill/>
          <a:ln w="82550" cmpd="thickThin">
            <a:solidFill>
              <a:schemeClr val="tx1"/>
            </a:solidFill>
            <a:round/>
            <a:headEnd/>
            <a:tailEnd/>
          </a:ln>
        </p:spPr>
        <p:txBody>
          <a:bodyPr/>
          <a:lstStyle/>
          <a:p>
            <a:endParaRPr lang="en-US"/>
          </a:p>
        </p:txBody>
      </p:sp>
      <p:pic>
        <p:nvPicPr>
          <p:cNvPr id="4" name="Picture 3" descr="NSF logo.jpg">
            <a:extLst>
              <a:ext uri="{FF2B5EF4-FFF2-40B4-BE49-F238E27FC236}">
                <a16:creationId xmlns:a16="http://schemas.microsoft.com/office/drawing/2014/main" id="{814793BF-8EE6-E6BE-DC4C-20481F72CA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934" y="95802"/>
            <a:ext cx="1017188" cy="1023315"/>
          </a:xfrm>
          <a:prstGeom prst="rect">
            <a:avLst/>
          </a:prstGeom>
        </p:spPr>
      </p:pic>
      <p:sp>
        <p:nvSpPr>
          <p:cNvPr id="5" name="Text Box 62">
            <a:extLst>
              <a:ext uri="{FF2B5EF4-FFF2-40B4-BE49-F238E27FC236}">
                <a16:creationId xmlns:a16="http://schemas.microsoft.com/office/drawing/2014/main" id="{27245D23-0A51-AFCF-1774-A16F3B3FA2BF}"/>
              </a:ext>
            </a:extLst>
          </p:cNvPr>
          <p:cNvSpPr txBox="1">
            <a:spLocks noChangeArrowheads="1"/>
          </p:cNvSpPr>
          <p:nvPr/>
        </p:nvSpPr>
        <p:spPr bwMode="auto">
          <a:xfrm>
            <a:off x="1095153" y="11018"/>
            <a:ext cx="9930810" cy="1146468"/>
          </a:xfrm>
          <a:prstGeom prst="rect">
            <a:avLst/>
          </a:prstGeom>
          <a:noFill/>
          <a:ln w="9525">
            <a:noFill/>
            <a:miter lim="800000"/>
            <a:headEnd/>
            <a:tailEnd/>
          </a:ln>
        </p:spPr>
        <p:txBody>
          <a:bodyPr wrap="square">
            <a:spAutoFit/>
          </a:bodyPr>
          <a:lstStyle/>
          <a:p>
            <a:pPr algn="ctr"/>
            <a:r>
              <a:rPr lang="en-US" sz="1600" b="1" i="0" u="none" strike="noStrike" baseline="0" dirty="0">
                <a:latin typeface="+mn-lt"/>
              </a:rPr>
              <a:t>Magnetoelastic interactions in the spin-dimer compound SrCu</a:t>
            </a:r>
            <a:r>
              <a:rPr lang="en-US" sz="1600" b="1" i="0" u="none" strike="noStrike" baseline="-25000" dirty="0">
                <a:latin typeface="+mn-lt"/>
              </a:rPr>
              <a:t>2</a:t>
            </a:r>
            <a:r>
              <a:rPr lang="en-US" sz="1600" b="1" i="0" u="none" strike="noStrike" baseline="0" dirty="0">
                <a:latin typeface="+mn-lt"/>
              </a:rPr>
              <a:t>(BO</a:t>
            </a:r>
            <a:r>
              <a:rPr lang="en-US" sz="1600" b="1" i="0" u="none" strike="noStrike" baseline="-25000" dirty="0">
                <a:latin typeface="+mn-lt"/>
              </a:rPr>
              <a:t>3</a:t>
            </a:r>
            <a:r>
              <a:rPr lang="en-US" sz="1600" b="1" i="0" u="none" strike="noStrike" baseline="0" dirty="0">
                <a:latin typeface="+mn-lt"/>
              </a:rPr>
              <a:t>)</a:t>
            </a:r>
            <a:r>
              <a:rPr lang="en-US" sz="1600" b="1" i="0" u="none" strike="noStrike" baseline="-25000" dirty="0">
                <a:latin typeface="+mn-lt"/>
              </a:rPr>
              <a:t>2</a:t>
            </a:r>
            <a:r>
              <a:rPr lang="en-US" sz="1600" b="1" i="0" u="none" strike="noStrike" baseline="0" dirty="0">
                <a:latin typeface="+mn-lt"/>
              </a:rPr>
              <a:t> </a:t>
            </a:r>
          </a:p>
          <a:p>
            <a:pPr algn="ctr"/>
            <a:r>
              <a:rPr lang="en-US" sz="1100" dirty="0">
                <a:hlinkClick r:id="rId5"/>
              </a:rPr>
              <a:t>K. Thirunavukkuarasu</a:t>
            </a:r>
            <a:r>
              <a:rPr lang="en-US" sz="1100" baseline="30000" dirty="0"/>
              <a:t>1</a:t>
            </a:r>
            <a:r>
              <a:rPr lang="en-US" sz="1100" dirty="0"/>
              <a:t>, </a:t>
            </a:r>
            <a:r>
              <a:rPr lang="en-US" sz="1100" dirty="0">
                <a:hlinkClick r:id="rId6"/>
              </a:rPr>
              <a:t>G. Radtke</a:t>
            </a:r>
            <a:r>
              <a:rPr lang="en-US" sz="1100" baseline="30000" dirty="0"/>
              <a:t>2</a:t>
            </a:r>
            <a:r>
              <a:rPr lang="en-US" sz="1100" dirty="0"/>
              <a:t>, </a:t>
            </a:r>
            <a:r>
              <a:rPr lang="en-US" sz="1100" dirty="0">
                <a:hlinkClick r:id="rId7"/>
              </a:rPr>
              <a:t>Z. Lu</a:t>
            </a:r>
            <a:r>
              <a:rPr lang="en-US" sz="1100" baseline="30000" dirty="0"/>
              <a:t>3</a:t>
            </a:r>
            <a:r>
              <a:rPr lang="en-US" sz="1100" dirty="0"/>
              <a:t>, </a:t>
            </a:r>
            <a:r>
              <a:rPr lang="en-US" sz="1100" dirty="0">
                <a:hlinkClick r:id="rId8"/>
              </a:rPr>
              <a:t>M. Lazzeri</a:t>
            </a:r>
            <a:r>
              <a:rPr lang="en-US" sz="1100" baseline="30000" dirty="0"/>
              <a:t>2</a:t>
            </a:r>
            <a:r>
              <a:rPr lang="en-US" sz="1100" dirty="0"/>
              <a:t>, P. C. M. Christianen</a:t>
            </a:r>
            <a:r>
              <a:rPr lang="en-US" sz="1100" baseline="30000" dirty="0"/>
              <a:t>4</a:t>
            </a:r>
            <a:r>
              <a:rPr lang="en-US" sz="1100" dirty="0"/>
              <a:t>, M. V. Ballottin</a:t>
            </a:r>
            <a:r>
              <a:rPr lang="en-US" sz="1100" baseline="30000" dirty="0"/>
              <a:t>4</a:t>
            </a:r>
            <a:r>
              <a:rPr lang="en-US" sz="1100" dirty="0"/>
              <a:t>, H. A. Dabkowska</a:t>
            </a:r>
            <a:r>
              <a:rPr lang="en-US" sz="1100" baseline="30000" dirty="0"/>
              <a:t>5</a:t>
            </a:r>
            <a:r>
              <a:rPr lang="en-US" sz="1100" dirty="0"/>
              <a:t>, B. D. Gaulin</a:t>
            </a:r>
            <a:r>
              <a:rPr lang="en-US" sz="1100" baseline="30000" dirty="0"/>
              <a:t>5</a:t>
            </a:r>
            <a:r>
              <a:rPr lang="en-US" sz="1100" dirty="0"/>
              <a:t>, </a:t>
            </a:r>
            <a:r>
              <a:rPr lang="en-US" sz="1100" dirty="0">
                <a:hlinkClick r:id="rId9"/>
              </a:rPr>
              <a:t>D. Smirnov</a:t>
            </a:r>
            <a:r>
              <a:rPr lang="en-US" sz="1100" baseline="30000" dirty="0"/>
              <a:t>3</a:t>
            </a:r>
            <a:r>
              <a:rPr lang="en-US" sz="1100" dirty="0"/>
              <a:t>, </a:t>
            </a:r>
          </a:p>
          <a:p>
            <a:pPr algn="ctr"/>
            <a:r>
              <a:rPr lang="en-US" sz="1100" dirty="0">
                <a:hlinkClick r:id="rId10"/>
              </a:rPr>
              <a:t>M. Jaime</a:t>
            </a:r>
            <a:r>
              <a:rPr lang="en-US" sz="1100" baseline="30000" dirty="0"/>
              <a:t>6 </a:t>
            </a:r>
            <a:r>
              <a:rPr lang="en-US" sz="1100" dirty="0"/>
              <a:t>and </a:t>
            </a:r>
            <a:r>
              <a:rPr lang="en-US" sz="1100" dirty="0">
                <a:hlinkClick r:id="rId11"/>
              </a:rPr>
              <a:t>A. Saúl</a:t>
            </a:r>
            <a:r>
              <a:rPr lang="en-US" sz="1100" baseline="30000" dirty="0"/>
              <a:t>7</a:t>
            </a:r>
            <a:r>
              <a:rPr lang="en-US" sz="1100" dirty="0"/>
              <a:t> </a:t>
            </a:r>
          </a:p>
          <a:p>
            <a:pPr marL="228600" indent="-228600" algn="ctr">
              <a:spcBef>
                <a:spcPts val="0"/>
              </a:spcBef>
              <a:buAutoNum type="arabicPeriod"/>
            </a:pPr>
            <a:r>
              <a:rPr lang="en-US" sz="1000" b="1" dirty="0">
                <a:solidFill>
                  <a:srgbClr val="0033CC"/>
                </a:solidFill>
              </a:rPr>
              <a:t>Florida A&amp;M University; 2. Sorbonne University; 3. National High Magnetic Field Lab; 4. High Field Magnet Laboratory; 5. McMaster University; </a:t>
            </a:r>
          </a:p>
          <a:p>
            <a:pPr algn="ctr">
              <a:spcBef>
                <a:spcPts val="0"/>
              </a:spcBef>
            </a:pPr>
            <a:r>
              <a:rPr lang="en-US" sz="1000" b="1" dirty="0">
                <a:solidFill>
                  <a:srgbClr val="0033CC"/>
                </a:solidFill>
              </a:rPr>
              <a:t>6. MagLab, Los Alamos National Laboratory; 7. Aix-Marseille University</a:t>
            </a:r>
            <a:r>
              <a:rPr lang="en-US" sz="600" b="1" dirty="0">
                <a:solidFill>
                  <a:srgbClr val="0033CC"/>
                </a:solidFill>
              </a:rPr>
              <a:t> </a:t>
            </a:r>
          </a:p>
          <a:p>
            <a:pPr algn="ctr">
              <a:spcBef>
                <a:spcPts val="0"/>
              </a:spcBef>
            </a:pPr>
            <a:r>
              <a:rPr lang="en-US" sz="1050" b="1" dirty="0"/>
              <a:t>Funding Grants:</a:t>
            </a:r>
            <a:r>
              <a:rPr lang="en-US" sz="1050" dirty="0"/>
              <a:t> </a:t>
            </a:r>
            <a:r>
              <a:rPr lang="en-US" sz="1050" dirty="0">
                <a:latin typeface="+mn-lt"/>
              </a:rPr>
              <a:t>G.S. Boebinger (NSF DMR-2128556</a:t>
            </a:r>
            <a:r>
              <a:rPr lang="en-US" sz="1050" dirty="0"/>
              <a:t>); D. Smirnov (DE-FG02-07ER46451); B.D. </a:t>
            </a:r>
            <a:r>
              <a:rPr lang="en-US" sz="1050" dirty="0" err="1"/>
              <a:t>Gaulin</a:t>
            </a:r>
            <a:r>
              <a:rPr lang="en-US" sz="1050" dirty="0"/>
              <a:t> (NSERC Canada); P.C.M. </a:t>
            </a:r>
            <a:r>
              <a:rPr lang="en-US" sz="1050" dirty="0" err="1"/>
              <a:t>Christianen</a:t>
            </a:r>
            <a:r>
              <a:rPr lang="en-US" sz="1050" dirty="0"/>
              <a:t> (HFML-RU/NWO-I)</a:t>
            </a:r>
            <a:endParaRPr lang="en-US" sz="1050" b="1" dirty="0">
              <a:solidFill>
                <a:srgbClr val="0033CC"/>
              </a:solidFill>
            </a:endParaRPr>
          </a:p>
        </p:txBody>
      </p:sp>
      <p:pic>
        <p:nvPicPr>
          <p:cNvPr id="6" name="Picture 5" descr="JustM_purple.jpg">
            <a:extLst>
              <a:ext uri="{FF2B5EF4-FFF2-40B4-BE49-F238E27FC236}">
                <a16:creationId xmlns:a16="http://schemas.microsoft.com/office/drawing/2014/main" id="{E7F7FDB2-439B-A64B-3EA2-7FA034F2EAF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089" y="77787"/>
            <a:ext cx="792698" cy="944759"/>
          </a:xfrm>
          <a:prstGeom prst="rect">
            <a:avLst/>
          </a:prstGeom>
        </p:spPr>
      </p:pic>
      <p:sp>
        <p:nvSpPr>
          <p:cNvPr id="2" name="Text Box 28">
            <a:extLst>
              <a:ext uri="{FF2B5EF4-FFF2-40B4-BE49-F238E27FC236}">
                <a16:creationId xmlns:a16="http://schemas.microsoft.com/office/drawing/2014/main" id="{CAE65CBE-2065-D1BF-B336-43556D03BB95}"/>
              </a:ext>
            </a:extLst>
          </p:cNvPr>
          <p:cNvSpPr txBox="1">
            <a:spLocks noChangeArrowheads="1"/>
          </p:cNvSpPr>
          <p:nvPr/>
        </p:nvSpPr>
        <p:spPr bwMode="auto">
          <a:xfrm>
            <a:off x="1" y="6236447"/>
            <a:ext cx="12192000" cy="600164"/>
          </a:xfrm>
          <a:prstGeom prst="rect">
            <a:avLst/>
          </a:prstGeom>
          <a:noFill/>
          <a:ln w="9525">
            <a:noFill/>
            <a:miter lim="800000"/>
            <a:headEnd/>
            <a:tailEnd/>
          </a:ln>
        </p:spPr>
        <p:txBody>
          <a:bodyPr wrap="square">
            <a:spAutoFit/>
          </a:bodyPr>
          <a:lstStyle/>
          <a:p>
            <a:pPr algn="just"/>
            <a:r>
              <a:rPr lang="en-US" sz="1100" b="1" dirty="0">
                <a:solidFill>
                  <a:srgbClr val="333399"/>
                </a:solidFill>
              </a:rPr>
              <a:t>Facilities and instrumentation used:</a:t>
            </a:r>
            <a:r>
              <a:rPr lang="en-US" sz="1100" dirty="0">
                <a:solidFill>
                  <a:srgbClr val="333399"/>
                </a:solidFill>
              </a:rPr>
              <a:t>  45T hybrid magnet system and 31T resistive magnet.</a:t>
            </a:r>
          </a:p>
          <a:p>
            <a:pPr algn="just"/>
            <a:r>
              <a:rPr lang="en-US" sz="1100" b="1" dirty="0">
                <a:solidFill>
                  <a:srgbClr val="333399"/>
                </a:solidFill>
              </a:rPr>
              <a:t>Citation: </a:t>
            </a:r>
            <a:r>
              <a:rPr lang="en-US" sz="1100" b="0" i="0" dirty="0">
                <a:solidFill>
                  <a:srgbClr val="333399"/>
                </a:solidFill>
                <a:effectLst/>
                <a:latin typeface="arial" panose="020B0604020202020204" pitchFamily="34" charset="0"/>
              </a:rPr>
              <a:t>Thirunavukkuarasu, K.; Radtke, G.; Lu, Z.; </a:t>
            </a:r>
            <a:r>
              <a:rPr lang="en-US" sz="1100" b="0" i="0" dirty="0" err="1">
                <a:solidFill>
                  <a:srgbClr val="333399"/>
                </a:solidFill>
                <a:effectLst/>
                <a:latin typeface="arial" panose="020B0604020202020204" pitchFamily="34" charset="0"/>
              </a:rPr>
              <a:t>Lazzeri</a:t>
            </a:r>
            <a:r>
              <a:rPr lang="en-US" sz="1100" b="0" i="0" dirty="0">
                <a:solidFill>
                  <a:srgbClr val="333399"/>
                </a:solidFill>
                <a:effectLst/>
                <a:latin typeface="arial" panose="020B0604020202020204" pitchFamily="34" charset="0"/>
              </a:rPr>
              <a:t>, M.; </a:t>
            </a:r>
            <a:r>
              <a:rPr lang="en-US" sz="1100" b="0" i="0" dirty="0" err="1">
                <a:solidFill>
                  <a:srgbClr val="333399"/>
                </a:solidFill>
                <a:effectLst/>
                <a:latin typeface="arial" panose="020B0604020202020204" pitchFamily="34" charset="0"/>
              </a:rPr>
              <a:t>Christianen</a:t>
            </a:r>
            <a:r>
              <a:rPr lang="en-US" sz="1100" b="0" i="0" dirty="0">
                <a:solidFill>
                  <a:srgbClr val="333399"/>
                </a:solidFill>
                <a:effectLst/>
                <a:latin typeface="arial" panose="020B0604020202020204" pitchFamily="34" charset="0"/>
              </a:rPr>
              <a:t>, P.; </a:t>
            </a:r>
            <a:r>
              <a:rPr lang="en-US" sz="1100" b="0" i="0" dirty="0" err="1">
                <a:solidFill>
                  <a:srgbClr val="333399"/>
                </a:solidFill>
                <a:effectLst/>
                <a:latin typeface="arial" panose="020B0604020202020204" pitchFamily="34" charset="0"/>
              </a:rPr>
              <a:t>Ballottin</a:t>
            </a:r>
            <a:r>
              <a:rPr lang="en-US" sz="1100" b="0" i="0" dirty="0">
                <a:solidFill>
                  <a:srgbClr val="333399"/>
                </a:solidFill>
                <a:effectLst/>
                <a:latin typeface="arial" panose="020B0604020202020204" pitchFamily="34" charset="0"/>
              </a:rPr>
              <a:t>, M.V.; </a:t>
            </a:r>
            <a:r>
              <a:rPr lang="en-US" sz="1100" b="0" i="0" dirty="0" err="1">
                <a:solidFill>
                  <a:srgbClr val="333399"/>
                </a:solidFill>
                <a:effectLst/>
                <a:latin typeface="arial" panose="020B0604020202020204" pitchFamily="34" charset="0"/>
              </a:rPr>
              <a:t>Dabkowska</a:t>
            </a:r>
            <a:r>
              <a:rPr lang="en-US" sz="1100" b="0" i="0" dirty="0">
                <a:solidFill>
                  <a:srgbClr val="333399"/>
                </a:solidFill>
                <a:effectLst/>
                <a:latin typeface="arial" panose="020B0604020202020204" pitchFamily="34" charset="0"/>
              </a:rPr>
              <a:t>, H.A.; </a:t>
            </a:r>
            <a:r>
              <a:rPr lang="en-US" sz="1100" b="0" i="0" dirty="0" err="1">
                <a:solidFill>
                  <a:srgbClr val="333399"/>
                </a:solidFill>
                <a:effectLst/>
                <a:latin typeface="arial" panose="020B0604020202020204" pitchFamily="34" charset="0"/>
              </a:rPr>
              <a:t>Gaulin</a:t>
            </a:r>
            <a:r>
              <a:rPr lang="en-US" sz="1100" b="0" i="0" dirty="0">
                <a:solidFill>
                  <a:srgbClr val="333399"/>
                </a:solidFill>
                <a:effectLst/>
                <a:latin typeface="arial" panose="020B0604020202020204" pitchFamily="34" charset="0"/>
              </a:rPr>
              <a:t>, B.D.; Smirnov, D.; Jaime, M.; Saul, A., </a:t>
            </a:r>
            <a:r>
              <a:rPr lang="en-US" sz="1100" b="0" i="1" dirty="0">
                <a:solidFill>
                  <a:srgbClr val="333399"/>
                </a:solidFill>
                <a:effectLst/>
                <a:latin typeface="arial" panose="020B0604020202020204" pitchFamily="34" charset="0"/>
              </a:rPr>
              <a:t>Magnetoelastic interactions in SrCu2(BO3)2 studied by Raman scattering experiments and first principles calculations,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Physical Review B</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107</a:t>
            </a:r>
            <a:r>
              <a:rPr lang="en-US" sz="1100" b="0" i="0" dirty="0">
                <a:solidFill>
                  <a:srgbClr val="333399"/>
                </a:solidFill>
                <a:effectLst/>
                <a:latin typeface="arial" panose="020B0604020202020204" pitchFamily="34" charset="0"/>
              </a:rPr>
              <a:t>, 064410 (2023) </a:t>
            </a:r>
            <a:r>
              <a:rPr lang="en-US" sz="1100" b="1" i="0" dirty="0">
                <a:solidFill>
                  <a:srgbClr val="333399"/>
                </a:solidFill>
                <a:effectLst/>
                <a:latin typeface="arial" panose="020B0604020202020204" pitchFamily="34" charset="0"/>
                <a:hlinkClick r:id="rId13">
                  <a:extLst>
                    <a:ext uri="{A12FA001-AC4F-418D-AE19-62706E023703}">
                      <ahyp:hlinkClr xmlns:ahyp="http://schemas.microsoft.com/office/drawing/2018/hyperlinkcolor" val="tx"/>
                    </a:ext>
                  </a:extLst>
                </a:hlinkClick>
              </a:rPr>
              <a:t>doi.org/10.1103/PhysRevB.107.064410</a:t>
            </a:r>
            <a:endParaRPr lang="en-US" sz="1200" dirty="0">
              <a:solidFill>
                <a:srgbClr val="333399"/>
              </a:solidFill>
            </a:endParaRPr>
          </a:p>
        </p:txBody>
      </p:sp>
      <p:grpSp>
        <p:nvGrpSpPr>
          <p:cNvPr id="11" name="Group 10">
            <a:extLst>
              <a:ext uri="{FF2B5EF4-FFF2-40B4-BE49-F238E27FC236}">
                <a16:creationId xmlns:a16="http://schemas.microsoft.com/office/drawing/2014/main" id="{BBD261E9-9CA9-8C16-CAA4-2736EE870C04}"/>
              </a:ext>
            </a:extLst>
          </p:cNvPr>
          <p:cNvGrpSpPr/>
          <p:nvPr/>
        </p:nvGrpSpPr>
        <p:grpSpPr>
          <a:xfrm>
            <a:off x="5743575" y="1282711"/>
            <a:ext cx="6360441" cy="5139868"/>
            <a:chOff x="5743575" y="1282711"/>
            <a:chExt cx="6360441" cy="5139868"/>
          </a:xfrm>
        </p:grpSpPr>
        <p:sp>
          <p:nvSpPr>
            <p:cNvPr id="21" name="Rectangle 49">
              <a:extLst>
                <a:ext uri="{FF2B5EF4-FFF2-40B4-BE49-F238E27FC236}">
                  <a16:creationId xmlns:a16="http://schemas.microsoft.com/office/drawing/2014/main" id="{293B3C88-518F-92FB-C256-062F19E65B92}"/>
                </a:ext>
              </a:extLst>
            </p:cNvPr>
            <p:cNvSpPr>
              <a:spLocks noChangeArrowheads="1"/>
            </p:cNvSpPr>
            <p:nvPr/>
          </p:nvSpPr>
          <p:spPr bwMode="auto">
            <a:xfrm>
              <a:off x="5934076" y="1282711"/>
              <a:ext cx="6169940" cy="5139868"/>
            </a:xfrm>
            <a:prstGeom prst="rect">
              <a:avLst/>
            </a:prstGeom>
            <a:noFill/>
            <a:ln w="19050">
              <a:solidFill>
                <a:srgbClr val="0033CC"/>
              </a:solidFill>
              <a:miter lim="800000"/>
              <a:headEnd/>
              <a:tailEnd/>
            </a:ln>
          </p:spPr>
          <p:txBody>
            <a:bodyPr wrap="none" anchor="ctr"/>
            <a:lstStyle/>
            <a:p>
              <a:endParaRPr lang="en-US"/>
            </a:p>
          </p:txBody>
        </p:sp>
        <p:sp>
          <p:nvSpPr>
            <p:cNvPr id="22" name="AutoShape 2">
              <a:extLst>
                <a:ext uri="{FF2B5EF4-FFF2-40B4-BE49-F238E27FC236}">
                  <a16:creationId xmlns:a16="http://schemas.microsoft.com/office/drawing/2014/main" id="{E8F1A137-9D3F-2007-C561-3AA504A0CB6F}"/>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 name="Picture 22">
              <a:extLst>
                <a:ext uri="{FF2B5EF4-FFF2-40B4-BE49-F238E27FC236}">
                  <a16:creationId xmlns:a16="http://schemas.microsoft.com/office/drawing/2014/main" id="{3A6C432D-8911-27A6-B1A4-D40F670F6F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09" t="-1669" b="70074"/>
            <a:stretch/>
          </p:blipFill>
          <p:spPr>
            <a:xfrm>
              <a:off x="6572999" y="1322727"/>
              <a:ext cx="2608721" cy="798498"/>
            </a:xfrm>
            <a:prstGeom prst="rect">
              <a:avLst/>
            </a:prstGeom>
          </p:spPr>
        </p:pic>
        <p:pic>
          <p:nvPicPr>
            <p:cNvPr id="25" name="Picture 24">
              <a:extLst>
                <a:ext uri="{FF2B5EF4-FFF2-40B4-BE49-F238E27FC236}">
                  <a16:creationId xmlns:a16="http://schemas.microsoft.com/office/drawing/2014/main" id="{67D1FA93-E0E9-99E1-031A-E55BB27E46C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 t="1741" r="54661" b="1305"/>
            <a:stretch/>
          </p:blipFill>
          <p:spPr>
            <a:xfrm>
              <a:off x="5967162" y="3030260"/>
              <a:ext cx="2652832" cy="3350126"/>
            </a:xfrm>
            <a:prstGeom prst="rect">
              <a:avLst/>
            </a:prstGeom>
            <a:effectLst>
              <a:softEdge rad="0"/>
            </a:effectLst>
          </p:spPr>
        </p:pic>
        <p:sp>
          <p:nvSpPr>
            <p:cNvPr id="26" name="TextBox 25">
              <a:extLst>
                <a:ext uri="{FF2B5EF4-FFF2-40B4-BE49-F238E27FC236}">
                  <a16:creationId xmlns:a16="http://schemas.microsoft.com/office/drawing/2014/main" id="{F1A6FC5E-96E7-6F0F-F991-A6992ECC9FDE}"/>
                </a:ext>
              </a:extLst>
            </p:cNvPr>
            <p:cNvSpPr txBox="1"/>
            <p:nvPr/>
          </p:nvSpPr>
          <p:spPr>
            <a:xfrm>
              <a:off x="5960069" y="1382887"/>
              <a:ext cx="337457" cy="276999"/>
            </a:xfrm>
            <a:prstGeom prst="rect">
              <a:avLst/>
            </a:prstGeom>
            <a:solidFill>
              <a:schemeClr val="bg1"/>
            </a:solidFill>
          </p:spPr>
          <p:txBody>
            <a:bodyPr wrap="square" rtlCol="0">
              <a:spAutoFit/>
            </a:bodyPr>
            <a:lstStyle/>
            <a:p>
              <a:r>
                <a:rPr lang="en-US" sz="1200" b="1" dirty="0"/>
                <a:t>1.</a:t>
              </a:r>
            </a:p>
          </p:txBody>
        </p:sp>
        <p:sp>
          <p:nvSpPr>
            <p:cNvPr id="28" name="TextBox 27">
              <a:extLst>
                <a:ext uri="{FF2B5EF4-FFF2-40B4-BE49-F238E27FC236}">
                  <a16:creationId xmlns:a16="http://schemas.microsoft.com/office/drawing/2014/main" id="{2292EACA-316E-A076-0903-4BCA57ED5248}"/>
                </a:ext>
              </a:extLst>
            </p:cNvPr>
            <p:cNvSpPr txBox="1"/>
            <p:nvPr/>
          </p:nvSpPr>
          <p:spPr>
            <a:xfrm>
              <a:off x="5967163" y="2954444"/>
              <a:ext cx="323850" cy="261610"/>
            </a:xfrm>
            <a:prstGeom prst="rect">
              <a:avLst/>
            </a:prstGeom>
            <a:noFill/>
          </p:spPr>
          <p:txBody>
            <a:bodyPr wrap="square" rtlCol="0">
              <a:spAutoFit/>
            </a:bodyPr>
            <a:lstStyle/>
            <a:p>
              <a:r>
                <a:rPr lang="en-US" sz="1100" b="1" dirty="0"/>
                <a:t>2.</a:t>
              </a:r>
            </a:p>
          </p:txBody>
        </p:sp>
        <p:sp>
          <p:nvSpPr>
            <p:cNvPr id="31" name="TextBox 30">
              <a:extLst>
                <a:ext uri="{FF2B5EF4-FFF2-40B4-BE49-F238E27FC236}">
                  <a16:creationId xmlns:a16="http://schemas.microsoft.com/office/drawing/2014/main" id="{CA4FB2ED-86A9-24B0-79B5-04BFC6480AE9}"/>
                </a:ext>
              </a:extLst>
            </p:cNvPr>
            <p:cNvSpPr txBox="1"/>
            <p:nvPr/>
          </p:nvSpPr>
          <p:spPr>
            <a:xfrm>
              <a:off x="10166685" y="3056789"/>
              <a:ext cx="1924758" cy="3162404"/>
            </a:xfrm>
            <a:prstGeom prst="rect">
              <a:avLst/>
            </a:prstGeom>
            <a:noFill/>
          </p:spPr>
          <p:txBody>
            <a:bodyPr wrap="square">
              <a:spAutoFit/>
            </a:bodyPr>
            <a:lstStyle/>
            <a:p>
              <a:pPr algn="just"/>
              <a:r>
                <a:rPr lang="en-US" sz="1050" b="1" dirty="0"/>
                <a:t>Fig.2:</a:t>
              </a:r>
              <a:r>
                <a:rPr lang="en-US" sz="1050" dirty="0"/>
                <a:t> (a) Evolution of the energy of four Raman modes of SrCu</a:t>
              </a:r>
              <a:r>
                <a:rPr lang="en-US" sz="1050" baseline="-25000" dirty="0"/>
                <a:t>2</a:t>
              </a:r>
              <a:r>
                <a:rPr lang="en-US" sz="1050" dirty="0"/>
                <a:t>(BO</a:t>
              </a:r>
              <a:r>
                <a:rPr lang="en-US" sz="1050" baseline="-25000" dirty="0"/>
                <a:t>3</a:t>
              </a:r>
              <a:r>
                <a:rPr lang="en-US" sz="1050" dirty="0"/>
                <a:t>)</a:t>
              </a:r>
              <a:r>
                <a:rPr lang="en-US" sz="1050" baseline="-25000" dirty="0"/>
                <a:t>2</a:t>
              </a:r>
              <a:r>
                <a:rPr lang="en-US" sz="1050" dirty="0"/>
                <a:t> with applied magnetic fields up to 45T. The arrows point to the anomalies detected in 200cm</a:t>
              </a:r>
              <a:r>
                <a:rPr lang="en-US" sz="1050" baseline="30000" dirty="0"/>
                <a:t>−1</a:t>
              </a:r>
              <a:r>
                <a:rPr lang="en-US" sz="1050" dirty="0"/>
                <a:t> mode coinciding with M/</a:t>
              </a:r>
              <a:r>
                <a:rPr lang="en-US" sz="1050" dirty="0" err="1"/>
                <a:t>Ms</a:t>
              </a:r>
              <a:r>
                <a:rPr lang="en-US" sz="1050" dirty="0"/>
                <a:t> = 1/8, 1/4, and 1/3 phases. (b) Magnetostriction of SrCu</a:t>
              </a:r>
              <a:r>
                <a:rPr lang="en-US" sz="1050" baseline="-25000" dirty="0"/>
                <a:t>2</a:t>
              </a:r>
              <a:r>
                <a:rPr lang="en-US" sz="1050" dirty="0"/>
                <a:t>(BO</a:t>
              </a:r>
              <a:r>
                <a:rPr lang="en-US" sz="1050" baseline="-25000" dirty="0"/>
                <a:t>3</a:t>
              </a:r>
              <a:r>
                <a:rPr lang="en-US" sz="1050" dirty="0"/>
                <a:t>)</a:t>
              </a:r>
              <a:r>
                <a:rPr lang="en-US" sz="1050" baseline="-25000" dirty="0"/>
                <a:t>2</a:t>
              </a:r>
              <a:r>
                <a:rPr lang="en-US" sz="1050" dirty="0"/>
                <a:t> along a and c axes measured at magnetic fields up to 45T. (c) Evolution of the 200cm−1 pantograph phonon mode with respect to increasing magnetic fields in the range 32-44T. The data points are shown as open circles and the solid lines are the Lorentzian fit of the data.</a:t>
              </a:r>
            </a:p>
          </p:txBody>
        </p:sp>
        <p:sp>
          <p:nvSpPr>
            <p:cNvPr id="29" name="TextBox 28">
              <a:extLst>
                <a:ext uri="{FF2B5EF4-FFF2-40B4-BE49-F238E27FC236}">
                  <a16:creationId xmlns:a16="http://schemas.microsoft.com/office/drawing/2014/main" id="{E4D48FB3-3CCE-9BEB-8A31-ACABD2656CD6}"/>
                </a:ext>
              </a:extLst>
            </p:cNvPr>
            <p:cNvSpPr txBox="1"/>
            <p:nvPr/>
          </p:nvSpPr>
          <p:spPr>
            <a:xfrm>
              <a:off x="6026283" y="2106759"/>
              <a:ext cx="3973598" cy="900246"/>
            </a:xfrm>
            <a:prstGeom prst="rect">
              <a:avLst/>
            </a:prstGeom>
            <a:noFill/>
          </p:spPr>
          <p:txBody>
            <a:bodyPr wrap="square">
              <a:spAutoFit/>
            </a:bodyPr>
            <a:lstStyle/>
            <a:p>
              <a:pPr algn="just"/>
              <a:r>
                <a:rPr lang="en-US" sz="1050" b="1" dirty="0"/>
                <a:t>Fig.1: </a:t>
              </a:r>
              <a:r>
                <a:rPr lang="en-US" sz="1050" dirty="0"/>
                <a:t>Atomic structure of SrCu</a:t>
              </a:r>
              <a:r>
                <a:rPr lang="en-US" sz="1050" baseline="-25000" dirty="0"/>
                <a:t>2</a:t>
              </a:r>
              <a:r>
                <a:rPr lang="en-US" sz="1050" dirty="0"/>
                <a:t>(BO</a:t>
              </a:r>
              <a:r>
                <a:rPr lang="en-US" sz="1050" baseline="-25000" dirty="0"/>
                <a:t>3</a:t>
              </a:r>
              <a:r>
                <a:rPr lang="en-US" sz="1050" dirty="0"/>
                <a:t>)</a:t>
              </a:r>
              <a:r>
                <a:rPr lang="en-US" sz="1050" baseline="-25000" dirty="0"/>
                <a:t>2</a:t>
              </a:r>
              <a:r>
                <a:rPr lang="en-US" sz="1050" dirty="0"/>
                <a:t> (a) along the [100] direction and (b) along the [001] direction. Sr atoms are in yellow, O in red, B in green, and Cu in blue. The buckling of the [CuBO</a:t>
              </a:r>
              <a:r>
                <a:rPr lang="en-US" sz="1050" baseline="-25000" dirty="0"/>
                <a:t>3</a:t>
              </a:r>
              <a:r>
                <a:rPr lang="en-US" sz="1050" dirty="0"/>
                <a:t>]−layers along the [001] direction is visible in (a). The orthogonal Cu dimers have been highlighted in magenta in (b).</a:t>
              </a:r>
            </a:p>
          </p:txBody>
        </p:sp>
      </p:grpSp>
      <p:grpSp>
        <p:nvGrpSpPr>
          <p:cNvPr id="14" name="Group 13">
            <a:extLst>
              <a:ext uri="{FF2B5EF4-FFF2-40B4-BE49-F238E27FC236}">
                <a16:creationId xmlns:a16="http://schemas.microsoft.com/office/drawing/2014/main" id="{0B4A87E6-2AF2-8857-85DE-BC3BF14B5D8D}"/>
              </a:ext>
            </a:extLst>
          </p:cNvPr>
          <p:cNvGrpSpPr/>
          <p:nvPr/>
        </p:nvGrpSpPr>
        <p:grpSpPr>
          <a:xfrm>
            <a:off x="8689176" y="3052494"/>
            <a:ext cx="1553009" cy="3346942"/>
            <a:chOff x="8701208" y="3052494"/>
            <a:chExt cx="1553009" cy="3346942"/>
          </a:xfrm>
        </p:grpSpPr>
        <p:pic>
          <p:nvPicPr>
            <p:cNvPr id="7" name="Picture 6">
              <a:extLst>
                <a:ext uri="{FF2B5EF4-FFF2-40B4-BE49-F238E27FC236}">
                  <a16:creationId xmlns:a16="http://schemas.microsoft.com/office/drawing/2014/main" id="{5DC8282B-82EE-B2DE-1F8C-2C1125F6D45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73134" t="1348" r="-318" b="7990"/>
            <a:stretch/>
          </p:blipFill>
          <p:spPr>
            <a:xfrm>
              <a:off x="8701208" y="3052494"/>
              <a:ext cx="1553009" cy="3058728"/>
            </a:xfrm>
            <a:prstGeom prst="rect">
              <a:avLst/>
            </a:prstGeom>
            <a:effectLst>
              <a:softEdge rad="0"/>
            </a:effectLst>
          </p:spPr>
        </p:pic>
        <p:pic>
          <p:nvPicPr>
            <p:cNvPr id="8" name="Picture 7">
              <a:extLst>
                <a:ext uri="{FF2B5EF4-FFF2-40B4-BE49-F238E27FC236}">
                  <a16:creationId xmlns:a16="http://schemas.microsoft.com/office/drawing/2014/main" id="{FD5AE84A-8980-B691-C534-ACC65930728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63631" t="92590" r="11731" b="-1056"/>
            <a:stretch/>
          </p:blipFill>
          <p:spPr>
            <a:xfrm>
              <a:off x="8776448" y="6099565"/>
              <a:ext cx="1477769" cy="299871"/>
            </a:xfrm>
            <a:prstGeom prst="rect">
              <a:avLst/>
            </a:prstGeom>
            <a:effectLst>
              <a:softEdge rad="0"/>
            </a:effectLst>
          </p:spPr>
        </p:pic>
        <p:sp>
          <p:nvSpPr>
            <p:cNvPr id="10" name="TextBox 9">
              <a:extLst>
                <a:ext uri="{FF2B5EF4-FFF2-40B4-BE49-F238E27FC236}">
                  <a16:creationId xmlns:a16="http://schemas.microsoft.com/office/drawing/2014/main" id="{AD4D3ACD-C09E-BCF7-1A12-280F08075431}"/>
                </a:ext>
              </a:extLst>
            </p:cNvPr>
            <p:cNvSpPr txBox="1"/>
            <p:nvPr/>
          </p:nvSpPr>
          <p:spPr>
            <a:xfrm>
              <a:off x="8809228" y="3096596"/>
              <a:ext cx="266879" cy="160010"/>
            </a:xfrm>
            <a:prstGeom prst="rect">
              <a:avLst/>
            </a:prstGeom>
            <a:solidFill>
              <a:schemeClr val="bg1"/>
            </a:solidFill>
          </p:spPr>
          <p:txBody>
            <a:bodyPr wrap="square" lIns="0" tIns="0" rIns="0" bIns="0" rtlCol="0">
              <a:spAutoFit/>
            </a:bodyPr>
            <a:lstStyle/>
            <a:p>
              <a:r>
                <a:rPr lang="en-US" sz="1000" b="1" dirty="0"/>
                <a:t>(c)</a:t>
              </a:r>
            </a:p>
          </p:txBody>
        </p:sp>
      </p:grpSp>
      <p:sp>
        <p:nvSpPr>
          <p:cNvPr id="12" name="TextBox 11">
            <a:extLst>
              <a:ext uri="{FF2B5EF4-FFF2-40B4-BE49-F238E27FC236}">
                <a16:creationId xmlns:a16="http://schemas.microsoft.com/office/drawing/2014/main" id="{7992BBAB-9442-A544-C61C-4CEC5C2251DD}"/>
              </a:ext>
            </a:extLst>
          </p:cNvPr>
          <p:cNvSpPr txBox="1"/>
          <p:nvPr/>
        </p:nvSpPr>
        <p:spPr>
          <a:xfrm>
            <a:off x="6200555" y="1432364"/>
            <a:ext cx="266879" cy="161583"/>
          </a:xfrm>
          <a:prstGeom prst="rect">
            <a:avLst/>
          </a:prstGeom>
          <a:solidFill>
            <a:schemeClr val="bg1"/>
          </a:solidFill>
        </p:spPr>
        <p:txBody>
          <a:bodyPr wrap="square" lIns="0" tIns="0" rIns="0" bIns="0" rtlCol="0">
            <a:spAutoFit/>
          </a:bodyPr>
          <a:lstStyle/>
          <a:p>
            <a:r>
              <a:rPr lang="en-US" sz="1050" b="1" dirty="0"/>
              <a:t>(a)</a:t>
            </a:r>
          </a:p>
        </p:txBody>
      </p:sp>
      <p:sp>
        <p:nvSpPr>
          <p:cNvPr id="13" name="TextBox 12">
            <a:extLst>
              <a:ext uri="{FF2B5EF4-FFF2-40B4-BE49-F238E27FC236}">
                <a16:creationId xmlns:a16="http://schemas.microsoft.com/office/drawing/2014/main" id="{5868062C-5911-26CB-FDD8-C80EAADA57A0}"/>
              </a:ext>
            </a:extLst>
          </p:cNvPr>
          <p:cNvSpPr txBox="1"/>
          <p:nvPr/>
        </p:nvSpPr>
        <p:spPr>
          <a:xfrm>
            <a:off x="9501920" y="1432364"/>
            <a:ext cx="266879" cy="161583"/>
          </a:xfrm>
          <a:prstGeom prst="rect">
            <a:avLst/>
          </a:prstGeom>
          <a:solidFill>
            <a:schemeClr val="bg1"/>
          </a:solidFill>
        </p:spPr>
        <p:txBody>
          <a:bodyPr wrap="square" lIns="0" tIns="0" rIns="0" bIns="0" rtlCol="0">
            <a:spAutoFit/>
          </a:bodyPr>
          <a:lstStyle/>
          <a:p>
            <a:r>
              <a:rPr lang="en-US" sz="1050" b="1" dirty="0"/>
              <a:t>(b)</a:t>
            </a:r>
          </a:p>
        </p:txBody>
      </p:sp>
    </p:spTree>
    <p:extLst>
      <p:ext uri="{BB962C8B-B14F-4D97-AF65-F5344CB8AC3E}">
        <p14:creationId xmlns:p14="http://schemas.microsoft.com/office/powerpoint/2010/main" val="15637685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2BCADD0C0F3489BB50C17E15D282B" ma:contentTypeVersion="1" ma:contentTypeDescription="Create a new document." ma:contentTypeScope="" ma:versionID="ace17ca2901e30305b9830c67992e450">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1038C5-747B-4360-9E2E-934D700BADAC}"/>
</file>

<file path=customXml/itemProps2.xml><?xml version="1.0" encoding="utf-8"?>
<ds:datastoreItem xmlns:ds="http://schemas.openxmlformats.org/officeDocument/2006/customXml" ds:itemID="{FD02D460-7FC6-4EA1-8467-0C3ECA16382E}"/>
</file>

<file path=customXml/itemProps3.xml><?xml version="1.0" encoding="utf-8"?>
<ds:datastoreItem xmlns:ds="http://schemas.openxmlformats.org/officeDocument/2006/customXml" ds:itemID="{DD9E7DE5-853C-42EB-8606-A1A82205B629}"/>
</file>

<file path=docProps/app.xml><?xml version="1.0" encoding="utf-8"?>
<Properties xmlns="http://schemas.openxmlformats.org/officeDocument/2006/extended-properties" xmlns:vt="http://schemas.openxmlformats.org/officeDocument/2006/docPropsVTypes">
  <TotalTime>6514</TotalTime>
  <Words>1704</Words>
  <Application>Microsoft Office PowerPoint</Application>
  <PresentationFormat>Widescreen</PresentationFormat>
  <Paragraphs>48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vt:lpstr>
      <vt:lpstr>Calibri</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167</cp:revision>
  <cp:lastPrinted>2019-07-16T13:07:28Z</cp:lastPrinted>
  <dcterms:created xsi:type="dcterms:W3CDTF">2004-08-07T03:10:56Z</dcterms:created>
  <dcterms:modified xsi:type="dcterms:W3CDTF">2023-07-06T17:43:34Z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0x010100DF02BCADD0C0F3489BB50C17E15D282B</vt:lpwstr>
  </property>
</Properties>
</file>