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6" autoAdjust="0"/>
    <p:restoredTop sz="95165" autoAdjust="0"/>
  </p:normalViewPr>
  <p:slideViewPr>
    <p:cSldViewPr snapToGrid="0">
      <p:cViewPr varScale="1">
        <p:scale>
          <a:sx n="99" d="100"/>
          <a:sy n="99" d="100"/>
        </p:scale>
        <p:origin x="84" y="91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808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2308225" y="6281739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35848" y="1428694"/>
            <a:ext cx="524748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advance?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Many of the MagLab’s magnets and scientific experiments use liquid helium. Since 2008, the MagLab has proactively and systematically improved the capture and re-use of helium. </a:t>
            </a:r>
            <a:r>
              <a:rPr lang="en-US" sz="1200" i="1" u="sng" dirty="0">
                <a:solidFill>
                  <a:srgbClr val="000000"/>
                </a:solidFill>
                <a:latin typeface="Arial" charset="0"/>
              </a:rPr>
              <a:t>Between 2016 and 2022, the MagLab’s consumption of helium has decreased by a factor of three due to improved recycling processes and infrastructure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/>
            <a:endParaRPr lang="en-US" sz="8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Helium, a non-renewable resource, is critical for scientific research and many industries worldwide. </a:t>
            </a:r>
            <a:r>
              <a:rPr lang="en-US" sz="1200" dirty="0">
                <a:latin typeface="Arial" charset="0"/>
              </a:rPr>
              <a:t>Helium has become scarcer and more expensive over the years (see the upper graph). It became even more difficult to procure in 2022 after a series of incidents at helium production plants led to a world-wide shortage of helium.</a:t>
            </a:r>
          </a:p>
          <a:p>
            <a:pPr algn="just"/>
            <a:endParaRPr lang="en-US" sz="8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The MagLab has responded to this ongoing problem by systematically improving its Helium recovery system, allowing the Helium to be reliquefied and reused repeatedly.  </a:t>
            </a:r>
            <a:r>
              <a:rPr lang="en-US" sz="1200" i="1" u="sng" dirty="0">
                <a:latin typeface="Arial" charset="0"/>
              </a:rPr>
              <a:t>The amount of Helium the MagLab has had to purchase has been decreased by a factor of three (lower graph) while the amount of helium that the MagLab provides for research has gone up by 50%</a:t>
            </a:r>
            <a:r>
              <a:rPr lang="en-US" sz="1200" dirty="0">
                <a:latin typeface="Arial" charset="0"/>
              </a:rPr>
              <a:t>. These conservation efforts have allowed MagLab users to continue to perform their research even while the cost of Helium has increased by a factor of three. </a:t>
            </a:r>
            <a:r>
              <a:rPr lang="en-US" sz="1200" b="0" i="1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Provision of a reliable source of liquid helium is necessary to the operation of the MagLab as a user facility. </a:t>
            </a:r>
            <a:r>
              <a:rPr lang="en-US" sz="1200" i="1" u="sng" dirty="0">
                <a:solidFill>
                  <a:srgbClr val="000000"/>
                </a:solidFill>
              </a:rPr>
              <a:t>As such, i</a:t>
            </a:r>
            <a:r>
              <a:rPr lang="en-US" sz="1200" b="0" i="1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mproving the recovery and reuse of helium is an essential and ongoing effort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200" dirty="0">
                <a:latin typeface="Arial" charset="0"/>
              </a:rPr>
              <a:t>This is all the more important as the MagLab projects that the next helium contract, which goes into effect in the second half of 2023, is likely to include a doubling of the cost </a:t>
            </a:r>
            <a:r>
              <a:rPr lang="en-US" sz="1200">
                <a:latin typeface="Arial" charset="0"/>
              </a:rPr>
              <a:t>per liter over </a:t>
            </a:r>
            <a:r>
              <a:rPr lang="en-US" sz="1200" dirty="0">
                <a:latin typeface="Arial" charset="0"/>
              </a:rPr>
              <a:t>the current price. </a:t>
            </a:r>
            <a:endParaRPr lang="en-US" sz="1200" i="1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0" y="1215689"/>
            <a:ext cx="12192000" cy="28082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135847" y="6049771"/>
            <a:ext cx="5437607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 While all parts of the MagLab were involved in these improvements, the lead was taken by the MagLab’s Facilities Group, its Cryogenics Group, and its DC Field Facility.</a:t>
            </a: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38234" y="65071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1253766" y="42336"/>
            <a:ext cx="9521072" cy="122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Helium Conservation at the </a:t>
            </a:r>
            <a:r>
              <a:rPr lang="en-US" sz="1600" b="1" dirty="0" err="1"/>
              <a:t>MagLab</a:t>
            </a:r>
            <a:endParaRPr lang="en-US" sz="1600" b="1" dirty="0"/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200" dirty="0"/>
              <a:t>John Kynoch</a:t>
            </a:r>
            <a:r>
              <a:rPr lang="en-US" sz="1200" baseline="30000" dirty="0"/>
              <a:t>1</a:t>
            </a:r>
            <a:r>
              <a:rPr lang="en-US" sz="1200" dirty="0"/>
              <a:t>, Scott Hannahs</a:t>
            </a:r>
            <a:r>
              <a:rPr lang="en-US" sz="1200" baseline="30000" dirty="0"/>
              <a:t>1</a:t>
            </a:r>
            <a:r>
              <a:rPr lang="en-US" sz="1200" dirty="0"/>
              <a:t>, Mark Vanderlaan</a:t>
            </a:r>
            <a:r>
              <a:rPr lang="en-US" sz="1200" baseline="30000" dirty="0"/>
              <a:t>1</a:t>
            </a:r>
            <a:r>
              <a:rPr lang="en-US" sz="1200" dirty="0"/>
              <a:t>, Eric Palm</a:t>
            </a:r>
            <a:r>
              <a:rPr lang="en-US" sz="1200" baseline="30000" dirty="0"/>
              <a:t>1</a:t>
            </a:r>
            <a:endParaRPr lang="en-US" sz="120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100" b="1" dirty="0">
                <a:solidFill>
                  <a:srgbClr val="0033CC"/>
                </a:solidFill>
              </a:rPr>
              <a:t>National High Magnetic Field Laboratory, Florida State University</a:t>
            </a:r>
          </a:p>
          <a:p>
            <a:pPr marL="228600" indent="-228600" algn="ctr">
              <a:spcBef>
                <a:spcPts val="0"/>
              </a:spcBef>
              <a:buAutoNum type="arabicPeriod"/>
            </a:pPr>
            <a:endParaRPr lang="en-US" sz="700" b="1" dirty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100" b="1" dirty="0"/>
              <a:t>Funding Grants:</a:t>
            </a:r>
            <a:r>
              <a:rPr lang="en-US" sz="1100" dirty="0"/>
              <a:t> </a:t>
            </a:r>
            <a:r>
              <a:rPr lang="en-US" sz="1100" dirty="0">
                <a:latin typeface="+mn-lt"/>
              </a:rPr>
              <a:t>G.S. </a:t>
            </a:r>
            <a:r>
              <a:rPr lang="en-US" sz="1100" dirty="0" err="1">
                <a:latin typeface="+mn-lt"/>
              </a:rPr>
              <a:t>Boebinger</a:t>
            </a:r>
            <a:r>
              <a:rPr lang="en-US" sz="1100" dirty="0">
                <a:latin typeface="+mn-lt"/>
              </a:rPr>
              <a:t> (NSF DMR-2128556</a:t>
            </a:r>
            <a:r>
              <a:rPr lang="en-US" sz="1100" dirty="0"/>
              <a:t>)</a:t>
            </a:r>
            <a:endParaRPr lang="en-US" sz="1100" b="1" dirty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endParaRPr lang="en-US" sz="1050" b="1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511" y="77787"/>
            <a:ext cx="792698" cy="944759"/>
          </a:xfrm>
          <a:prstGeom prst="rect">
            <a:avLst/>
          </a:prstGeom>
        </p:spPr>
      </p:pic>
      <p:sp>
        <p:nvSpPr>
          <p:cNvPr id="2" name="AutoShape 2">
            <a:extLst>
              <a:ext uri="{FF2B5EF4-FFF2-40B4-BE49-F238E27FC236}">
                <a16:creationId xmlns:a16="http://schemas.microsoft.com/office/drawing/2014/main" id="{E4D5DAA7-ACA5-4300-AB3C-9A2A1C32E8E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43575" y="327831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" name="Picture 22" descr="A picture containing text, screenshot, font, design&#10;&#10;Description automatically generated">
            <a:extLst>
              <a:ext uri="{FF2B5EF4-FFF2-40B4-BE49-F238E27FC236}">
                <a16:creationId xmlns:a16="http://schemas.microsoft.com/office/drawing/2014/main" id="{A822D538-65F2-40AC-D559-C04302DED6D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175" y="3980235"/>
            <a:ext cx="6618545" cy="2576141"/>
          </a:xfrm>
          <a:prstGeom prst="rect">
            <a:avLst/>
          </a:prstGeom>
        </p:spPr>
      </p:pic>
      <p:pic>
        <p:nvPicPr>
          <p:cNvPr id="25" name="Picture 24" descr="A picture containing screenshot, text, line, plot&#10;&#10;Description automatically generated">
            <a:extLst>
              <a:ext uri="{FF2B5EF4-FFF2-40B4-BE49-F238E27FC236}">
                <a16:creationId xmlns:a16="http://schemas.microsoft.com/office/drawing/2014/main" id="{2217E833-97C2-1605-F707-BDA1595073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175" y="1336590"/>
            <a:ext cx="6618544" cy="2580110"/>
          </a:xfrm>
          <a:prstGeom prst="rect">
            <a:avLst/>
          </a:prstGeom>
        </p:spPr>
      </p:pic>
      <p:sp>
        <p:nvSpPr>
          <p:cNvPr id="3" name="Text Box 28">
            <a:extLst>
              <a:ext uri="{FF2B5EF4-FFF2-40B4-BE49-F238E27FC236}">
                <a16:creationId xmlns:a16="http://schemas.microsoft.com/office/drawing/2014/main" id="{CDD9DA49-1A03-005B-7BE3-1C2916CC1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312" y="4122170"/>
            <a:ext cx="2629912" cy="21544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Annual Helium Consumption</a:t>
            </a:r>
            <a:endParaRPr lang="en-US" sz="1400" i="1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76858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02BCADD0C0F3489BB50C17E15D282B" ma:contentTypeVersion="1" ma:contentTypeDescription="Create a new document." ma:contentTypeScope="" ma:versionID="ace17ca2901e30305b9830c67992e450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5F7FD4-3695-4EE1-93EB-9346F89B62A7}"/>
</file>

<file path=customXml/itemProps2.xml><?xml version="1.0" encoding="utf-8"?>
<ds:datastoreItem xmlns:ds="http://schemas.openxmlformats.org/officeDocument/2006/customXml" ds:itemID="{EE23429D-47A5-4129-888D-3397BB136427}"/>
</file>

<file path=customXml/itemProps3.xml><?xml version="1.0" encoding="utf-8"?>
<ds:datastoreItem xmlns:ds="http://schemas.openxmlformats.org/officeDocument/2006/customXml" ds:itemID="{627A5DEE-2D25-42DE-9F91-4D251B2D5D24}"/>
</file>

<file path=docProps/app.xml><?xml version="1.0" encoding="utf-8"?>
<Properties xmlns="http://schemas.openxmlformats.org/officeDocument/2006/extended-properties" xmlns:vt="http://schemas.openxmlformats.org/officeDocument/2006/docPropsVTypes">
  <TotalTime>6112</TotalTime>
  <Words>377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145</cp:revision>
  <cp:lastPrinted>2019-07-16T13:07:28Z</cp:lastPrinted>
  <dcterms:created xsi:type="dcterms:W3CDTF">2004-08-07T03:10:56Z</dcterms:created>
  <dcterms:modified xsi:type="dcterms:W3CDTF">2023-06-30T20:29:40Z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0x010100DF02BCADD0C0F3489BB50C17E15D282B</vt:lpwstr>
  </property>
</Properties>
</file>