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6096" autoAdjust="0"/>
  </p:normalViewPr>
  <p:slideViewPr>
    <p:cSldViewPr snapToGrid="0">
      <p:cViewPr>
        <p:scale>
          <a:sx n="125" d="100"/>
          <a:sy n="125" d="100"/>
        </p:scale>
        <p:origin x="230" y="91"/>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Figure 1. A) Broadband 21 T FT-ICR mass spectrum of an NOM reference standard that shows the molecular weight distribution spanning from 200-1200 Da. B) Mass-scale zoom inset that highlights the need for resolving power sufficient to separate species that differ in mass by 0.87 </a:t>
            </a:r>
            <a:r>
              <a:rPr lang="en-US" sz="1200" kern="1200" dirty="0" err="1">
                <a:solidFill>
                  <a:schemeClr val="tx1"/>
                </a:solidFill>
                <a:effectLst/>
                <a:latin typeface="Arial" charset="0"/>
                <a:ea typeface="+mn-ea"/>
                <a:cs typeface="+mn-cs"/>
              </a:rPr>
              <a:t>mDa</a:t>
            </a:r>
            <a:r>
              <a:rPr lang="en-US" sz="1200" kern="1200" dirty="0">
                <a:solidFill>
                  <a:schemeClr val="tx1"/>
                </a:solidFill>
                <a:effectLst/>
                <a:latin typeface="Arial" charset="0"/>
                <a:ea typeface="+mn-ea"/>
                <a:cs typeface="+mn-cs"/>
              </a:rPr>
              <a:t> (roughly the mass of an electron) that enables identification and detection of the </a:t>
            </a:r>
            <a:r>
              <a:rPr lang="en-US" sz="1200" kern="1200" baseline="30000" dirty="0">
                <a:solidFill>
                  <a:schemeClr val="tx1"/>
                </a:solidFill>
                <a:effectLst/>
                <a:latin typeface="Arial" charset="0"/>
                <a:ea typeface="+mn-ea"/>
                <a:cs typeface="+mn-cs"/>
              </a:rPr>
              <a:t>13</a:t>
            </a:r>
            <a:r>
              <a:rPr lang="en-US" sz="1200" kern="1200" baseline="0" dirty="0">
                <a:solidFill>
                  <a:schemeClr val="tx1"/>
                </a:solidFill>
                <a:effectLst/>
                <a:latin typeface="Arial" charset="0"/>
                <a:ea typeface="+mn-ea"/>
                <a:cs typeface="+mn-cs"/>
              </a:rPr>
              <a:t>C peak of an</a:t>
            </a:r>
            <a:r>
              <a:rPr lang="en-US" sz="1200" kern="1200" dirty="0">
                <a:solidFill>
                  <a:schemeClr val="tx1"/>
                </a:solidFill>
                <a:effectLst/>
                <a:latin typeface="Arial" charset="0"/>
                <a:ea typeface="+mn-ea"/>
                <a:cs typeface="+mn-cs"/>
              </a:rPr>
              <a:t> O</a:t>
            </a:r>
            <a:r>
              <a:rPr lang="en-US" sz="1200" kern="1200" baseline="-25000" dirty="0">
                <a:solidFill>
                  <a:schemeClr val="tx1"/>
                </a:solidFill>
                <a:effectLst/>
                <a:latin typeface="Arial" charset="0"/>
                <a:ea typeface="+mn-ea"/>
                <a:cs typeface="+mn-cs"/>
              </a:rPr>
              <a:t>x </a:t>
            </a:r>
            <a:r>
              <a:rPr lang="en-US" sz="1200" kern="1200" baseline="0" dirty="0">
                <a:solidFill>
                  <a:schemeClr val="tx1"/>
                </a:solidFill>
                <a:effectLst/>
                <a:latin typeface="Arial" charset="0"/>
                <a:ea typeface="+mn-ea"/>
                <a:cs typeface="+mn-cs"/>
              </a:rPr>
              <a:t>compound from the </a:t>
            </a:r>
            <a:r>
              <a:rPr lang="en-US" sz="1200" kern="1200" baseline="30000" dirty="0">
                <a:solidFill>
                  <a:schemeClr val="tx1"/>
                </a:solidFill>
                <a:effectLst/>
                <a:latin typeface="Arial" charset="0"/>
                <a:ea typeface="+mn-ea"/>
                <a:cs typeface="+mn-cs"/>
              </a:rPr>
              <a:t>17</a:t>
            </a:r>
            <a:r>
              <a:rPr lang="en-US" sz="1200" kern="1200" baseline="0" dirty="0">
                <a:solidFill>
                  <a:schemeClr val="tx1"/>
                </a:solidFill>
                <a:effectLst/>
                <a:latin typeface="Arial" charset="0"/>
                <a:ea typeface="+mn-ea"/>
                <a:cs typeface="+mn-cs"/>
              </a:rPr>
              <a:t>O isotope of another oxygen species for the first time. C) Mass-scale zoom inset that highlights the resolving power requirement to identify </a:t>
            </a:r>
            <a:r>
              <a:rPr lang="en-US" sz="1200" kern="1200" baseline="30000" dirty="0">
                <a:solidFill>
                  <a:schemeClr val="tx1"/>
                </a:solidFill>
                <a:effectLst/>
                <a:latin typeface="Arial" charset="0"/>
                <a:ea typeface="+mn-ea"/>
                <a:cs typeface="+mn-cs"/>
              </a:rPr>
              <a:t>18</a:t>
            </a:r>
            <a:r>
              <a:rPr lang="en-US" sz="1200" kern="1200" baseline="0" dirty="0">
                <a:solidFill>
                  <a:schemeClr val="tx1"/>
                </a:solidFill>
                <a:effectLst/>
                <a:latin typeface="Arial" charset="0"/>
                <a:ea typeface="+mn-ea"/>
                <a:cs typeface="+mn-cs"/>
              </a:rPr>
              <a:t>O isotopes for the first time in an NOM mass spectrum. D) Mass measurement accuracy versus mass-to-charge ratio (m/z) for more than 36,000 assigned species, approximately five times the number of species assigned from commercial instruments.</a:t>
            </a:r>
            <a:endParaRPr lang="en-US" sz="1200" kern="1200" dirty="0">
              <a:solidFill>
                <a:schemeClr val="tx1"/>
              </a:solidFill>
              <a:effectLst/>
              <a:latin typeface="Arial" charset="0"/>
              <a:ea typeface="+mn-ea"/>
              <a:cs typeface="+mn-cs"/>
            </a:endParaRPr>
          </a:p>
          <a:p>
            <a:endParaRPr lang="en-US" sz="1200" kern="1200" dirty="0">
              <a:solidFill>
                <a:schemeClr val="tx1"/>
              </a:solidFill>
              <a:effectLst/>
              <a:latin typeface="Arial" charset="0"/>
              <a:ea typeface="+mn-ea"/>
              <a:cs typeface="+mn-cs"/>
            </a:endParaRPr>
          </a:p>
          <a:p>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p>
          <a:p>
            <a:pPr marL="0" marR="0">
              <a:spcBef>
                <a:spcPts val="0"/>
              </a:spcBef>
              <a:spcAft>
                <a:spcPts val="0"/>
              </a:spcAft>
            </a:pPr>
            <a:endParaRPr lang="en-US" sz="1800" kern="1200" dirty="0">
              <a:solidFill>
                <a:schemeClr val="tx1"/>
              </a:solidFill>
              <a:effectLst/>
              <a:latin typeface="Calibri" panose="020F0502020204030204" pitchFamily="34" charset="0"/>
              <a:ea typeface="+mn-ea"/>
              <a:cs typeface="+mn-cs"/>
            </a:endParaRPr>
          </a:p>
          <a:p>
            <a:pPr marL="0" marR="0">
              <a:spcBef>
                <a:spcPts val="0"/>
              </a:spcBef>
              <a:spcAft>
                <a:spcPts val="0"/>
              </a:spcAft>
            </a:pPr>
            <a:endParaRPr lang="en-US" sz="1800" kern="1200" dirty="0">
              <a:solidFill>
                <a:schemeClr val="tx1"/>
              </a:solidFill>
              <a:effectLst/>
              <a:latin typeface="Calibri" panose="020F0502020204030204" pitchFamily="34" charset="0"/>
              <a:ea typeface="+mn-ea"/>
              <a:cs typeface="+mn-cs"/>
            </a:endParaRPr>
          </a:p>
          <a:p>
            <a:pPr algn="l"/>
            <a:r>
              <a:rPr lang="en-US" sz="1800" b="0" i="0" u="none" strike="noStrike" baseline="0" dirty="0">
                <a:solidFill>
                  <a:srgbClr val="0054A6"/>
                </a:solidFill>
                <a:latin typeface="ArnoPro-Regular"/>
              </a:rPr>
              <a:t>■ </a:t>
            </a:r>
            <a:r>
              <a:rPr lang="en-US" sz="1800" b="0" i="0" u="none" strike="noStrike" baseline="0" dirty="0">
                <a:solidFill>
                  <a:srgbClr val="0054A6"/>
                </a:solidFill>
                <a:latin typeface="MyriadPro-Semibold"/>
              </a:rPr>
              <a:t>INTRODUCTION</a:t>
            </a:r>
          </a:p>
          <a:p>
            <a:pPr algn="l"/>
            <a:r>
              <a:rPr lang="en-US" sz="1800" b="0" i="0" u="none" strike="noStrike" baseline="0" dirty="0">
                <a:solidFill>
                  <a:srgbClr val="000000"/>
                </a:solidFill>
                <a:latin typeface="ArnoPro-Regular"/>
              </a:rPr>
              <a:t>Fourier transform ion-cyclotron resonance mass spectrometry</a:t>
            </a:r>
          </a:p>
          <a:p>
            <a:pPr algn="l"/>
            <a:r>
              <a:rPr lang="en-US" sz="1800" b="0" i="0" u="none" strike="noStrike" baseline="0" dirty="0">
                <a:solidFill>
                  <a:srgbClr val="000000"/>
                </a:solidFill>
                <a:latin typeface="ArnoPro-Regular"/>
              </a:rPr>
              <a:t>(FT-ICR MS) is the only mass analyzer that can resolve the</a:t>
            </a:r>
          </a:p>
          <a:p>
            <a:pPr algn="l"/>
            <a:r>
              <a:rPr lang="en-US" sz="1800" b="0" i="0" u="none" strike="noStrike" baseline="0" dirty="0">
                <a:solidFill>
                  <a:srgbClr val="000000"/>
                </a:solidFill>
                <a:latin typeface="ArnoPro-Regular"/>
              </a:rPr>
              <a:t>molecular complexity of natural organic matter at the level of</a:t>
            </a:r>
          </a:p>
          <a:p>
            <a:pPr algn="l"/>
            <a:r>
              <a:rPr lang="en-US" sz="1800" b="0" i="0" u="none" strike="noStrike" baseline="0" dirty="0">
                <a:solidFill>
                  <a:srgbClr val="000000"/>
                </a:solidFill>
                <a:latin typeface="ArnoPro-Regular"/>
              </a:rPr>
              <a:t>elemental composition assignment, and has been applied to a</a:t>
            </a:r>
          </a:p>
          <a:p>
            <a:pPr algn="l"/>
            <a:r>
              <a:rPr lang="en-US" sz="1800" b="0" i="0" u="none" strike="noStrike" baseline="0" dirty="0">
                <a:solidFill>
                  <a:srgbClr val="000000"/>
                </a:solidFill>
                <a:latin typeface="ArnoPro-Regular"/>
              </a:rPr>
              <a:t>wide range of natural systems (e.g., crude oil, petroleum,</a:t>
            </a:r>
          </a:p>
          <a:p>
            <a:pPr algn="l"/>
            <a:r>
              <a:rPr lang="en-US" sz="1800" b="0" i="0" u="none" strike="noStrike" baseline="0" dirty="0">
                <a:solidFill>
                  <a:srgbClr val="000000"/>
                </a:solidFill>
                <a:latin typeface="ArnoPro-Regular"/>
              </a:rPr>
              <a:t>weathered oil, biofuels, permafrost, glacial thaw, emerging</a:t>
            </a:r>
          </a:p>
          <a:p>
            <a:pPr algn="l"/>
            <a:r>
              <a:rPr lang="en-US" sz="1800" b="0" i="0" u="none" strike="noStrike" baseline="0" dirty="0">
                <a:solidFill>
                  <a:srgbClr val="000000"/>
                </a:solidFill>
                <a:latin typeface="ArnoPro-Regular"/>
              </a:rPr>
              <a:t>contaminants, food, and pyrogenic, dissolved, soil, and other</a:t>
            </a:r>
          </a:p>
          <a:p>
            <a:pPr algn="l"/>
            <a:r>
              <a:rPr lang="en-US" sz="1800" b="0" i="0" u="none" strike="noStrike" baseline="0" dirty="0">
                <a:solidFill>
                  <a:srgbClr val="000000"/>
                </a:solidFill>
                <a:latin typeface="ArnoPro-Regular"/>
              </a:rPr>
              <a:t>natural organic matter).</a:t>
            </a:r>
            <a:r>
              <a:rPr lang="en-US" sz="1800" b="0" i="0" u="none" strike="noStrike" baseline="0" dirty="0">
                <a:solidFill>
                  <a:srgbClr val="0D54A6"/>
                </a:solidFill>
                <a:latin typeface="ArnoPro-Regular"/>
              </a:rPr>
              <a:t>1</a:t>
            </a:r>
            <a:r>
              <a:rPr lang="en-US" sz="1800" b="0" i="0" u="none" strike="noStrike" baseline="0" dirty="0">
                <a:solidFill>
                  <a:srgbClr val="000000"/>
                </a:solidFill>
                <a:latin typeface="STIXGeneral-Regular"/>
              </a:rPr>
              <a:t>−</a:t>
            </a:r>
            <a:r>
              <a:rPr lang="en-US" sz="1800" b="0" i="0" u="none" strike="noStrike" baseline="0" dirty="0">
                <a:solidFill>
                  <a:srgbClr val="0D54A6"/>
                </a:solidFill>
                <a:latin typeface="ArnoPro-Regular"/>
              </a:rPr>
              <a:t>8 </a:t>
            </a:r>
            <a:r>
              <a:rPr lang="en-US" sz="1800" b="0" i="0" u="none" strike="noStrike" baseline="0" dirty="0">
                <a:solidFill>
                  <a:srgbClr val="000000"/>
                </a:solidFill>
                <a:latin typeface="ArnoPro-Regular"/>
              </a:rPr>
              <a:t>However, experimental conditions</a:t>
            </a:r>
          </a:p>
          <a:p>
            <a:pPr algn="l"/>
            <a:r>
              <a:rPr lang="en-US" sz="1800" b="0" i="0" u="none" strike="noStrike" baseline="0" dirty="0">
                <a:solidFill>
                  <a:srgbClr val="000000"/>
                </a:solidFill>
                <a:latin typeface="ArnoPro-Regular"/>
              </a:rPr>
              <a:t>including ionization source configuration, ion accumulation</a:t>
            </a:r>
          </a:p>
          <a:p>
            <a:pPr algn="l"/>
            <a:r>
              <a:rPr lang="en-US" sz="1800" b="0" i="0" u="none" strike="noStrike" baseline="0" dirty="0">
                <a:solidFill>
                  <a:srgbClr val="000000"/>
                </a:solidFill>
                <a:latin typeface="ArnoPro-Regular"/>
              </a:rPr>
              <a:t>and transfer optics, detection cell geometry, excitation/</a:t>
            </a:r>
          </a:p>
          <a:p>
            <a:pPr algn="l"/>
            <a:r>
              <a:rPr lang="en-US" sz="1800" b="0" i="0" u="none" strike="noStrike" baseline="0" dirty="0">
                <a:solidFill>
                  <a:srgbClr val="000000"/>
                </a:solidFill>
                <a:latin typeface="ArnoPro-Regular"/>
              </a:rPr>
              <a:t>detection parameters, and magnetic field strength present</a:t>
            </a:r>
          </a:p>
          <a:p>
            <a:pPr algn="l"/>
            <a:r>
              <a:rPr lang="en-US" sz="1800" b="0" i="0" u="none" strike="noStrike" baseline="0" dirty="0">
                <a:solidFill>
                  <a:srgbClr val="000000"/>
                </a:solidFill>
                <a:latin typeface="ArnoPro-Regular"/>
              </a:rPr>
              <a:t>challenges for comparison of complex organic mixtures</a:t>
            </a:r>
          </a:p>
          <a:p>
            <a:pPr algn="l"/>
            <a:r>
              <a:rPr lang="en-US" sz="1800" b="0" i="0" u="none" strike="noStrike" baseline="0" dirty="0">
                <a:solidFill>
                  <a:srgbClr val="000000"/>
                </a:solidFill>
                <a:latin typeface="ArnoPro-Regular"/>
              </a:rPr>
              <a:t>composition assignment between FT-ICR mass analyzers</a:t>
            </a:r>
          </a:p>
          <a:p>
            <a:pPr algn="l"/>
            <a:r>
              <a:rPr lang="en-US" sz="1800" b="0" i="0" u="none" strike="noStrike" baseline="0" dirty="0">
                <a:solidFill>
                  <a:srgbClr val="000000"/>
                </a:solidFill>
                <a:latin typeface="ArnoPro-Regular"/>
              </a:rPr>
              <a:t>worldwide.</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21/acs.analchem.2c02377" TargetMode="External"/><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hyperlink" Target="https://doi.org/10.17605/OSF.IO/ZGX3Y"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jpeg"/><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7605/OSF.IO/ZGX3Y" TargetMode="External"/><Relationship Id="rId5" Type="http://schemas.openxmlformats.org/officeDocument/2006/relationships/hyperlink" Target="https://doi.org/10.1021/acs.analchem.2c02377" TargetMode="External"/><Relationship Id="rId4" Type="http://schemas.openxmlformats.org/officeDocument/2006/relationships/image" Target="../media/image5.jpeg"/><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2FA02A7-CC9E-5F91-568B-D984D199510A}"/>
              </a:ext>
            </a:extLst>
          </p:cNvPr>
          <p:cNvGrpSpPr/>
          <p:nvPr/>
        </p:nvGrpSpPr>
        <p:grpSpPr>
          <a:xfrm>
            <a:off x="6029913" y="1343732"/>
            <a:ext cx="6009702" cy="4438302"/>
            <a:chOff x="5987241" y="1343732"/>
            <a:chExt cx="6009702" cy="4438302"/>
          </a:xfrm>
        </p:grpSpPr>
        <p:grpSp>
          <p:nvGrpSpPr>
            <p:cNvPr id="7" name="Group 6">
              <a:extLst>
                <a:ext uri="{FF2B5EF4-FFF2-40B4-BE49-F238E27FC236}">
                  <a16:creationId xmlns:a16="http://schemas.microsoft.com/office/drawing/2014/main" id="{F572685F-7E23-8345-1343-90E2F4F62B6C}"/>
                </a:ext>
              </a:extLst>
            </p:cNvPr>
            <p:cNvGrpSpPr/>
            <p:nvPr/>
          </p:nvGrpSpPr>
          <p:grpSpPr>
            <a:xfrm>
              <a:off x="5987241" y="1392302"/>
              <a:ext cx="2449579" cy="1973249"/>
              <a:chOff x="5036660" y="-6578"/>
              <a:chExt cx="2449579" cy="1973249"/>
            </a:xfrm>
          </p:grpSpPr>
          <p:pic>
            <p:nvPicPr>
              <p:cNvPr id="15" name="Picture 14">
                <a:extLst>
                  <a:ext uri="{FF2B5EF4-FFF2-40B4-BE49-F238E27FC236}">
                    <a16:creationId xmlns:a16="http://schemas.microsoft.com/office/drawing/2014/main" id="{8C97ABF1-924F-550B-5C65-9106BC23172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036660" y="12881"/>
                <a:ext cx="2424122" cy="1953790"/>
              </a:xfrm>
              <a:prstGeom prst="rect">
                <a:avLst/>
              </a:prstGeom>
            </p:spPr>
          </p:pic>
          <p:sp>
            <p:nvSpPr>
              <p:cNvPr id="16" name="Freeform: Shape 15">
                <a:extLst>
                  <a:ext uri="{FF2B5EF4-FFF2-40B4-BE49-F238E27FC236}">
                    <a16:creationId xmlns:a16="http://schemas.microsoft.com/office/drawing/2014/main" id="{3D622126-AB3F-D273-4C2F-980468B5BB6D}"/>
                  </a:ext>
                </a:extLst>
              </p:cNvPr>
              <p:cNvSpPr/>
              <p:nvPr/>
            </p:nvSpPr>
            <p:spPr>
              <a:xfrm>
                <a:off x="6486319" y="-6578"/>
                <a:ext cx="999920" cy="1440673"/>
              </a:xfrm>
              <a:custGeom>
                <a:avLst/>
                <a:gdLst>
                  <a:gd name="connsiteX0" fmla="*/ 0 w 999920"/>
                  <a:gd name="connsiteY0" fmla="*/ 6578 h 1440673"/>
                  <a:gd name="connsiteX1" fmla="*/ 190775 w 999920"/>
                  <a:gd name="connsiteY1" fmla="*/ 1282791 h 1440673"/>
                  <a:gd name="connsiteX2" fmla="*/ 664421 w 999920"/>
                  <a:gd name="connsiteY2" fmla="*/ 1420938 h 1440673"/>
                  <a:gd name="connsiteX3" fmla="*/ 999920 w 999920"/>
                  <a:gd name="connsiteY3" fmla="*/ 1440673 h 1440673"/>
                  <a:gd name="connsiteX4" fmla="*/ 947293 w 999920"/>
                  <a:gd name="connsiteY4" fmla="*/ 0 h 1440673"/>
                  <a:gd name="connsiteX5" fmla="*/ 0 w 999920"/>
                  <a:gd name="connsiteY5" fmla="*/ 6578 h 144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920" h="1440673">
                    <a:moveTo>
                      <a:pt x="0" y="6578"/>
                    </a:moveTo>
                    <a:lnTo>
                      <a:pt x="190775" y="1282791"/>
                    </a:lnTo>
                    <a:lnTo>
                      <a:pt x="664421" y="1420938"/>
                    </a:lnTo>
                    <a:lnTo>
                      <a:pt x="999920" y="1440673"/>
                    </a:lnTo>
                    <a:lnTo>
                      <a:pt x="947293" y="0"/>
                    </a:lnTo>
                    <a:lnTo>
                      <a:pt x="0" y="657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00406396-FEE1-4853-CD0B-B94187C856BB}"/>
                </a:ext>
              </a:extLst>
            </p:cNvPr>
            <p:cNvGrpSpPr/>
            <p:nvPr/>
          </p:nvGrpSpPr>
          <p:grpSpPr>
            <a:xfrm>
              <a:off x="7920414" y="1343732"/>
              <a:ext cx="4076529" cy="4438302"/>
              <a:chOff x="7920414" y="1343732"/>
              <a:chExt cx="4076529" cy="4438302"/>
            </a:xfrm>
          </p:grpSpPr>
          <p:pic>
            <p:nvPicPr>
              <p:cNvPr id="10" name="Picture 9">
                <a:extLst>
                  <a:ext uri="{FF2B5EF4-FFF2-40B4-BE49-F238E27FC236}">
                    <a16:creationId xmlns:a16="http://schemas.microsoft.com/office/drawing/2014/main" id="{B27A13D6-3DA1-FED7-E42C-D0D957278E3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966462" y="1343732"/>
                <a:ext cx="4030481" cy="4438302"/>
              </a:xfrm>
              <a:prstGeom prst="rect">
                <a:avLst/>
              </a:prstGeom>
            </p:spPr>
          </p:pic>
          <p:sp>
            <p:nvSpPr>
              <p:cNvPr id="11" name="Freeform: Shape 10">
                <a:extLst>
                  <a:ext uri="{FF2B5EF4-FFF2-40B4-BE49-F238E27FC236}">
                    <a16:creationId xmlns:a16="http://schemas.microsoft.com/office/drawing/2014/main" id="{C2D0B56E-158E-72AA-809C-B365B33ABC4F}"/>
                  </a:ext>
                </a:extLst>
              </p:cNvPr>
              <p:cNvSpPr/>
              <p:nvPr/>
            </p:nvSpPr>
            <p:spPr>
              <a:xfrm>
                <a:off x="7920414" y="3078699"/>
                <a:ext cx="1032812" cy="723626"/>
              </a:xfrm>
              <a:custGeom>
                <a:avLst/>
                <a:gdLst>
                  <a:gd name="connsiteX0" fmla="*/ 0 w 1032812"/>
                  <a:gd name="connsiteY0" fmla="*/ 0 h 723626"/>
                  <a:gd name="connsiteX1" fmla="*/ 223667 w 1032812"/>
                  <a:gd name="connsiteY1" fmla="*/ 269715 h 723626"/>
                  <a:gd name="connsiteX2" fmla="*/ 703891 w 1032812"/>
                  <a:gd name="connsiteY2" fmla="*/ 394705 h 723626"/>
                  <a:gd name="connsiteX3" fmla="*/ 1032812 w 1032812"/>
                  <a:gd name="connsiteY3" fmla="*/ 414441 h 723626"/>
                  <a:gd name="connsiteX4" fmla="*/ 1026233 w 1032812"/>
                  <a:gd name="connsiteY4" fmla="*/ 723626 h 723626"/>
                  <a:gd name="connsiteX5" fmla="*/ 19736 w 1032812"/>
                  <a:gd name="connsiteY5" fmla="*/ 717048 h 723626"/>
                  <a:gd name="connsiteX6" fmla="*/ 0 w 1032812"/>
                  <a:gd name="connsiteY6" fmla="*/ 0 h 723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2812" h="723626">
                    <a:moveTo>
                      <a:pt x="0" y="0"/>
                    </a:moveTo>
                    <a:lnTo>
                      <a:pt x="223667" y="269715"/>
                    </a:lnTo>
                    <a:lnTo>
                      <a:pt x="703891" y="394705"/>
                    </a:lnTo>
                    <a:lnTo>
                      <a:pt x="1032812" y="414441"/>
                    </a:lnTo>
                    <a:lnTo>
                      <a:pt x="1026233" y="723626"/>
                    </a:lnTo>
                    <a:lnTo>
                      <a:pt x="19736" y="71704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 name="Picture 8">
              <a:extLst>
                <a:ext uri="{FF2B5EF4-FFF2-40B4-BE49-F238E27FC236}">
                  <a16:creationId xmlns:a16="http://schemas.microsoft.com/office/drawing/2014/main" id="{32B99DEF-EB00-9840-3F27-0A8C0FAF134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7735559" y="2799151"/>
              <a:ext cx="673061" cy="373162"/>
            </a:xfrm>
            <a:prstGeom prst="rect">
              <a:avLst/>
            </a:prstGeom>
          </p:spPr>
        </p:pic>
      </p:grpSp>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465" y="1329113"/>
            <a:ext cx="5895976" cy="4893647"/>
          </a:xfrm>
          <a:prstGeom prst="rect">
            <a:avLst/>
          </a:prstGeom>
          <a:noFill/>
          <a:ln w="9525">
            <a:noFill/>
            <a:miter lim="800000"/>
            <a:headEnd/>
            <a:tailEnd/>
          </a:ln>
        </p:spPr>
        <p:txBody>
          <a:bodyPr wrap="square">
            <a:spAutoFit/>
          </a:bodyPr>
          <a:lstStyle/>
          <a:p>
            <a:pPr algn="just"/>
            <a:r>
              <a:rPr lang="en-US" sz="1200" dirty="0"/>
              <a:t>Fourier transform ion-cyclotron resonance mass spectrometry (FT-ICR MS) is the only technique that can resolve the molecular complexity of natural organic matter and confidently assign thousands of detected elemental compositions. </a:t>
            </a:r>
            <a:r>
              <a:rPr lang="en-US" sz="1200" i="1" u="sng" dirty="0"/>
              <a:t>Active research on natural organic matter presently includes complex analyses of glacial thaw and permafrost, as well as the detection of emerging contaminants in food, water, and soil.</a:t>
            </a:r>
          </a:p>
          <a:p>
            <a:pPr algn="just"/>
            <a:endParaRPr lang="en-US" sz="1200" dirty="0"/>
          </a:p>
          <a:p>
            <a:pPr algn="just"/>
            <a:r>
              <a:rPr lang="en-US" sz="1200" dirty="0"/>
              <a:t>FT-ICR MS instruments that use lower magnetic fields (7-15 tesla) typically enable researchers to identify from a single complex mixture roughly 10,000 different molecules by their elemental formulas. </a:t>
            </a:r>
            <a:r>
              <a:rPr lang="en-US" sz="1200" i="1" u="sng" dirty="0"/>
              <a:t>In this work, MagLab users leverage the improved performance (higher dynamic range, resolving power, and mass measurement accuracy) of a custom built, 21 tesla hybrid linear ion trap/FT-ICR mass spectrometer to resolve and identify more than 36,000 species in one of the most commonly used reference standards for NOM, Suwanee River Fulvic Acid</a:t>
            </a:r>
            <a:r>
              <a:rPr lang="en-US" sz="1200" dirty="0"/>
              <a:t>. The  mass resolving power of five-million-to-one for molecules with m/z ~ 200 enables resolution of isobaric overlaps across the sample molecular weight range, a capability only achievable by 21T FT-ICR MS. For the first time, researchers resolve and identify </a:t>
            </a:r>
            <a:r>
              <a:rPr lang="en-US" sz="1200" baseline="30000" dirty="0"/>
              <a:t>18</a:t>
            </a:r>
            <a:r>
              <a:rPr lang="en-US" sz="1200" dirty="0"/>
              <a:t>O and </a:t>
            </a:r>
            <a:r>
              <a:rPr lang="en-US" sz="1200" baseline="30000" dirty="0"/>
              <a:t>17</a:t>
            </a:r>
            <a:r>
              <a:rPr lang="en-US" sz="1200" dirty="0"/>
              <a:t>O </a:t>
            </a:r>
            <a:r>
              <a:rPr lang="en-US" sz="1200" dirty="0" err="1"/>
              <a:t>isotopologues</a:t>
            </a:r>
            <a:r>
              <a:rPr lang="en-US" sz="1200" dirty="0"/>
              <a:t> that differ in mass from other species by as little as 0.87 </a:t>
            </a:r>
            <a:r>
              <a:rPr lang="en-US" sz="1200" dirty="0" err="1"/>
              <a:t>mDa</a:t>
            </a:r>
            <a:r>
              <a:rPr lang="en-US" sz="1200" dirty="0"/>
              <a:t> (roughly the mass of an electron). </a:t>
            </a:r>
          </a:p>
          <a:p>
            <a:pPr algn="just"/>
            <a:endParaRPr lang="en-US" sz="1200" dirty="0"/>
          </a:p>
          <a:p>
            <a:pPr algn="just"/>
            <a:r>
              <a:rPr lang="en-US" sz="1200" dirty="0"/>
              <a:t>The root-mean-square (rms) mass error for the 36,000 assigned species is 36 parts-per-billion, which is the most accurate measurement to date on a mixture this complex. </a:t>
            </a:r>
            <a:r>
              <a:rPr lang="en-US" sz="1200" i="1" u="sng" dirty="0"/>
              <a:t>The unique capabilities of the MagLab’s 21T FT-ICR mass analyzer provide unparalleled insight into the molecular complexity of natural organic matter. These users are providing the molecular catalogue of this highly utilized reference standard to scientists worldwide via the Open Science Framework.</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02527"/>
            <a:ext cx="6169940" cy="4868759"/>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265185" y="-8814"/>
            <a:ext cx="9521072" cy="1231106"/>
          </a:xfrm>
          <a:prstGeom prst="rect">
            <a:avLst/>
          </a:prstGeom>
          <a:noFill/>
          <a:ln w="9525">
            <a:noFill/>
            <a:miter lim="800000"/>
            <a:headEnd/>
            <a:tailEnd/>
          </a:ln>
        </p:spPr>
        <p:txBody>
          <a:bodyPr wrap="square">
            <a:spAutoFit/>
          </a:bodyPr>
          <a:lstStyle/>
          <a:p>
            <a:pPr algn="ctr">
              <a:spcBef>
                <a:spcPts val="0"/>
              </a:spcBef>
            </a:pPr>
            <a:r>
              <a:rPr lang="en-US" sz="1600" b="1" dirty="0"/>
              <a:t>Highest-Magnetic-Field Ion Cyclotron Resonance </a:t>
            </a:r>
          </a:p>
          <a:p>
            <a:pPr algn="ctr">
              <a:spcBef>
                <a:spcPts val="0"/>
              </a:spcBef>
            </a:pPr>
            <a:r>
              <a:rPr lang="en-US" sz="1600" b="1" dirty="0"/>
              <a:t>Reveals Hidden Complexity of Natural Organic Matter</a:t>
            </a:r>
          </a:p>
          <a:p>
            <a:pPr algn="ctr">
              <a:spcBef>
                <a:spcPts val="0"/>
              </a:spcBef>
            </a:pPr>
            <a:endParaRPr lang="en-US" sz="400" dirty="0"/>
          </a:p>
          <a:p>
            <a:pPr algn="ctr">
              <a:spcBef>
                <a:spcPts val="0"/>
              </a:spcBef>
            </a:pPr>
            <a:r>
              <a:rPr lang="en-US" sz="1100" dirty="0"/>
              <a:t>William Bahureksa</a:t>
            </a:r>
            <a:r>
              <a:rPr lang="en-US" sz="1100" baseline="30000" dirty="0"/>
              <a:t>1</a:t>
            </a:r>
            <a:r>
              <a:rPr lang="en-US" sz="1100" dirty="0"/>
              <a:t>, Thomas Borch</a:t>
            </a:r>
            <a:r>
              <a:rPr lang="en-US" sz="1100" baseline="30000" dirty="0"/>
              <a:t>1</a:t>
            </a:r>
            <a:r>
              <a:rPr lang="en-US" sz="1100" dirty="0"/>
              <a:t>, Robert B. Young</a:t>
            </a:r>
            <a:r>
              <a:rPr lang="en-US" sz="1100" baseline="30000" dirty="0"/>
              <a:t>2</a:t>
            </a:r>
            <a:r>
              <a:rPr lang="en-US" sz="1100" dirty="0"/>
              <a:t>, Chad R. Weisbrod</a:t>
            </a:r>
            <a:r>
              <a:rPr lang="en-US" sz="1100" baseline="30000" dirty="0"/>
              <a:t>3</a:t>
            </a:r>
            <a:r>
              <a:rPr lang="en-US" sz="1100" dirty="0"/>
              <a:t>, Greg T. Blakney</a:t>
            </a:r>
            <a:r>
              <a:rPr lang="en-US" sz="1100" baseline="30000" dirty="0"/>
              <a:t>3</a:t>
            </a:r>
            <a:r>
              <a:rPr lang="en-US" sz="1100" dirty="0"/>
              <a:t>, and Amy M. McKenna</a:t>
            </a:r>
            <a:r>
              <a:rPr lang="en-US" sz="1100" baseline="30000" dirty="0"/>
              <a:t>1,3</a:t>
            </a:r>
            <a:endParaRPr lang="en-US" sz="1100" dirty="0"/>
          </a:p>
          <a:p>
            <a:pPr marL="228600" indent="-228600" algn="ctr">
              <a:spcBef>
                <a:spcPts val="0"/>
              </a:spcBef>
              <a:buAutoNum type="arabicPeriod"/>
            </a:pPr>
            <a:r>
              <a:rPr lang="en-US" sz="1050" b="1" dirty="0">
                <a:solidFill>
                  <a:srgbClr val="0033CC"/>
                </a:solidFill>
              </a:rPr>
              <a:t>Colorado State University; 2. New Mexico State University; 3. National High Magnetic Field Laboratory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a:t>
            </a:r>
            <a:r>
              <a:rPr lang="en-US" sz="1050" dirty="0" err="1">
                <a:latin typeface="+mn-lt"/>
              </a:rPr>
              <a:t>Boebinger</a:t>
            </a:r>
            <a:r>
              <a:rPr lang="en-US" sz="1050" dirty="0">
                <a:latin typeface="+mn-lt"/>
              </a:rPr>
              <a:t> </a:t>
            </a:r>
            <a:r>
              <a:rPr lang="en-US" sz="1050" dirty="0"/>
              <a:t>(NSF DMR-1644779;</a:t>
            </a:r>
            <a:r>
              <a:rPr lang="en-US" sz="1050" dirty="0">
                <a:latin typeface="+mn-lt"/>
              </a:rPr>
              <a:t> DMR-2128556</a:t>
            </a:r>
            <a:r>
              <a:rPr lang="en-US" sz="1050" dirty="0"/>
              <a:t>); T. </a:t>
            </a:r>
            <a:r>
              <a:rPr lang="en-US" sz="1050" dirty="0" err="1"/>
              <a:t>Borch</a:t>
            </a:r>
            <a:r>
              <a:rPr lang="en-US" sz="1050" dirty="0"/>
              <a:t> (NSF DEB-2114868; USDA AFRI No. 2021-67019-34608)</a:t>
            </a:r>
            <a:endParaRPr lang="en-US" sz="1050" b="1" dirty="0">
              <a:solidFill>
                <a:srgbClr val="0033CC"/>
              </a:solidFill>
            </a:endParaRPr>
          </a:p>
        </p:txBody>
      </p:sp>
      <p:pic>
        <p:nvPicPr>
          <p:cNvPr id="14" name="Picture 13" descr="JustM_purple.jp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 Box 28">
            <a:extLst>
              <a:ext uri="{FF2B5EF4-FFF2-40B4-BE49-F238E27FC236}">
                <a16:creationId xmlns:a16="http://schemas.microsoft.com/office/drawing/2014/main" id="{81E997FC-B8CB-7125-04FF-5D2E3D08616E}"/>
              </a:ext>
            </a:extLst>
          </p:cNvPr>
          <p:cNvSpPr txBox="1">
            <a:spLocks noChangeArrowheads="1"/>
          </p:cNvSpPr>
          <p:nvPr/>
        </p:nvSpPr>
        <p:spPr bwMode="auto">
          <a:xfrm>
            <a:off x="-47625" y="6192765"/>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ICR Facility: MagLab’s 21 T hybrid linear ion trap FT-ICR MS.</a:t>
            </a:r>
          </a:p>
          <a:p>
            <a:pPr algn="just"/>
            <a:r>
              <a:rPr lang="en-US" sz="1100" b="1" dirty="0">
                <a:solidFill>
                  <a:srgbClr val="333399"/>
                </a:solidFill>
              </a:rPr>
              <a:t>Citation: </a:t>
            </a:r>
            <a:r>
              <a:rPr lang="en-US" sz="1100" b="0" i="0" dirty="0" err="1">
                <a:solidFill>
                  <a:srgbClr val="333399"/>
                </a:solidFill>
                <a:effectLst/>
                <a:latin typeface="arial" panose="020B0604020202020204" pitchFamily="34" charset="0"/>
              </a:rPr>
              <a:t>Bahureksa</a:t>
            </a:r>
            <a:r>
              <a:rPr lang="en-US" sz="1100" b="0" i="0" dirty="0">
                <a:solidFill>
                  <a:srgbClr val="333399"/>
                </a:solidFill>
                <a:effectLst/>
                <a:latin typeface="arial" panose="020B0604020202020204" pitchFamily="34" charset="0"/>
              </a:rPr>
              <a:t>, W.; </a:t>
            </a:r>
            <a:r>
              <a:rPr lang="en-US" sz="1100" b="0" i="0" dirty="0" err="1">
                <a:solidFill>
                  <a:srgbClr val="333399"/>
                </a:solidFill>
                <a:effectLst/>
                <a:latin typeface="arial" panose="020B0604020202020204" pitchFamily="34" charset="0"/>
              </a:rPr>
              <a:t>Borch</a:t>
            </a:r>
            <a:r>
              <a:rPr lang="en-US" sz="1100" b="0" i="0" dirty="0">
                <a:solidFill>
                  <a:srgbClr val="333399"/>
                </a:solidFill>
                <a:effectLst/>
                <a:latin typeface="arial" panose="020B0604020202020204" pitchFamily="34" charset="0"/>
              </a:rPr>
              <a:t>, T.; Young, R.B.; Weisbrod, C.; Blakney, G.T.; McKenna, A.M., </a:t>
            </a:r>
            <a:r>
              <a:rPr lang="en-US" sz="1100" b="0" i="1" dirty="0">
                <a:solidFill>
                  <a:srgbClr val="333399"/>
                </a:solidFill>
                <a:effectLst/>
                <a:latin typeface="arial" panose="020B0604020202020204" pitchFamily="34" charset="0"/>
              </a:rPr>
              <a:t>Improved Dynamic Range, Resolving Power, and Sensitivity Achievable with FT-ICR Mass Spectrometry at 21 T Reveals the Hidden Complexity of Natural Organic Matter,</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Analytical Chemistry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94</a:t>
            </a:r>
            <a:r>
              <a:rPr lang="en-US" sz="1100" b="0" i="0" dirty="0">
                <a:solidFill>
                  <a:srgbClr val="333399"/>
                </a:solidFill>
                <a:effectLst/>
                <a:latin typeface="arial" panose="020B0604020202020204" pitchFamily="34" charset="0"/>
              </a:rPr>
              <a:t> (32), 11382-11389 (2022) </a:t>
            </a:r>
            <a:r>
              <a:rPr lang="en-US" sz="1100" b="1" i="0" dirty="0">
                <a:solidFill>
                  <a:srgbClr val="333399"/>
                </a:solidFill>
                <a:effectLst/>
                <a:latin typeface="arial" panose="020B0604020202020204" pitchFamily="34" charset="0"/>
                <a:hlinkClick r:id="rId8">
                  <a:extLst>
                    <a:ext uri="{A12FA001-AC4F-418D-AE19-62706E023703}">
                      <ahyp:hlinkClr xmlns:ahyp="http://schemas.microsoft.com/office/drawing/2018/hyperlinkcolor" val="tx"/>
                    </a:ext>
                  </a:extLst>
                </a:hlinkClick>
              </a:rPr>
              <a:t>doi.org/10.1021/acs.analchem.2c02377</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9">
                  <a:extLst>
                    <a:ext uri="{A12FA001-AC4F-418D-AE19-62706E023703}">
                      <ahyp:hlinkClr xmlns:ahyp="http://schemas.microsoft.com/office/drawing/2018/hyperlinkcolor" val="tx"/>
                    </a:ext>
                  </a:extLst>
                </a:hlinkClick>
              </a:rPr>
              <a:t>Data Set</a:t>
            </a:r>
            <a:endParaRPr lang="en-US" sz="1200" dirty="0">
              <a:solidFill>
                <a:srgbClr val="333399"/>
              </a:solidFill>
            </a:endParaRPr>
          </a:p>
        </p:txBody>
      </p:sp>
      <p:sp>
        <p:nvSpPr>
          <p:cNvPr id="17" name="TextBox 16">
            <a:extLst>
              <a:ext uri="{FF2B5EF4-FFF2-40B4-BE49-F238E27FC236}">
                <a16:creationId xmlns:a16="http://schemas.microsoft.com/office/drawing/2014/main" id="{E00311BC-CB7F-6A76-0885-9C5B43B6A473}"/>
              </a:ext>
            </a:extLst>
          </p:cNvPr>
          <p:cNvSpPr txBox="1"/>
          <p:nvPr/>
        </p:nvSpPr>
        <p:spPr>
          <a:xfrm>
            <a:off x="5934076" y="3476637"/>
            <a:ext cx="3124580" cy="2708434"/>
          </a:xfrm>
          <a:prstGeom prst="rect">
            <a:avLst/>
          </a:prstGeom>
          <a:noFill/>
        </p:spPr>
        <p:txBody>
          <a:bodyPr wrap="square" rtlCol="0">
            <a:spAutoFit/>
          </a:bodyPr>
          <a:lstStyle/>
          <a:p>
            <a:pPr algn="just"/>
            <a:r>
              <a:rPr lang="en-US" sz="1000" b="1" kern="1200" dirty="0">
                <a:solidFill>
                  <a:schemeClr val="tx1"/>
                </a:solidFill>
                <a:effectLst/>
                <a:latin typeface="Arial" charset="0"/>
                <a:ea typeface="+mn-ea"/>
                <a:cs typeface="+mn-cs"/>
              </a:rPr>
              <a:t>Figure </a:t>
            </a:r>
            <a:r>
              <a:rPr lang="en-US" sz="1000" b="1" dirty="0">
                <a:latin typeface="Arial" charset="0"/>
                <a:cs typeface="+mn-cs"/>
              </a:rPr>
              <a:t>(</a:t>
            </a:r>
            <a:r>
              <a:rPr lang="en-US" sz="1000" b="1" kern="1200" dirty="0">
                <a:solidFill>
                  <a:schemeClr val="tx1"/>
                </a:solidFill>
                <a:effectLst/>
                <a:latin typeface="Arial" charset="0"/>
                <a:ea typeface="+mn-ea"/>
                <a:cs typeface="+mn-cs"/>
              </a:rPr>
              <a:t>A) </a:t>
            </a:r>
            <a:r>
              <a:rPr lang="en-US" sz="1000" kern="1200" dirty="0">
                <a:solidFill>
                  <a:schemeClr val="tx1"/>
                </a:solidFill>
                <a:effectLst/>
                <a:latin typeface="Arial" charset="0"/>
                <a:ea typeface="+mn-ea"/>
                <a:cs typeface="+mn-cs"/>
              </a:rPr>
              <a:t>Broadband 21 T FT-ICR mass spectrum of </a:t>
            </a:r>
            <a:r>
              <a:rPr lang="en-US" sz="1000" kern="1200" dirty="0">
                <a:effectLst/>
                <a:latin typeface="Arial" charset="0"/>
                <a:ea typeface="+mn-ea"/>
                <a:cs typeface="+mn-cs"/>
              </a:rPr>
              <a:t>Suwanee River Fulvic </a:t>
            </a:r>
            <a:r>
              <a:rPr lang="en-US" sz="1000" dirty="0">
                <a:latin typeface="Arial" charset="0"/>
                <a:cs typeface="+mn-cs"/>
              </a:rPr>
              <a:t>A</a:t>
            </a:r>
            <a:r>
              <a:rPr lang="en-US" sz="1000" kern="1200" dirty="0">
                <a:effectLst/>
                <a:latin typeface="Arial" charset="0"/>
                <a:ea typeface="+mn-ea"/>
                <a:cs typeface="+mn-cs"/>
              </a:rPr>
              <a:t>cid, </a:t>
            </a:r>
            <a:r>
              <a:rPr lang="en-US" sz="1000" kern="1200" dirty="0">
                <a:solidFill>
                  <a:schemeClr val="tx1"/>
                </a:solidFill>
                <a:effectLst/>
                <a:latin typeface="Arial" charset="0"/>
                <a:ea typeface="+mn-ea"/>
                <a:cs typeface="+mn-cs"/>
              </a:rPr>
              <a:t>a Natural Organic Matter reference standard.  </a:t>
            </a:r>
            <a:r>
              <a:rPr lang="en-US" sz="1000" b="1" kern="1200" dirty="0">
                <a:solidFill>
                  <a:schemeClr val="tx1"/>
                </a:solidFill>
                <a:effectLst/>
                <a:latin typeface="Arial" charset="0"/>
                <a:ea typeface="+mn-ea"/>
                <a:cs typeface="+mn-cs"/>
              </a:rPr>
              <a:t>(B) </a:t>
            </a:r>
            <a:r>
              <a:rPr lang="en-US" sz="1000" kern="1200" dirty="0">
                <a:solidFill>
                  <a:schemeClr val="tx1"/>
                </a:solidFill>
                <a:effectLst/>
                <a:latin typeface="Arial" charset="0"/>
                <a:ea typeface="+mn-ea"/>
                <a:cs typeface="+mn-cs"/>
              </a:rPr>
              <a:t>Mass-scale zoom inset that highlights the need for resolving power sufficient to separate species that differ in mass by 0.87 </a:t>
            </a:r>
            <a:r>
              <a:rPr lang="en-US" sz="1000" kern="1200" dirty="0" err="1">
                <a:solidFill>
                  <a:schemeClr val="tx1"/>
                </a:solidFill>
                <a:effectLst/>
                <a:latin typeface="Arial" charset="0"/>
                <a:ea typeface="+mn-ea"/>
                <a:cs typeface="+mn-cs"/>
              </a:rPr>
              <a:t>mDa</a:t>
            </a:r>
            <a:r>
              <a:rPr lang="en-US" sz="1000" kern="1200" dirty="0">
                <a:solidFill>
                  <a:schemeClr val="tx1"/>
                </a:solidFill>
                <a:effectLst/>
                <a:latin typeface="Arial" charset="0"/>
                <a:ea typeface="+mn-ea"/>
                <a:cs typeface="+mn-cs"/>
              </a:rPr>
              <a:t> (roughly the mass of an electron) to enable – for the first time - the identification and detection of the </a:t>
            </a:r>
            <a:r>
              <a:rPr lang="en-US" sz="1000" kern="1200" baseline="30000" dirty="0">
                <a:solidFill>
                  <a:schemeClr val="tx1"/>
                </a:solidFill>
                <a:effectLst/>
                <a:latin typeface="Arial" charset="0"/>
                <a:ea typeface="+mn-ea"/>
                <a:cs typeface="+mn-cs"/>
              </a:rPr>
              <a:t>13</a:t>
            </a:r>
            <a:r>
              <a:rPr lang="en-US" sz="1000" kern="1200" baseline="0" dirty="0">
                <a:solidFill>
                  <a:schemeClr val="tx1"/>
                </a:solidFill>
                <a:effectLst/>
                <a:latin typeface="Arial" charset="0"/>
                <a:ea typeface="+mn-ea"/>
                <a:cs typeface="+mn-cs"/>
              </a:rPr>
              <a:t>C peak of an</a:t>
            </a:r>
            <a:r>
              <a:rPr lang="en-US" sz="1000" kern="1200" dirty="0">
                <a:solidFill>
                  <a:schemeClr val="tx1"/>
                </a:solidFill>
                <a:effectLst/>
                <a:latin typeface="Arial" charset="0"/>
                <a:ea typeface="+mn-ea"/>
                <a:cs typeface="+mn-cs"/>
              </a:rPr>
              <a:t> O</a:t>
            </a:r>
            <a:r>
              <a:rPr lang="en-US" sz="1000" kern="1200" baseline="-25000" dirty="0">
                <a:solidFill>
                  <a:schemeClr val="tx1"/>
                </a:solidFill>
                <a:effectLst/>
                <a:latin typeface="Arial" charset="0"/>
                <a:ea typeface="+mn-ea"/>
                <a:cs typeface="+mn-cs"/>
              </a:rPr>
              <a:t>x </a:t>
            </a:r>
            <a:r>
              <a:rPr lang="en-US" sz="1000" kern="1200" baseline="0" dirty="0">
                <a:solidFill>
                  <a:schemeClr val="tx1"/>
                </a:solidFill>
                <a:effectLst/>
                <a:latin typeface="Arial" charset="0"/>
                <a:ea typeface="+mn-ea"/>
                <a:cs typeface="+mn-cs"/>
              </a:rPr>
              <a:t>compound from the </a:t>
            </a:r>
            <a:r>
              <a:rPr lang="en-US" sz="1000" kern="1200" baseline="30000" dirty="0">
                <a:solidFill>
                  <a:schemeClr val="tx1"/>
                </a:solidFill>
                <a:effectLst/>
                <a:latin typeface="Arial" charset="0"/>
                <a:ea typeface="+mn-ea"/>
                <a:cs typeface="+mn-cs"/>
              </a:rPr>
              <a:t>17</a:t>
            </a:r>
            <a:r>
              <a:rPr lang="en-US" sz="1000" kern="1200" baseline="0" dirty="0">
                <a:solidFill>
                  <a:schemeClr val="tx1"/>
                </a:solidFill>
                <a:effectLst/>
                <a:latin typeface="Arial" charset="0"/>
                <a:ea typeface="+mn-ea"/>
                <a:cs typeface="+mn-cs"/>
              </a:rPr>
              <a:t>O isotope of another oxygen species.           </a:t>
            </a:r>
            <a:r>
              <a:rPr lang="en-US" sz="1000" b="1" kern="1200" baseline="0" dirty="0">
                <a:solidFill>
                  <a:schemeClr val="tx1"/>
                </a:solidFill>
                <a:effectLst/>
                <a:latin typeface="Arial" charset="0"/>
                <a:ea typeface="+mn-ea"/>
                <a:cs typeface="+mn-cs"/>
              </a:rPr>
              <a:t>(C)</a:t>
            </a:r>
            <a:r>
              <a:rPr lang="en-US" sz="1000" kern="1200" baseline="0" dirty="0">
                <a:solidFill>
                  <a:schemeClr val="tx1"/>
                </a:solidFill>
                <a:effectLst/>
                <a:latin typeface="Arial" charset="0"/>
                <a:ea typeface="+mn-ea"/>
                <a:cs typeface="+mn-cs"/>
              </a:rPr>
              <a:t> Mass-scale zoom inset that highlights the resolving power requirement to identify </a:t>
            </a:r>
            <a:r>
              <a:rPr lang="en-US" sz="1000" kern="1200" baseline="30000" dirty="0">
                <a:solidFill>
                  <a:schemeClr val="tx1"/>
                </a:solidFill>
                <a:effectLst/>
                <a:latin typeface="Arial" charset="0"/>
                <a:ea typeface="+mn-ea"/>
                <a:cs typeface="+mn-cs"/>
              </a:rPr>
              <a:t>18</a:t>
            </a:r>
            <a:r>
              <a:rPr lang="en-US" sz="1000" kern="1200" baseline="0" dirty="0">
                <a:solidFill>
                  <a:schemeClr val="tx1"/>
                </a:solidFill>
                <a:effectLst/>
                <a:latin typeface="Arial" charset="0"/>
                <a:ea typeface="+mn-ea"/>
                <a:cs typeface="+mn-cs"/>
              </a:rPr>
              <a:t>O isotopes for the first time in an NOM mass spectrum.           </a:t>
            </a:r>
            <a:r>
              <a:rPr lang="en-US" sz="1000" b="1" kern="1200" baseline="0" dirty="0">
                <a:solidFill>
                  <a:schemeClr val="tx1"/>
                </a:solidFill>
                <a:effectLst/>
                <a:latin typeface="Arial" charset="0"/>
                <a:ea typeface="+mn-ea"/>
                <a:cs typeface="+mn-cs"/>
              </a:rPr>
              <a:t>(D)</a:t>
            </a:r>
            <a:r>
              <a:rPr lang="en-US" sz="1000" kern="1200" baseline="0" dirty="0">
                <a:solidFill>
                  <a:schemeClr val="tx1"/>
                </a:solidFill>
                <a:effectLst/>
                <a:latin typeface="Arial" charset="0"/>
                <a:ea typeface="+mn-ea"/>
                <a:cs typeface="+mn-cs"/>
              </a:rPr>
              <a:t> Mass measurement accuracy versus mass-to-charge ratio (m/z) for more than 36,000 assigned species, approximately five times the number of species able to be assigned using commercial mass spectrometry instruments.</a:t>
            </a:r>
            <a:endParaRPr lang="en-US" sz="1000" dirty="0"/>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9873" y="1271079"/>
            <a:ext cx="5895976" cy="5262979"/>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i="1" u="sng" dirty="0">
                <a:latin typeface="Arial" charset="0"/>
              </a:rPr>
              <a:t>Natural organic matter (NOM) is among the most complex of chemical mixtures on the planet. Understanding the composition of NOM is important because NOM plays a key role in the global cycling of organic molecules</a:t>
            </a:r>
            <a:r>
              <a:rPr lang="en-US" sz="1200" dirty="0">
                <a:latin typeface="Arial" charset="0"/>
              </a:rPr>
              <a:t>. In order to understand how the environment is changing, researchers must first sufficiently separate the molecules in NOM from one another in order to identify each individual compound. </a:t>
            </a:r>
            <a:r>
              <a:rPr lang="en-US" sz="1200" i="1" u="sng" dirty="0">
                <a:latin typeface="Arial" charset="0"/>
              </a:rPr>
              <a:t>One single water sample contains tens of thousands of NOM molecules, and the MagLab’s 21T FT-ICR MS is the best instrument in the world to successfully address and resolve the complexity of these highly complex mixtures</a:t>
            </a:r>
            <a:r>
              <a:rPr lang="en-US" sz="1200" dirty="0">
                <a:latin typeface="Arial" charset="0"/>
              </a:rPr>
              <a:t>.</a:t>
            </a:r>
          </a:p>
          <a:p>
            <a:pPr algn="just"/>
            <a:endParaRPr lang="en-US" sz="800" dirty="0">
              <a:solidFill>
                <a:srgbClr val="000000"/>
              </a:solidFill>
            </a:endParaRPr>
          </a:p>
          <a:p>
            <a:pPr algn="just"/>
            <a:r>
              <a:rPr lang="en-US" sz="1200" b="1" dirty="0">
                <a:solidFill>
                  <a:srgbClr val="000000"/>
                </a:solidFill>
              </a:rPr>
              <a:t>Why is this important? </a:t>
            </a:r>
            <a:r>
              <a:rPr lang="en-US" sz="1200" i="1" u="sng" dirty="0">
                <a:latin typeface="Arial" charset="0"/>
              </a:rPr>
              <a:t>Understanding the role of natural organic matter in nutrient cycling, in climate change, and resulting sea level rise requires knowing the types of molecules present in complex chemical mixtures</a:t>
            </a:r>
            <a:r>
              <a:rPr lang="en-US" sz="1200" dirty="0">
                <a:latin typeface="Arial" charset="0"/>
              </a:rPr>
              <a:t>. NOM is so complex that only advanced instrumentation can separate the separate molecules in the mixture in way such that each molecule can be identified. Reference NOM materials provide a way for researchers to compare various environmental observations to a known mixture and Suwanee River Fulvic Acid is one of the most widely used NOM. </a:t>
            </a:r>
            <a:r>
              <a:rPr lang="en-US" sz="1200" i="1" u="sng" dirty="0">
                <a:latin typeface="Arial" charset="0"/>
              </a:rPr>
              <a:t>Via the implementation of FAIR data standards, this collaboration is providing a molecular catalog of Suwanee River Fulvic Acid to the global NOM research community that can be compared to results from other mass analyzers and NOM samples</a:t>
            </a:r>
            <a:r>
              <a:rPr lang="en-US" sz="1200" dirty="0">
                <a:latin typeface="Arial" charset="0"/>
              </a:rPr>
              <a:t>.</a:t>
            </a: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endParaRPr lang="en-US" sz="800" dirty="0">
              <a:latin typeface="Arial" charset="0"/>
            </a:endParaRPr>
          </a:p>
          <a:p>
            <a:pPr algn="just"/>
            <a:r>
              <a:rPr lang="en-US" sz="1200" i="1" u="sng" dirty="0">
                <a:latin typeface="Arial" charset="0"/>
              </a:rPr>
              <a:t>The MagLab’s 21T FT-ICR mass analyzer is a one-of-a kind instrument that has been optimized to be the highest performing mass analyzer in the world. This “molecular microscope” is utilized by researchers worldwide as it is the only one of its kind in the world</a:t>
            </a:r>
            <a:r>
              <a:rPr lang="en-US" sz="1200" dirty="0">
                <a:latin typeface="Arial" charset="0"/>
              </a:rPr>
              <a:t>. Previous studies on the same sample by commercial instruments result in the identification of only a fraction of the species (~3000-4000 compounds) compared to 36,000 compounds identified using the 21T FT-ICR MS.</a:t>
            </a:r>
            <a:endParaRPr lang="en-US" sz="1200" dirty="0"/>
          </a:p>
          <a:p>
            <a:pPr algn="just"/>
            <a:endParaRPr lang="en-US" sz="800" dirty="0">
              <a:solidFill>
                <a:srgbClr val="FF0000"/>
              </a:solidFill>
            </a:endParaRP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5934076" y="1329113"/>
            <a:ext cx="6169940" cy="4836344"/>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Text Box 28">
            <a:extLst>
              <a:ext uri="{FF2B5EF4-FFF2-40B4-BE49-F238E27FC236}">
                <a16:creationId xmlns:a16="http://schemas.microsoft.com/office/drawing/2014/main" id="{96202A8B-FCC4-2000-F398-33B7C0F0D6E9}"/>
              </a:ext>
            </a:extLst>
          </p:cNvPr>
          <p:cNvSpPr txBox="1">
            <a:spLocks noChangeArrowheads="1"/>
          </p:cNvSpPr>
          <p:nvPr/>
        </p:nvSpPr>
        <p:spPr bwMode="auto">
          <a:xfrm>
            <a:off x="23812" y="6192765"/>
            <a:ext cx="12144375"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ICR Facility: MagLab’s 21 T hybrid linear ion trap FT-ICR MS.</a:t>
            </a:r>
          </a:p>
          <a:p>
            <a:pPr algn="just"/>
            <a:r>
              <a:rPr lang="en-US" sz="1100" b="1" dirty="0">
                <a:solidFill>
                  <a:srgbClr val="333399"/>
                </a:solidFill>
              </a:rPr>
              <a:t>Citation: </a:t>
            </a:r>
            <a:r>
              <a:rPr lang="en-US" sz="1100" b="0" i="0" dirty="0" err="1">
                <a:solidFill>
                  <a:srgbClr val="333399"/>
                </a:solidFill>
                <a:effectLst/>
                <a:latin typeface="arial" panose="020B0604020202020204" pitchFamily="34" charset="0"/>
              </a:rPr>
              <a:t>Bahureksa</a:t>
            </a:r>
            <a:r>
              <a:rPr lang="en-US" sz="1100" b="0" i="0" dirty="0">
                <a:solidFill>
                  <a:srgbClr val="333399"/>
                </a:solidFill>
                <a:effectLst/>
                <a:latin typeface="arial" panose="020B0604020202020204" pitchFamily="34" charset="0"/>
              </a:rPr>
              <a:t>, W.; </a:t>
            </a:r>
            <a:r>
              <a:rPr lang="en-US" sz="1100" b="0" i="0" dirty="0" err="1">
                <a:solidFill>
                  <a:srgbClr val="333399"/>
                </a:solidFill>
                <a:effectLst/>
                <a:latin typeface="arial" panose="020B0604020202020204" pitchFamily="34" charset="0"/>
              </a:rPr>
              <a:t>Borch</a:t>
            </a:r>
            <a:r>
              <a:rPr lang="en-US" sz="1100" b="0" i="0" dirty="0">
                <a:solidFill>
                  <a:srgbClr val="333399"/>
                </a:solidFill>
                <a:effectLst/>
                <a:latin typeface="arial" panose="020B0604020202020204" pitchFamily="34" charset="0"/>
              </a:rPr>
              <a:t>, T.; Young, R.B.; Weisbrod, C.; Blakney, G.T.; McKenna, A.M., </a:t>
            </a:r>
            <a:r>
              <a:rPr lang="en-US" sz="1100" b="0" i="1" dirty="0">
                <a:solidFill>
                  <a:srgbClr val="333399"/>
                </a:solidFill>
                <a:effectLst/>
                <a:latin typeface="arial" panose="020B0604020202020204" pitchFamily="34" charset="0"/>
              </a:rPr>
              <a:t>Improved Dynamic Range, Resolving Power, and Sensitivity Achievable with FT-ICR Mass Spectrometry at 21 T Reveals the Hidden Complexity of Natural Organic Matter,</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Analytical Chemistry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94</a:t>
            </a:r>
            <a:r>
              <a:rPr lang="en-US" sz="1100" b="0" i="0" dirty="0">
                <a:solidFill>
                  <a:srgbClr val="333399"/>
                </a:solidFill>
                <a:effectLst/>
                <a:latin typeface="arial" panose="020B0604020202020204" pitchFamily="34" charset="0"/>
              </a:rPr>
              <a:t> (32), 11382-11389 (2022) </a:t>
            </a:r>
            <a:r>
              <a:rPr lang="en-US" sz="1100" b="1" i="0" dirty="0">
                <a:solidFill>
                  <a:srgbClr val="333399"/>
                </a:solidFill>
                <a:effectLst/>
                <a:latin typeface="arial" panose="020B0604020202020204" pitchFamily="34" charset="0"/>
                <a:hlinkClick r:id="rId5">
                  <a:extLst>
                    <a:ext uri="{A12FA001-AC4F-418D-AE19-62706E023703}">
                      <ahyp:hlinkClr xmlns:ahyp="http://schemas.microsoft.com/office/drawing/2018/hyperlinkcolor" val="tx"/>
                    </a:ext>
                  </a:extLst>
                </a:hlinkClick>
              </a:rPr>
              <a:t>doi.org/10.1021/acs.analchem.2c02377</a:t>
            </a:r>
            <a:r>
              <a:rPr lang="en-US" sz="1100" b="0" i="0" dirty="0">
                <a:solidFill>
                  <a:srgbClr val="333399"/>
                </a:solidFill>
                <a:effectLst/>
                <a:latin typeface="arial" panose="020B0604020202020204" pitchFamily="34" charset="0"/>
              </a:rPr>
              <a:t> - </a:t>
            </a:r>
            <a:r>
              <a:rPr lang="en-US" sz="11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Data Set</a:t>
            </a:r>
            <a:endParaRPr lang="en-US" sz="1200" dirty="0">
              <a:solidFill>
                <a:srgbClr val="333399"/>
              </a:solidFill>
            </a:endParaRPr>
          </a:p>
        </p:txBody>
      </p:sp>
      <p:sp>
        <p:nvSpPr>
          <p:cNvPr id="3" name="Text Box 62">
            <a:extLst>
              <a:ext uri="{FF2B5EF4-FFF2-40B4-BE49-F238E27FC236}">
                <a16:creationId xmlns:a16="http://schemas.microsoft.com/office/drawing/2014/main" id="{6A76781B-0033-9D1D-0C19-4C30A023D270}"/>
              </a:ext>
            </a:extLst>
          </p:cNvPr>
          <p:cNvSpPr txBox="1">
            <a:spLocks noChangeArrowheads="1"/>
          </p:cNvSpPr>
          <p:nvPr/>
        </p:nvSpPr>
        <p:spPr bwMode="auto">
          <a:xfrm>
            <a:off x="1265185" y="-8814"/>
            <a:ext cx="9521072" cy="1231106"/>
          </a:xfrm>
          <a:prstGeom prst="rect">
            <a:avLst/>
          </a:prstGeom>
          <a:noFill/>
          <a:ln w="9525">
            <a:noFill/>
            <a:miter lim="800000"/>
            <a:headEnd/>
            <a:tailEnd/>
          </a:ln>
        </p:spPr>
        <p:txBody>
          <a:bodyPr wrap="square">
            <a:spAutoFit/>
          </a:bodyPr>
          <a:lstStyle/>
          <a:p>
            <a:pPr algn="ctr">
              <a:spcBef>
                <a:spcPts val="0"/>
              </a:spcBef>
            </a:pPr>
            <a:r>
              <a:rPr lang="en-US" sz="1600" b="1" dirty="0"/>
              <a:t>Highest-Magnetic-Field Ion Cyclotron Resonance </a:t>
            </a:r>
          </a:p>
          <a:p>
            <a:pPr algn="ctr">
              <a:spcBef>
                <a:spcPts val="0"/>
              </a:spcBef>
            </a:pPr>
            <a:r>
              <a:rPr lang="en-US" sz="1600" b="1" dirty="0"/>
              <a:t>Reveals Hidden Complexity of Natural Organic Matter</a:t>
            </a:r>
          </a:p>
          <a:p>
            <a:pPr algn="ctr">
              <a:spcBef>
                <a:spcPts val="0"/>
              </a:spcBef>
            </a:pPr>
            <a:endParaRPr lang="en-US" sz="400" dirty="0"/>
          </a:p>
          <a:p>
            <a:pPr algn="ctr">
              <a:spcBef>
                <a:spcPts val="0"/>
              </a:spcBef>
            </a:pPr>
            <a:r>
              <a:rPr lang="en-US" sz="1100" dirty="0"/>
              <a:t>William Bahureksa</a:t>
            </a:r>
            <a:r>
              <a:rPr lang="en-US" sz="1100" baseline="30000" dirty="0"/>
              <a:t>1</a:t>
            </a:r>
            <a:r>
              <a:rPr lang="en-US" sz="1100" dirty="0"/>
              <a:t>, Thomas Borch</a:t>
            </a:r>
            <a:r>
              <a:rPr lang="en-US" sz="1100" baseline="30000" dirty="0"/>
              <a:t>1</a:t>
            </a:r>
            <a:r>
              <a:rPr lang="en-US" sz="1100" dirty="0"/>
              <a:t>, Robert B. Young</a:t>
            </a:r>
            <a:r>
              <a:rPr lang="en-US" sz="1100" baseline="30000" dirty="0"/>
              <a:t>2</a:t>
            </a:r>
            <a:r>
              <a:rPr lang="en-US" sz="1100" dirty="0"/>
              <a:t>, Chad R. Weisbrod</a:t>
            </a:r>
            <a:r>
              <a:rPr lang="en-US" sz="1100" baseline="30000" dirty="0"/>
              <a:t>3</a:t>
            </a:r>
            <a:r>
              <a:rPr lang="en-US" sz="1100" dirty="0"/>
              <a:t>, Greg T. Blakney</a:t>
            </a:r>
            <a:r>
              <a:rPr lang="en-US" sz="1100" baseline="30000" dirty="0"/>
              <a:t>3</a:t>
            </a:r>
            <a:r>
              <a:rPr lang="en-US" sz="1100" dirty="0"/>
              <a:t>, and Amy M. McKenna</a:t>
            </a:r>
            <a:r>
              <a:rPr lang="en-US" sz="1100" baseline="30000" dirty="0"/>
              <a:t>1,3</a:t>
            </a:r>
            <a:endParaRPr lang="en-US" sz="1100" dirty="0"/>
          </a:p>
          <a:p>
            <a:pPr marL="228600" indent="-228600" algn="ctr">
              <a:spcBef>
                <a:spcPts val="0"/>
              </a:spcBef>
              <a:buAutoNum type="arabicPeriod"/>
            </a:pPr>
            <a:r>
              <a:rPr lang="en-US" sz="1050" b="1" dirty="0">
                <a:solidFill>
                  <a:srgbClr val="0033CC"/>
                </a:solidFill>
              </a:rPr>
              <a:t>Colorado State University; 2. New Mexico State University; 3. National High Magnetic Field Laboratory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a:t>
            </a:r>
            <a:r>
              <a:rPr lang="en-US" sz="1050" dirty="0" err="1">
                <a:latin typeface="+mn-lt"/>
              </a:rPr>
              <a:t>Boebinger</a:t>
            </a:r>
            <a:r>
              <a:rPr lang="en-US" sz="1050" dirty="0">
                <a:latin typeface="+mn-lt"/>
              </a:rPr>
              <a:t> </a:t>
            </a:r>
            <a:r>
              <a:rPr lang="en-US" sz="1050" dirty="0"/>
              <a:t>(NSF DMR-1644779;</a:t>
            </a:r>
            <a:r>
              <a:rPr lang="en-US" sz="1050" dirty="0">
                <a:latin typeface="+mn-lt"/>
              </a:rPr>
              <a:t> DMR-2128556</a:t>
            </a:r>
            <a:r>
              <a:rPr lang="en-US" sz="1050" dirty="0"/>
              <a:t>); T. </a:t>
            </a:r>
            <a:r>
              <a:rPr lang="en-US" sz="1050" dirty="0" err="1"/>
              <a:t>Borch</a:t>
            </a:r>
            <a:r>
              <a:rPr lang="en-US" sz="1050" dirty="0"/>
              <a:t> (NSF DEB-2114868; USDA AFRI No. 2021-67019-34608)</a:t>
            </a:r>
            <a:endParaRPr lang="en-US" sz="1050" b="1" dirty="0">
              <a:solidFill>
                <a:srgbClr val="0033CC"/>
              </a:solidFill>
            </a:endParaRPr>
          </a:p>
        </p:txBody>
      </p:sp>
      <p:grpSp>
        <p:nvGrpSpPr>
          <p:cNvPr id="17" name="Group 16">
            <a:extLst>
              <a:ext uri="{FF2B5EF4-FFF2-40B4-BE49-F238E27FC236}">
                <a16:creationId xmlns:a16="http://schemas.microsoft.com/office/drawing/2014/main" id="{CBAAE502-7C4C-82C5-4CBB-8320CDCECFFD}"/>
              </a:ext>
            </a:extLst>
          </p:cNvPr>
          <p:cNvGrpSpPr/>
          <p:nvPr/>
        </p:nvGrpSpPr>
        <p:grpSpPr>
          <a:xfrm>
            <a:off x="6029913" y="1343732"/>
            <a:ext cx="6009702" cy="4438302"/>
            <a:chOff x="5987241" y="1343732"/>
            <a:chExt cx="6009702" cy="4438302"/>
          </a:xfrm>
        </p:grpSpPr>
        <p:grpSp>
          <p:nvGrpSpPr>
            <p:cNvPr id="11" name="Group 10">
              <a:extLst>
                <a:ext uri="{FF2B5EF4-FFF2-40B4-BE49-F238E27FC236}">
                  <a16:creationId xmlns:a16="http://schemas.microsoft.com/office/drawing/2014/main" id="{80C27C35-C583-D6B4-33AB-0E44DE82464D}"/>
                </a:ext>
              </a:extLst>
            </p:cNvPr>
            <p:cNvGrpSpPr/>
            <p:nvPr/>
          </p:nvGrpSpPr>
          <p:grpSpPr>
            <a:xfrm>
              <a:off x="5987241" y="1392302"/>
              <a:ext cx="2449579" cy="1973249"/>
              <a:chOff x="5036660" y="-6578"/>
              <a:chExt cx="2449579" cy="1973249"/>
            </a:xfrm>
          </p:grpSpPr>
          <p:pic>
            <p:nvPicPr>
              <p:cNvPr id="8" name="Picture 7">
                <a:extLst>
                  <a:ext uri="{FF2B5EF4-FFF2-40B4-BE49-F238E27FC236}">
                    <a16:creationId xmlns:a16="http://schemas.microsoft.com/office/drawing/2014/main" id="{D579584D-4B2B-89F6-9D6E-EA3AC1B5058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5036660" y="12881"/>
                <a:ext cx="2424122" cy="1953790"/>
              </a:xfrm>
              <a:prstGeom prst="rect">
                <a:avLst/>
              </a:prstGeom>
            </p:spPr>
          </p:pic>
          <p:sp>
            <p:nvSpPr>
              <p:cNvPr id="10" name="Freeform: Shape 9">
                <a:extLst>
                  <a:ext uri="{FF2B5EF4-FFF2-40B4-BE49-F238E27FC236}">
                    <a16:creationId xmlns:a16="http://schemas.microsoft.com/office/drawing/2014/main" id="{1863D58E-BAF0-2558-408B-F320864162B8}"/>
                  </a:ext>
                </a:extLst>
              </p:cNvPr>
              <p:cNvSpPr/>
              <p:nvPr/>
            </p:nvSpPr>
            <p:spPr>
              <a:xfrm>
                <a:off x="6486319" y="-6578"/>
                <a:ext cx="999920" cy="1440673"/>
              </a:xfrm>
              <a:custGeom>
                <a:avLst/>
                <a:gdLst>
                  <a:gd name="connsiteX0" fmla="*/ 0 w 999920"/>
                  <a:gd name="connsiteY0" fmla="*/ 6578 h 1440673"/>
                  <a:gd name="connsiteX1" fmla="*/ 190775 w 999920"/>
                  <a:gd name="connsiteY1" fmla="*/ 1282791 h 1440673"/>
                  <a:gd name="connsiteX2" fmla="*/ 664421 w 999920"/>
                  <a:gd name="connsiteY2" fmla="*/ 1420938 h 1440673"/>
                  <a:gd name="connsiteX3" fmla="*/ 999920 w 999920"/>
                  <a:gd name="connsiteY3" fmla="*/ 1440673 h 1440673"/>
                  <a:gd name="connsiteX4" fmla="*/ 947293 w 999920"/>
                  <a:gd name="connsiteY4" fmla="*/ 0 h 1440673"/>
                  <a:gd name="connsiteX5" fmla="*/ 0 w 999920"/>
                  <a:gd name="connsiteY5" fmla="*/ 6578 h 144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9920" h="1440673">
                    <a:moveTo>
                      <a:pt x="0" y="6578"/>
                    </a:moveTo>
                    <a:lnTo>
                      <a:pt x="190775" y="1282791"/>
                    </a:lnTo>
                    <a:lnTo>
                      <a:pt x="664421" y="1420938"/>
                    </a:lnTo>
                    <a:lnTo>
                      <a:pt x="999920" y="1440673"/>
                    </a:lnTo>
                    <a:lnTo>
                      <a:pt x="947293" y="0"/>
                    </a:lnTo>
                    <a:lnTo>
                      <a:pt x="0" y="657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925518A3-8FD1-0196-ACF6-71F3FE3F581C}"/>
                </a:ext>
              </a:extLst>
            </p:cNvPr>
            <p:cNvGrpSpPr/>
            <p:nvPr/>
          </p:nvGrpSpPr>
          <p:grpSpPr>
            <a:xfrm>
              <a:off x="7920414" y="1343732"/>
              <a:ext cx="4076529" cy="4438302"/>
              <a:chOff x="7920414" y="1343732"/>
              <a:chExt cx="4076529" cy="4438302"/>
            </a:xfrm>
          </p:grpSpPr>
          <p:pic>
            <p:nvPicPr>
              <p:cNvPr id="4" name="Picture 3">
                <a:extLst>
                  <a:ext uri="{FF2B5EF4-FFF2-40B4-BE49-F238E27FC236}">
                    <a16:creationId xmlns:a16="http://schemas.microsoft.com/office/drawing/2014/main" id="{749D2559-799B-EF2E-8BAD-2F9C0CDD5994}"/>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7966462" y="1343732"/>
                <a:ext cx="4030481" cy="4438302"/>
              </a:xfrm>
              <a:prstGeom prst="rect">
                <a:avLst/>
              </a:prstGeom>
            </p:spPr>
          </p:pic>
          <p:sp>
            <p:nvSpPr>
              <p:cNvPr id="13" name="Freeform: Shape 12">
                <a:extLst>
                  <a:ext uri="{FF2B5EF4-FFF2-40B4-BE49-F238E27FC236}">
                    <a16:creationId xmlns:a16="http://schemas.microsoft.com/office/drawing/2014/main" id="{E8B95812-E36B-101A-7226-7318DCA812A2}"/>
                  </a:ext>
                </a:extLst>
              </p:cNvPr>
              <p:cNvSpPr/>
              <p:nvPr/>
            </p:nvSpPr>
            <p:spPr>
              <a:xfrm>
                <a:off x="7920414" y="3078699"/>
                <a:ext cx="1032812" cy="723626"/>
              </a:xfrm>
              <a:custGeom>
                <a:avLst/>
                <a:gdLst>
                  <a:gd name="connsiteX0" fmla="*/ 0 w 1032812"/>
                  <a:gd name="connsiteY0" fmla="*/ 0 h 723626"/>
                  <a:gd name="connsiteX1" fmla="*/ 223667 w 1032812"/>
                  <a:gd name="connsiteY1" fmla="*/ 269715 h 723626"/>
                  <a:gd name="connsiteX2" fmla="*/ 703891 w 1032812"/>
                  <a:gd name="connsiteY2" fmla="*/ 394705 h 723626"/>
                  <a:gd name="connsiteX3" fmla="*/ 1032812 w 1032812"/>
                  <a:gd name="connsiteY3" fmla="*/ 414441 h 723626"/>
                  <a:gd name="connsiteX4" fmla="*/ 1026233 w 1032812"/>
                  <a:gd name="connsiteY4" fmla="*/ 723626 h 723626"/>
                  <a:gd name="connsiteX5" fmla="*/ 19736 w 1032812"/>
                  <a:gd name="connsiteY5" fmla="*/ 717048 h 723626"/>
                  <a:gd name="connsiteX6" fmla="*/ 0 w 1032812"/>
                  <a:gd name="connsiteY6" fmla="*/ 0 h 723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2812" h="723626">
                    <a:moveTo>
                      <a:pt x="0" y="0"/>
                    </a:moveTo>
                    <a:lnTo>
                      <a:pt x="223667" y="269715"/>
                    </a:lnTo>
                    <a:lnTo>
                      <a:pt x="703891" y="394705"/>
                    </a:lnTo>
                    <a:lnTo>
                      <a:pt x="1032812" y="414441"/>
                    </a:lnTo>
                    <a:lnTo>
                      <a:pt x="1026233" y="723626"/>
                    </a:lnTo>
                    <a:lnTo>
                      <a:pt x="19736" y="71704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6" name="Picture 15">
              <a:extLst>
                <a:ext uri="{FF2B5EF4-FFF2-40B4-BE49-F238E27FC236}">
                  <a16:creationId xmlns:a16="http://schemas.microsoft.com/office/drawing/2014/main" id="{DD5A5B6F-7568-09A6-02CD-BC6121E2C9AF}"/>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7735559" y="2799151"/>
              <a:ext cx="673061" cy="373162"/>
            </a:xfrm>
            <a:prstGeom prst="rect">
              <a:avLst/>
            </a:prstGeom>
          </p:spPr>
        </p:pic>
      </p:grpSp>
      <p:sp>
        <p:nvSpPr>
          <p:cNvPr id="5" name="TextBox 4">
            <a:extLst>
              <a:ext uri="{FF2B5EF4-FFF2-40B4-BE49-F238E27FC236}">
                <a16:creationId xmlns:a16="http://schemas.microsoft.com/office/drawing/2014/main" id="{496DA52A-A210-BCD8-615E-BB6BF873F7A0}"/>
              </a:ext>
            </a:extLst>
          </p:cNvPr>
          <p:cNvSpPr txBox="1"/>
          <p:nvPr/>
        </p:nvSpPr>
        <p:spPr>
          <a:xfrm>
            <a:off x="5934076" y="3476637"/>
            <a:ext cx="3124580" cy="2708434"/>
          </a:xfrm>
          <a:prstGeom prst="rect">
            <a:avLst/>
          </a:prstGeom>
          <a:noFill/>
        </p:spPr>
        <p:txBody>
          <a:bodyPr wrap="square" rtlCol="0">
            <a:spAutoFit/>
          </a:bodyPr>
          <a:lstStyle/>
          <a:p>
            <a:pPr algn="just"/>
            <a:r>
              <a:rPr lang="en-US" sz="1000" b="1" kern="1200" dirty="0">
                <a:solidFill>
                  <a:schemeClr val="tx1"/>
                </a:solidFill>
                <a:effectLst/>
                <a:latin typeface="Arial" charset="0"/>
                <a:ea typeface="+mn-ea"/>
                <a:cs typeface="+mn-cs"/>
              </a:rPr>
              <a:t>Figure </a:t>
            </a:r>
            <a:r>
              <a:rPr lang="en-US" sz="1000" b="1" dirty="0">
                <a:latin typeface="Arial" charset="0"/>
                <a:cs typeface="+mn-cs"/>
              </a:rPr>
              <a:t>(</a:t>
            </a:r>
            <a:r>
              <a:rPr lang="en-US" sz="1000" b="1" kern="1200" dirty="0">
                <a:solidFill>
                  <a:schemeClr val="tx1"/>
                </a:solidFill>
                <a:effectLst/>
                <a:latin typeface="Arial" charset="0"/>
                <a:ea typeface="+mn-ea"/>
                <a:cs typeface="+mn-cs"/>
              </a:rPr>
              <a:t>A) </a:t>
            </a:r>
            <a:r>
              <a:rPr lang="en-US" sz="1000" kern="1200" dirty="0">
                <a:solidFill>
                  <a:schemeClr val="tx1"/>
                </a:solidFill>
                <a:effectLst/>
                <a:latin typeface="Arial" charset="0"/>
                <a:ea typeface="+mn-ea"/>
                <a:cs typeface="+mn-cs"/>
              </a:rPr>
              <a:t>Broadband 21 T FT-ICR mass spectrum of </a:t>
            </a:r>
            <a:r>
              <a:rPr lang="en-US" sz="1000" kern="1200" dirty="0">
                <a:effectLst/>
                <a:latin typeface="Arial" charset="0"/>
                <a:ea typeface="+mn-ea"/>
                <a:cs typeface="+mn-cs"/>
              </a:rPr>
              <a:t>Suwanee River Fulvic </a:t>
            </a:r>
            <a:r>
              <a:rPr lang="en-US" sz="1000" dirty="0">
                <a:latin typeface="Arial" charset="0"/>
                <a:cs typeface="+mn-cs"/>
              </a:rPr>
              <a:t>A</a:t>
            </a:r>
            <a:r>
              <a:rPr lang="en-US" sz="1000" kern="1200" dirty="0">
                <a:effectLst/>
                <a:latin typeface="Arial" charset="0"/>
                <a:ea typeface="+mn-ea"/>
                <a:cs typeface="+mn-cs"/>
              </a:rPr>
              <a:t>cid, </a:t>
            </a:r>
            <a:r>
              <a:rPr lang="en-US" sz="1000" kern="1200" dirty="0">
                <a:solidFill>
                  <a:schemeClr val="tx1"/>
                </a:solidFill>
                <a:effectLst/>
                <a:latin typeface="Arial" charset="0"/>
                <a:ea typeface="+mn-ea"/>
                <a:cs typeface="+mn-cs"/>
              </a:rPr>
              <a:t>a Natural Organic Matter reference standard.  </a:t>
            </a:r>
            <a:r>
              <a:rPr lang="en-US" sz="1000" b="1" kern="1200" dirty="0">
                <a:solidFill>
                  <a:schemeClr val="tx1"/>
                </a:solidFill>
                <a:effectLst/>
                <a:latin typeface="Arial" charset="0"/>
                <a:ea typeface="+mn-ea"/>
                <a:cs typeface="+mn-cs"/>
              </a:rPr>
              <a:t>(B) </a:t>
            </a:r>
            <a:r>
              <a:rPr lang="en-US" sz="1000" kern="1200" dirty="0">
                <a:solidFill>
                  <a:schemeClr val="tx1"/>
                </a:solidFill>
                <a:effectLst/>
                <a:latin typeface="Arial" charset="0"/>
                <a:ea typeface="+mn-ea"/>
                <a:cs typeface="+mn-cs"/>
              </a:rPr>
              <a:t>Mass-scale zoom inset that highlights the need for resolving power sufficient to separate species that differ in mass by 0.87 </a:t>
            </a:r>
            <a:r>
              <a:rPr lang="en-US" sz="1000" kern="1200" dirty="0" err="1">
                <a:solidFill>
                  <a:schemeClr val="tx1"/>
                </a:solidFill>
                <a:effectLst/>
                <a:latin typeface="Arial" charset="0"/>
                <a:ea typeface="+mn-ea"/>
                <a:cs typeface="+mn-cs"/>
              </a:rPr>
              <a:t>mDa</a:t>
            </a:r>
            <a:r>
              <a:rPr lang="en-US" sz="1000" kern="1200" dirty="0">
                <a:solidFill>
                  <a:schemeClr val="tx1"/>
                </a:solidFill>
                <a:effectLst/>
                <a:latin typeface="Arial" charset="0"/>
                <a:ea typeface="+mn-ea"/>
                <a:cs typeface="+mn-cs"/>
              </a:rPr>
              <a:t> (roughly the mass of an electron) to enable – for the first time - the identification and detection of the </a:t>
            </a:r>
            <a:r>
              <a:rPr lang="en-US" sz="1000" kern="1200" baseline="30000" dirty="0">
                <a:solidFill>
                  <a:schemeClr val="tx1"/>
                </a:solidFill>
                <a:effectLst/>
                <a:latin typeface="Arial" charset="0"/>
                <a:ea typeface="+mn-ea"/>
                <a:cs typeface="+mn-cs"/>
              </a:rPr>
              <a:t>13</a:t>
            </a:r>
            <a:r>
              <a:rPr lang="en-US" sz="1000" kern="1200" baseline="0" dirty="0">
                <a:solidFill>
                  <a:schemeClr val="tx1"/>
                </a:solidFill>
                <a:effectLst/>
                <a:latin typeface="Arial" charset="0"/>
                <a:ea typeface="+mn-ea"/>
                <a:cs typeface="+mn-cs"/>
              </a:rPr>
              <a:t>C peak of an</a:t>
            </a:r>
            <a:r>
              <a:rPr lang="en-US" sz="1000" kern="1200" dirty="0">
                <a:solidFill>
                  <a:schemeClr val="tx1"/>
                </a:solidFill>
                <a:effectLst/>
                <a:latin typeface="Arial" charset="0"/>
                <a:ea typeface="+mn-ea"/>
                <a:cs typeface="+mn-cs"/>
              </a:rPr>
              <a:t> O</a:t>
            </a:r>
            <a:r>
              <a:rPr lang="en-US" sz="1000" kern="1200" baseline="-25000" dirty="0">
                <a:solidFill>
                  <a:schemeClr val="tx1"/>
                </a:solidFill>
                <a:effectLst/>
                <a:latin typeface="Arial" charset="0"/>
                <a:ea typeface="+mn-ea"/>
                <a:cs typeface="+mn-cs"/>
              </a:rPr>
              <a:t>x </a:t>
            </a:r>
            <a:r>
              <a:rPr lang="en-US" sz="1000" kern="1200" baseline="0" dirty="0">
                <a:solidFill>
                  <a:schemeClr val="tx1"/>
                </a:solidFill>
                <a:effectLst/>
                <a:latin typeface="Arial" charset="0"/>
                <a:ea typeface="+mn-ea"/>
                <a:cs typeface="+mn-cs"/>
              </a:rPr>
              <a:t>compound from the </a:t>
            </a:r>
            <a:r>
              <a:rPr lang="en-US" sz="1000" kern="1200" baseline="30000" dirty="0">
                <a:solidFill>
                  <a:schemeClr val="tx1"/>
                </a:solidFill>
                <a:effectLst/>
                <a:latin typeface="Arial" charset="0"/>
                <a:ea typeface="+mn-ea"/>
                <a:cs typeface="+mn-cs"/>
              </a:rPr>
              <a:t>17</a:t>
            </a:r>
            <a:r>
              <a:rPr lang="en-US" sz="1000" kern="1200" baseline="0" dirty="0">
                <a:solidFill>
                  <a:schemeClr val="tx1"/>
                </a:solidFill>
                <a:effectLst/>
                <a:latin typeface="Arial" charset="0"/>
                <a:ea typeface="+mn-ea"/>
                <a:cs typeface="+mn-cs"/>
              </a:rPr>
              <a:t>O isotope of another oxygen species.           </a:t>
            </a:r>
            <a:r>
              <a:rPr lang="en-US" sz="1000" b="1" kern="1200" baseline="0" dirty="0">
                <a:solidFill>
                  <a:schemeClr val="tx1"/>
                </a:solidFill>
                <a:effectLst/>
                <a:latin typeface="Arial" charset="0"/>
                <a:ea typeface="+mn-ea"/>
                <a:cs typeface="+mn-cs"/>
              </a:rPr>
              <a:t>(C)</a:t>
            </a:r>
            <a:r>
              <a:rPr lang="en-US" sz="1000" kern="1200" baseline="0" dirty="0">
                <a:solidFill>
                  <a:schemeClr val="tx1"/>
                </a:solidFill>
                <a:effectLst/>
                <a:latin typeface="Arial" charset="0"/>
                <a:ea typeface="+mn-ea"/>
                <a:cs typeface="+mn-cs"/>
              </a:rPr>
              <a:t> Mass-scale zoom inset that highlights the resolving power requirement to identify </a:t>
            </a:r>
            <a:r>
              <a:rPr lang="en-US" sz="1000" kern="1200" baseline="30000" dirty="0">
                <a:solidFill>
                  <a:schemeClr val="tx1"/>
                </a:solidFill>
                <a:effectLst/>
                <a:latin typeface="Arial" charset="0"/>
                <a:ea typeface="+mn-ea"/>
                <a:cs typeface="+mn-cs"/>
              </a:rPr>
              <a:t>18</a:t>
            </a:r>
            <a:r>
              <a:rPr lang="en-US" sz="1000" kern="1200" baseline="0" dirty="0">
                <a:solidFill>
                  <a:schemeClr val="tx1"/>
                </a:solidFill>
                <a:effectLst/>
                <a:latin typeface="Arial" charset="0"/>
                <a:ea typeface="+mn-ea"/>
                <a:cs typeface="+mn-cs"/>
              </a:rPr>
              <a:t>O isotopes for the first time in an NOM mass spectrum.           </a:t>
            </a:r>
            <a:r>
              <a:rPr lang="en-US" sz="1000" b="1" kern="1200" baseline="0" dirty="0">
                <a:solidFill>
                  <a:schemeClr val="tx1"/>
                </a:solidFill>
                <a:effectLst/>
                <a:latin typeface="Arial" charset="0"/>
                <a:ea typeface="+mn-ea"/>
                <a:cs typeface="+mn-cs"/>
              </a:rPr>
              <a:t>(D)</a:t>
            </a:r>
            <a:r>
              <a:rPr lang="en-US" sz="1000" kern="1200" baseline="0" dirty="0">
                <a:solidFill>
                  <a:schemeClr val="tx1"/>
                </a:solidFill>
                <a:effectLst/>
                <a:latin typeface="Arial" charset="0"/>
                <a:ea typeface="+mn-ea"/>
                <a:cs typeface="+mn-cs"/>
              </a:rPr>
              <a:t> Mass measurement accuracy versus mass-to-charge ratio (m/z) for more than 36,000 assigned species, approximately five times the number of species able to be assigned using commercial mass spectrometry instruments.</a:t>
            </a:r>
            <a:endParaRPr lang="en-US" sz="1000" dirty="0"/>
          </a:p>
        </p:txBody>
      </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AC1FD6A-74A2-4D32-9643-535A9760F2D7}"/>
</file>

<file path=customXml/itemProps2.xml><?xml version="1.0" encoding="utf-8"?>
<ds:datastoreItem xmlns:ds="http://schemas.openxmlformats.org/officeDocument/2006/customXml" ds:itemID="{6C73CF7E-A195-409C-AE72-0C0E4A0DBFC5}"/>
</file>

<file path=customXml/itemProps3.xml><?xml version="1.0" encoding="utf-8"?>
<ds:datastoreItem xmlns:ds="http://schemas.openxmlformats.org/officeDocument/2006/customXml" ds:itemID="{62C99FBE-680D-4601-9E74-F24F37251180}"/>
</file>

<file path=docProps/app.xml><?xml version="1.0" encoding="utf-8"?>
<Properties xmlns="http://schemas.openxmlformats.org/officeDocument/2006/extended-properties" xmlns:vt="http://schemas.openxmlformats.org/officeDocument/2006/docPropsVTypes">
  <TotalTime>14491</TotalTime>
  <Words>1768</Words>
  <Application>Microsoft Office PowerPoint</Application>
  <PresentationFormat>Widescreen</PresentationFormat>
  <Paragraphs>59</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Arial</vt:lpstr>
      <vt:lpstr>ArnoPro-Regular</vt:lpstr>
      <vt:lpstr>Calibri</vt:lpstr>
      <vt:lpstr>MyriadPro-Semibold</vt:lpstr>
      <vt:lpstr>STIXGeneral-Regular</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151</cp:revision>
  <cp:lastPrinted>2019-07-16T13:07:28Z</cp:lastPrinted>
  <dcterms:created xsi:type="dcterms:W3CDTF">2004-08-07T03:10:56Z</dcterms:created>
  <dcterms:modified xsi:type="dcterms:W3CDTF">2023-06-15T20:46:57Z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