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6"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6FDF"/>
    <a:srgbClr val="FFFFFF"/>
    <a:srgbClr val="F14040"/>
    <a:srgbClr val="37AD6B"/>
    <a:srgbClr val="00B050"/>
    <a:srgbClr val="B177DE"/>
    <a:srgbClr val="0066FF"/>
    <a:srgbClr val="00CB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2" autoAdjust="0"/>
    <p:restoredTop sz="96517" autoAdjust="0"/>
  </p:normalViewPr>
  <p:slideViewPr>
    <p:cSldViewPr snapToGrid="0">
      <p:cViewPr varScale="1">
        <p:scale>
          <a:sx n="100" d="100"/>
          <a:sy n="100" d="100"/>
        </p:scale>
        <p:origin x="379"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41239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D1E23413-F481-C42A-F498-D51E953BA6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5994151" y="1383737"/>
            <a:ext cx="4399079" cy="3254302"/>
          </a:xfrm>
          <a:prstGeom prst="rect">
            <a:avLst/>
          </a:prstGeom>
        </p:spPr>
      </p:pic>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81874" y="1373164"/>
            <a:ext cx="5767471" cy="4662815"/>
          </a:xfrm>
          <a:prstGeom prst="rect">
            <a:avLst/>
          </a:prstGeom>
          <a:noFill/>
          <a:ln w="9525">
            <a:noFill/>
            <a:miter lim="800000"/>
            <a:headEnd/>
            <a:tailEnd/>
          </a:ln>
        </p:spPr>
        <p:txBody>
          <a:bodyPr wrap="square">
            <a:spAutoFit/>
          </a:bodyPr>
          <a:lstStyle/>
          <a:p>
            <a:pPr algn="just"/>
            <a:r>
              <a:rPr lang="en-US" sz="1100" dirty="0"/>
              <a:t>The high-temperature superconductor (HTS) called Bi-2212 (after its chemical formula, Bi</a:t>
            </a:r>
            <a:r>
              <a:rPr lang="en-US" sz="1100" baseline="-25000" dirty="0"/>
              <a:t>2</a:t>
            </a:r>
            <a:r>
              <a:rPr lang="en-US" sz="1100" dirty="0"/>
              <a:t>Sr</a:t>
            </a:r>
            <a:r>
              <a:rPr lang="en-US" sz="1100" baseline="-25000" dirty="0"/>
              <a:t>2</a:t>
            </a:r>
            <a:r>
              <a:rPr lang="en-US" sz="1100" dirty="0"/>
              <a:t>Ca</a:t>
            </a:r>
            <a:r>
              <a:rPr lang="en-US" sz="1100" baseline="-25000" dirty="0"/>
              <a:t>1</a:t>
            </a:r>
            <a:r>
              <a:rPr lang="en-US" sz="1100" dirty="0"/>
              <a:t>Cu</a:t>
            </a:r>
            <a:r>
              <a:rPr lang="en-US" sz="1100" baseline="-25000" dirty="0"/>
              <a:t>2</a:t>
            </a:r>
            <a:r>
              <a:rPr lang="en-US" sz="1100" dirty="0"/>
              <a:t>O</a:t>
            </a:r>
            <a:r>
              <a:rPr lang="en-US" sz="1100" baseline="-25000" dirty="0"/>
              <a:t>8+x</a:t>
            </a:r>
            <a:r>
              <a:rPr lang="en-US" sz="1100" dirty="0"/>
              <a:t>) is unique among commercial HTS materials because the conductor is formed, not as a tape, but as a round wire that contains many superconducting filaments. This macroscopically isotropic wire can then be twisted for low AC-losses and can furthermore be easily formed into cables. Bi-2212 wire is reliably produced in long lengths that exceed one kilometer and that are now featuring the ability to carry superconducting current densities, </a:t>
            </a:r>
            <a:r>
              <a:rPr lang="en-US" sz="1100" i="1" dirty="0"/>
              <a:t>J</a:t>
            </a:r>
            <a:r>
              <a:rPr lang="en-US" sz="1100" i="1" baseline="-25000" dirty="0"/>
              <a:t>E </a:t>
            </a:r>
            <a:r>
              <a:rPr lang="en-US" sz="1100" dirty="0"/>
              <a:t>(4K, 5T), as high as 1200 to 1400A/mm</a:t>
            </a:r>
            <a:r>
              <a:rPr lang="en-US" sz="1100" baseline="30000" dirty="0"/>
              <a:t>2</a:t>
            </a:r>
            <a:r>
              <a:rPr lang="en-US" sz="1100" dirty="0"/>
              <a:t>. </a:t>
            </a:r>
          </a:p>
          <a:p>
            <a:pPr algn="just"/>
            <a:endParaRPr lang="en-US" sz="1100" dirty="0"/>
          </a:p>
          <a:p>
            <a:pPr algn="just"/>
            <a:r>
              <a:rPr lang="en-US" sz="1100" i="1" u="sng" dirty="0"/>
              <a:t>The small “Teo” test coils use less than 50m of Bi-2212 wire, thus providing an efficient way to test Bi-2212 conductor and magnet technologies that include reinforcement, insulation, and epoxy materials</a:t>
            </a:r>
            <a:r>
              <a:rPr lang="en-US" sz="1100" dirty="0"/>
              <a:t>. Teo test coils are typically 80mm tall and &lt; 38mm diameter in order to fit into the MagLab’s 31T resistive magnet. </a:t>
            </a:r>
            <a:r>
              <a:rPr lang="en-US" sz="1100" i="1" u="sng" dirty="0"/>
              <a:t>A recent set of Teo test coils produced a peak field of 34T when energized inside the 31T resistive magnet. The Bi-2212 wire current density (J</a:t>
            </a:r>
            <a:r>
              <a:rPr lang="en-US" sz="1100" i="1" u="sng" baseline="-25000" dirty="0"/>
              <a:t>E</a:t>
            </a:r>
            <a:r>
              <a:rPr lang="en-US" sz="1100" i="1" u="sng" dirty="0"/>
              <a:t>) of 464A/mm</a:t>
            </a:r>
            <a:r>
              <a:rPr lang="en-US" sz="1100" i="1" u="sng" baseline="30000" dirty="0"/>
              <a:t>2</a:t>
            </a:r>
            <a:r>
              <a:rPr lang="en-US" sz="1100" i="1" u="sng" dirty="0"/>
              <a:t> that was achieved in the Teo test coils would be sufficient to produce larger HTS research magnets in the commercially-attractive 25T range</a:t>
            </a:r>
            <a:r>
              <a:rPr lang="en-US" sz="1100" dirty="0"/>
              <a:t>. Furthermore, the Teo test coils supported a peak hoop stress between 237MPa and 273MPa, well over the breaking stress of the bare Bi-2212 wire, which demonstrates a capability to reliably reinforce Bi-2212 wires when wound into coils. The coils were ramped at rates of up to 3200A/s with no degradation to the quench current after high ramp rates.</a:t>
            </a:r>
          </a:p>
          <a:p>
            <a:pPr algn="just"/>
            <a:endParaRPr lang="en-US" sz="1100" dirty="0"/>
          </a:p>
          <a:p>
            <a:pPr algn="just"/>
            <a:r>
              <a:rPr lang="en-US" sz="1100" dirty="0"/>
              <a:t>This robust operation of multiple Teo test coils in fields exceeding 30T is an important demonstration to MagLab collaborators, including the US-DOE Magnet Development Program developing 16T dipole magnets using HTS, Princeton Plasma Physics Laboratory pursuing fusion ohmic heating solenoids, as well as MagLab commercial partners </a:t>
            </a:r>
            <a:r>
              <a:rPr lang="en-US" sz="1100" dirty="0" err="1"/>
              <a:t>Cryomagnetics</a:t>
            </a:r>
            <a:r>
              <a:rPr lang="en-US" sz="1100" dirty="0"/>
              <a:t> and Oxford Instruments developing compact 25T HTS magnets.</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934076" y="1329114"/>
            <a:ext cx="6169940" cy="5484604"/>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5" cstate="print"/>
          <a:stretch>
            <a:fillRect/>
          </a:stretch>
        </p:blipFill>
        <p:spPr>
          <a:xfrm>
            <a:off x="11028629" y="116587"/>
            <a:ext cx="1017188" cy="1023315"/>
          </a:xfrm>
          <a:prstGeom prst="rect">
            <a:avLst/>
          </a:prstGeom>
        </p:spPr>
      </p:pic>
      <p:sp>
        <p:nvSpPr>
          <p:cNvPr id="13" name="Text Box 62"/>
          <p:cNvSpPr txBox="1">
            <a:spLocks noChangeArrowheads="1"/>
          </p:cNvSpPr>
          <p:nvPr/>
        </p:nvSpPr>
        <p:spPr bwMode="auto">
          <a:xfrm>
            <a:off x="1753068" y="30090"/>
            <a:ext cx="8580134" cy="1177245"/>
          </a:xfrm>
          <a:prstGeom prst="rect">
            <a:avLst/>
          </a:prstGeom>
          <a:noFill/>
          <a:ln w="9525">
            <a:noFill/>
            <a:miter lim="800000"/>
            <a:headEnd/>
            <a:tailEnd/>
          </a:ln>
        </p:spPr>
        <p:txBody>
          <a:bodyPr wrap="square">
            <a:spAutoFit/>
          </a:bodyPr>
          <a:lstStyle/>
          <a:p>
            <a:pPr algn="ctr">
              <a:spcBef>
                <a:spcPts val="0"/>
              </a:spcBef>
            </a:pPr>
            <a:r>
              <a:rPr lang="en-US" sz="1600" b="1" dirty="0"/>
              <a:t>Operation of High Temperature Superconducting Bi-2212 Test Coils up to 34T </a:t>
            </a:r>
          </a:p>
          <a:p>
            <a:pPr algn="ctr">
              <a:spcBef>
                <a:spcPts val="0"/>
              </a:spcBef>
            </a:pPr>
            <a:endParaRPr lang="en-US" sz="600" dirty="0"/>
          </a:p>
          <a:p>
            <a:pPr algn="ctr">
              <a:spcBef>
                <a:spcPts val="0"/>
              </a:spcBef>
            </a:pPr>
            <a:r>
              <a:rPr lang="en-US" sz="1100" u="sng" dirty="0"/>
              <a:t>Youngjae Kim</a:t>
            </a:r>
            <a:r>
              <a:rPr lang="en-US" sz="1100" baseline="30000" dirty="0"/>
              <a:t>1</a:t>
            </a:r>
            <a:r>
              <a:rPr lang="en-US" sz="1100" dirty="0"/>
              <a:t>, </a:t>
            </a:r>
            <a:r>
              <a:rPr lang="en-US" sz="1100" u="sng" dirty="0"/>
              <a:t>Daniel Davis</a:t>
            </a:r>
            <a:r>
              <a:rPr lang="en-US" sz="1100" baseline="30000" dirty="0"/>
              <a:t>1</a:t>
            </a:r>
            <a:r>
              <a:rPr lang="en-US" sz="1100" dirty="0"/>
              <a:t>, </a:t>
            </a:r>
            <a:r>
              <a:rPr lang="en-US" sz="1100" u="sng" dirty="0"/>
              <a:t>Ulf Trociewitz</a:t>
            </a:r>
            <a:r>
              <a:rPr lang="en-US" sz="1100" baseline="30000" dirty="0"/>
              <a:t>1</a:t>
            </a:r>
            <a:r>
              <a:rPr lang="en-US" sz="1100" dirty="0"/>
              <a:t>, Shaon Barua</a:t>
            </a:r>
            <a:r>
              <a:rPr lang="en-US" sz="1100" baseline="30000" dirty="0"/>
              <a:t>1</a:t>
            </a:r>
            <a:r>
              <a:rPr lang="en-US" sz="1100" dirty="0"/>
              <a:t>, Emma Martin</a:t>
            </a:r>
            <a:r>
              <a:rPr lang="en-US" sz="1100" baseline="30000" dirty="0"/>
              <a:t>1</a:t>
            </a:r>
            <a:r>
              <a:rPr lang="en-US" sz="1100" dirty="0"/>
              <a:t>, Lance Cooley</a:t>
            </a:r>
            <a:r>
              <a:rPr lang="en-US" sz="1100" baseline="30000" dirty="0"/>
              <a:t>1</a:t>
            </a:r>
            <a:r>
              <a:rPr lang="en-US" sz="1100" dirty="0"/>
              <a:t>, David Larbalestier</a:t>
            </a:r>
            <a:r>
              <a:rPr lang="en-US" sz="1100" baseline="30000" dirty="0"/>
              <a:t>1</a:t>
            </a:r>
            <a:r>
              <a:rPr lang="en-US" sz="1100" dirty="0"/>
              <a:t>,</a:t>
            </a:r>
          </a:p>
          <a:p>
            <a:pPr algn="ctr">
              <a:spcBef>
                <a:spcPts val="0"/>
              </a:spcBef>
            </a:pPr>
            <a:r>
              <a:rPr lang="en-US" sz="1050" b="1" dirty="0">
                <a:solidFill>
                  <a:srgbClr val="0033CC"/>
                </a:solidFill>
              </a:rPr>
              <a:t>1. Applied Superconductivity Center, National High Magnetic Field Laboratory, Florida State University  </a:t>
            </a:r>
            <a:endParaRPr lang="en-US" sz="600" b="1" dirty="0">
              <a:solidFill>
                <a:srgbClr val="0033CC"/>
              </a:solidFill>
            </a:endParaRP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D.C. Larbalestier (</a:t>
            </a:r>
            <a:r>
              <a:rPr lang="en-US" sz="1050" dirty="0">
                <a:latin typeface="+mn-lt"/>
              </a:rPr>
              <a:t>US DOE-OHEP DE-SC0010421</a:t>
            </a:r>
            <a:r>
              <a:rPr lang="en-US" sz="1050" dirty="0"/>
              <a:t>); </a:t>
            </a:r>
            <a:r>
              <a:rPr lang="en-US" sz="1050" dirty="0">
                <a:latin typeface="+mn-lt"/>
              </a:rPr>
              <a:t>G.S. Boebinger (NSF DMR-2128556</a:t>
            </a:r>
            <a:r>
              <a:rPr lang="en-US" sz="1050" dirty="0"/>
              <a:t>); </a:t>
            </a:r>
            <a:br>
              <a:rPr lang="en-US" sz="1050" dirty="0"/>
            </a:br>
            <a:r>
              <a:rPr lang="en-US" sz="1050" dirty="0"/>
              <a:t>Florida State University Office of the Vice President for Research special allocation for Bi-2212 commercialization</a:t>
            </a:r>
            <a:endParaRPr lang="en-US" sz="1050" b="1" dirty="0">
              <a:solidFill>
                <a:srgbClr val="0033CC"/>
              </a:solidFill>
            </a:endParaRPr>
          </a:p>
        </p:txBody>
      </p:sp>
      <p:grpSp>
        <p:nvGrpSpPr>
          <p:cNvPr id="4" name="Group 3">
            <a:extLst>
              <a:ext uri="{FF2B5EF4-FFF2-40B4-BE49-F238E27FC236}">
                <a16:creationId xmlns:a16="http://schemas.microsoft.com/office/drawing/2014/main" id="{00EC6761-7C3E-2BA9-BD0C-E07729075062}"/>
              </a:ext>
            </a:extLst>
          </p:cNvPr>
          <p:cNvGrpSpPr/>
          <p:nvPr/>
        </p:nvGrpSpPr>
        <p:grpSpPr>
          <a:xfrm>
            <a:off x="10398903" y="3522688"/>
            <a:ext cx="620312" cy="3205329"/>
            <a:chOff x="10235984" y="2545623"/>
            <a:chExt cx="627700" cy="4210416"/>
          </a:xfrm>
        </p:grpSpPr>
        <p:pic>
          <p:nvPicPr>
            <p:cNvPr id="30" name="Picture 29">
              <a:extLst>
                <a:ext uri="{FF2B5EF4-FFF2-40B4-BE49-F238E27FC236}">
                  <a16:creationId xmlns:a16="http://schemas.microsoft.com/office/drawing/2014/main" id="{97184717-A666-A5C3-C34E-A2A7A66A3324}"/>
                </a:ext>
              </a:extLst>
            </p:cNvPr>
            <p:cNvPicPr>
              <a:picLocks noChangeAspect="1"/>
            </p:cNvPicPr>
            <p:nvPr/>
          </p:nvPicPr>
          <p:blipFill rotWithShape="1">
            <a:blip r:embed="rId6"/>
            <a:srcRect l="90097" t="7081" r="7724" b="3349"/>
            <a:stretch/>
          </p:blipFill>
          <p:spPr>
            <a:xfrm>
              <a:off x="10552340" y="2870995"/>
              <a:ext cx="76327" cy="3668190"/>
            </a:xfrm>
            <a:prstGeom prst="rect">
              <a:avLst/>
            </a:prstGeom>
          </p:spPr>
        </p:pic>
        <p:sp>
          <p:nvSpPr>
            <p:cNvPr id="31" name="TextBox 30">
              <a:extLst>
                <a:ext uri="{FF2B5EF4-FFF2-40B4-BE49-F238E27FC236}">
                  <a16:creationId xmlns:a16="http://schemas.microsoft.com/office/drawing/2014/main" id="{4ABCFF50-6A00-2705-B177-EBEB71FC1D9C}"/>
                </a:ext>
              </a:extLst>
            </p:cNvPr>
            <p:cNvSpPr txBox="1"/>
            <p:nvPr/>
          </p:nvSpPr>
          <p:spPr>
            <a:xfrm>
              <a:off x="10235984" y="2771239"/>
              <a:ext cx="354584" cy="276999"/>
            </a:xfrm>
            <a:prstGeom prst="rect">
              <a:avLst/>
            </a:prstGeom>
            <a:noFill/>
          </p:spPr>
          <p:txBody>
            <a:bodyPr wrap="none" rtlCol="0">
              <a:spAutoFit/>
            </a:bodyPr>
            <a:lstStyle/>
            <a:p>
              <a:r>
                <a:rPr lang="en-US" sz="1200" dirty="0"/>
                <a:t>55</a:t>
              </a:r>
            </a:p>
          </p:txBody>
        </p:sp>
        <p:sp>
          <p:nvSpPr>
            <p:cNvPr id="32" name="TextBox 31">
              <a:extLst>
                <a:ext uri="{FF2B5EF4-FFF2-40B4-BE49-F238E27FC236}">
                  <a16:creationId xmlns:a16="http://schemas.microsoft.com/office/drawing/2014/main" id="{6B22CE7F-5B12-A228-EE71-33AE6A960F9D}"/>
                </a:ext>
              </a:extLst>
            </p:cNvPr>
            <p:cNvSpPr txBox="1"/>
            <p:nvPr/>
          </p:nvSpPr>
          <p:spPr>
            <a:xfrm>
              <a:off x="10235984" y="3241034"/>
              <a:ext cx="354584" cy="276999"/>
            </a:xfrm>
            <a:prstGeom prst="rect">
              <a:avLst/>
            </a:prstGeom>
            <a:noFill/>
          </p:spPr>
          <p:txBody>
            <a:bodyPr wrap="none" rtlCol="0">
              <a:spAutoFit/>
            </a:bodyPr>
            <a:lstStyle/>
            <a:p>
              <a:r>
                <a:rPr lang="en-US" sz="1200" dirty="0"/>
                <a:t>50</a:t>
              </a:r>
            </a:p>
          </p:txBody>
        </p:sp>
        <p:sp>
          <p:nvSpPr>
            <p:cNvPr id="33" name="TextBox 32">
              <a:extLst>
                <a:ext uri="{FF2B5EF4-FFF2-40B4-BE49-F238E27FC236}">
                  <a16:creationId xmlns:a16="http://schemas.microsoft.com/office/drawing/2014/main" id="{D6FA99C5-E226-C0F6-A091-912E414405C6}"/>
                </a:ext>
              </a:extLst>
            </p:cNvPr>
            <p:cNvSpPr txBox="1"/>
            <p:nvPr/>
          </p:nvSpPr>
          <p:spPr>
            <a:xfrm>
              <a:off x="10235984" y="3728758"/>
              <a:ext cx="354584" cy="276999"/>
            </a:xfrm>
            <a:prstGeom prst="rect">
              <a:avLst/>
            </a:prstGeom>
            <a:noFill/>
          </p:spPr>
          <p:txBody>
            <a:bodyPr wrap="none" rtlCol="0">
              <a:spAutoFit/>
            </a:bodyPr>
            <a:lstStyle/>
            <a:p>
              <a:r>
                <a:rPr lang="en-US" sz="1200" dirty="0"/>
                <a:t>45</a:t>
              </a:r>
            </a:p>
          </p:txBody>
        </p:sp>
        <p:sp>
          <p:nvSpPr>
            <p:cNvPr id="34" name="TextBox 33">
              <a:extLst>
                <a:ext uri="{FF2B5EF4-FFF2-40B4-BE49-F238E27FC236}">
                  <a16:creationId xmlns:a16="http://schemas.microsoft.com/office/drawing/2014/main" id="{E3881178-F785-7E3C-1C80-601635C8BA77}"/>
                </a:ext>
              </a:extLst>
            </p:cNvPr>
            <p:cNvSpPr txBox="1"/>
            <p:nvPr/>
          </p:nvSpPr>
          <p:spPr>
            <a:xfrm>
              <a:off x="10235984" y="4216482"/>
              <a:ext cx="354584" cy="276999"/>
            </a:xfrm>
            <a:prstGeom prst="rect">
              <a:avLst/>
            </a:prstGeom>
            <a:noFill/>
          </p:spPr>
          <p:txBody>
            <a:bodyPr wrap="none" rtlCol="0">
              <a:spAutoFit/>
            </a:bodyPr>
            <a:lstStyle/>
            <a:p>
              <a:r>
                <a:rPr lang="en-US" sz="1200" dirty="0"/>
                <a:t>40</a:t>
              </a:r>
            </a:p>
          </p:txBody>
        </p:sp>
        <p:sp>
          <p:nvSpPr>
            <p:cNvPr id="35" name="TextBox 34">
              <a:extLst>
                <a:ext uri="{FF2B5EF4-FFF2-40B4-BE49-F238E27FC236}">
                  <a16:creationId xmlns:a16="http://schemas.microsoft.com/office/drawing/2014/main" id="{E46358C9-01D3-8341-41B5-D68A7D19E6C7}"/>
                </a:ext>
              </a:extLst>
            </p:cNvPr>
            <p:cNvSpPr txBox="1"/>
            <p:nvPr/>
          </p:nvSpPr>
          <p:spPr>
            <a:xfrm>
              <a:off x="10235984" y="4704206"/>
              <a:ext cx="354584" cy="276999"/>
            </a:xfrm>
            <a:prstGeom prst="rect">
              <a:avLst/>
            </a:prstGeom>
            <a:noFill/>
          </p:spPr>
          <p:txBody>
            <a:bodyPr wrap="none" rtlCol="0">
              <a:spAutoFit/>
            </a:bodyPr>
            <a:lstStyle/>
            <a:p>
              <a:r>
                <a:rPr lang="en-US" sz="1200" dirty="0"/>
                <a:t>35</a:t>
              </a:r>
            </a:p>
          </p:txBody>
        </p:sp>
        <p:sp>
          <p:nvSpPr>
            <p:cNvPr id="36" name="TextBox 35">
              <a:extLst>
                <a:ext uri="{FF2B5EF4-FFF2-40B4-BE49-F238E27FC236}">
                  <a16:creationId xmlns:a16="http://schemas.microsoft.com/office/drawing/2014/main" id="{E6B515B5-7E83-5C7A-B0C5-CE7E9E008930}"/>
                </a:ext>
              </a:extLst>
            </p:cNvPr>
            <p:cNvSpPr txBox="1"/>
            <p:nvPr/>
          </p:nvSpPr>
          <p:spPr>
            <a:xfrm>
              <a:off x="10235984" y="5191930"/>
              <a:ext cx="354584" cy="276999"/>
            </a:xfrm>
            <a:prstGeom prst="rect">
              <a:avLst/>
            </a:prstGeom>
            <a:noFill/>
          </p:spPr>
          <p:txBody>
            <a:bodyPr wrap="none" rtlCol="0">
              <a:spAutoFit/>
            </a:bodyPr>
            <a:lstStyle/>
            <a:p>
              <a:r>
                <a:rPr lang="en-US" sz="1200" dirty="0"/>
                <a:t>30</a:t>
              </a:r>
            </a:p>
          </p:txBody>
        </p:sp>
        <p:sp>
          <p:nvSpPr>
            <p:cNvPr id="37" name="TextBox 36">
              <a:extLst>
                <a:ext uri="{FF2B5EF4-FFF2-40B4-BE49-F238E27FC236}">
                  <a16:creationId xmlns:a16="http://schemas.microsoft.com/office/drawing/2014/main" id="{1B26393B-F6D8-ACAD-90A6-CF10943AF590}"/>
                </a:ext>
              </a:extLst>
            </p:cNvPr>
            <p:cNvSpPr txBox="1"/>
            <p:nvPr/>
          </p:nvSpPr>
          <p:spPr>
            <a:xfrm>
              <a:off x="10235984" y="5679654"/>
              <a:ext cx="354584" cy="276999"/>
            </a:xfrm>
            <a:prstGeom prst="rect">
              <a:avLst/>
            </a:prstGeom>
            <a:noFill/>
          </p:spPr>
          <p:txBody>
            <a:bodyPr wrap="none" rtlCol="0">
              <a:spAutoFit/>
            </a:bodyPr>
            <a:lstStyle/>
            <a:p>
              <a:r>
                <a:rPr lang="en-US" sz="1200" dirty="0"/>
                <a:t>25</a:t>
              </a:r>
            </a:p>
          </p:txBody>
        </p:sp>
        <p:sp>
          <p:nvSpPr>
            <p:cNvPr id="38" name="TextBox 37">
              <a:extLst>
                <a:ext uri="{FF2B5EF4-FFF2-40B4-BE49-F238E27FC236}">
                  <a16:creationId xmlns:a16="http://schemas.microsoft.com/office/drawing/2014/main" id="{3FEB28AC-9307-65FD-6773-B1D20B582034}"/>
                </a:ext>
              </a:extLst>
            </p:cNvPr>
            <p:cNvSpPr txBox="1"/>
            <p:nvPr/>
          </p:nvSpPr>
          <p:spPr>
            <a:xfrm>
              <a:off x="10235984" y="6167378"/>
              <a:ext cx="354584" cy="276999"/>
            </a:xfrm>
            <a:prstGeom prst="rect">
              <a:avLst/>
            </a:prstGeom>
            <a:noFill/>
          </p:spPr>
          <p:txBody>
            <a:bodyPr wrap="none" rtlCol="0">
              <a:spAutoFit/>
            </a:bodyPr>
            <a:lstStyle/>
            <a:p>
              <a:r>
                <a:rPr lang="en-US" sz="1200" dirty="0"/>
                <a:t>20</a:t>
              </a:r>
            </a:p>
          </p:txBody>
        </p:sp>
        <p:sp>
          <p:nvSpPr>
            <p:cNvPr id="39" name="TextBox 38">
              <a:extLst>
                <a:ext uri="{FF2B5EF4-FFF2-40B4-BE49-F238E27FC236}">
                  <a16:creationId xmlns:a16="http://schemas.microsoft.com/office/drawing/2014/main" id="{6737A4B4-AEA6-5A9B-53E5-2A9249C9453C}"/>
                </a:ext>
              </a:extLst>
            </p:cNvPr>
            <p:cNvSpPr txBox="1"/>
            <p:nvPr/>
          </p:nvSpPr>
          <p:spPr>
            <a:xfrm>
              <a:off x="10380860" y="6479040"/>
              <a:ext cx="482824" cy="276999"/>
            </a:xfrm>
            <a:prstGeom prst="rect">
              <a:avLst/>
            </a:prstGeom>
            <a:noFill/>
          </p:spPr>
          <p:txBody>
            <a:bodyPr wrap="none" rtlCol="0">
              <a:spAutoFit/>
            </a:bodyPr>
            <a:lstStyle/>
            <a:p>
              <a:r>
                <a:rPr lang="en-US" sz="1200" dirty="0"/>
                <a:t>17.7</a:t>
              </a:r>
            </a:p>
          </p:txBody>
        </p:sp>
        <p:sp>
          <p:nvSpPr>
            <p:cNvPr id="40" name="TextBox 39">
              <a:extLst>
                <a:ext uri="{FF2B5EF4-FFF2-40B4-BE49-F238E27FC236}">
                  <a16:creationId xmlns:a16="http://schemas.microsoft.com/office/drawing/2014/main" id="{949DAA73-52DB-19B4-BFF5-11CE9AB81AB8}"/>
                </a:ext>
              </a:extLst>
            </p:cNvPr>
            <p:cNvSpPr txBox="1"/>
            <p:nvPr/>
          </p:nvSpPr>
          <p:spPr>
            <a:xfrm>
              <a:off x="10285422" y="2545623"/>
              <a:ext cx="500458" cy="276999"/>
            </a:xfrm>
            <a:prstGeom prst="rect">
              <a:avLst/>
            </a:prstGeom>
            <a:noFill/>
          </p:spPr>
          <p:txBody>
            <a:bodyPr wrap="none" rtlCol="0">
              <a:spAutoFit/>
            </a:bodyPr>
            <a:lstStyle/>
            <a:p>
              <a:r>
                <a:rPr lang="en-US" sz="1200" dirty="0"/>
                <a:t>MPa</a:t>
              </a:r>
            </a:p>
          </p:txBody>
        </p:sp>
      </p:grpSp>
      <p:pic>
        <p:nvPicPr>
          <p:cNvPr id="9" name="Picture 8">
            <a:extLst>
              <a:ext uri="{FF2B5EF4-FFF2-40B4-BE49-F238E27FC236}">
                <a16:creationId xmlns:a16="http://schemas.microsoft.com/office/drawing/2014/main" id="{A09ADF12-6681-5789-25A6-5BF087BBF3A7}"/>
              </a:ext>
            </a:extLst>
          </p:cNvPr>
          <p:cNvPicPr>
            <a:picLocks noChangeAspect="1"/>
          </p:cNvPicPr>
          <p:nvPr/>
        </p:nvPicPr>
        <p:blipFill rotWithShape="1">
          <a:blip r:embed="rId6"/>
          <a:srcRect l="33909" t="9040" r="29765"/>
          <a:stretch/>
        </p:blipFill>
        <p:spPr>
          <a:xfrm>
            <a:off x="11013644" y="3602688"/>
            <a:ext cx="1067498" cy="3125330"/>
          </a:xfrm>
          <a:prstGeom prst="rect">
            <a:avLst/>
          </a:prstGeom>
        </p:spPr>
      </p:pic>
      <p:sp>
        <p:nvSpPr>
          <p:cNvPr id="11" name="TextBox 10">
            <a:extLst>
              <a:ext uri="{FF2B5EF4-FFF2-40B4-BE49-F238E27FC236}">
                <a16:creationId xmlns:a16="http://schemas.microsoft.com/office/drawing/2014/main" id="{DAF5A259-D546-D01B-4ACA-CC27BF84DCEE}"/>
              </a:ext>
            </a:extLst>
          </p:cNvPr>
          <p:cNvSpPr txBox="1"/>
          <p:nvPr/>
        </p:nvSpPr>
        <p:spPr>
          <a:xfrm>
            <a:off x="6145798" y="4946911"/>
            <a:ext cx="4188228" cy="769441"/>
          </a:xfrm>
          <a:prstGeom prst="rect">
            <a:avLst/>
          </a:prstGeom>
          <a:noFill/>
        </p:spPr>
        <p:txBody>
          <a:bodyPr wrap="square" rtlCol="0">
            <a:spAutoFit/>
          </a:bodyPr>
          <a:lstStyle/>
          <a:p>
            <a:pPr algn="r"/>
            <a:r>
              <a:rPr lang="en-US" sz="1100" dirty="0"/>
              <a:t>Figure 2: A cross-section of the Teo test coil made from Bi-2212 round wire, depicted as circles in the figure. The stresses in the Bi-2122 wire, indicated by the color coding, are reduced by the reinforcing presence of high-strength </a:t>
            </a:r>
            <a:r>
              <a:rPr lang="en-US" sz="1100" dirty="0" err="1"/>
              <a:t>overbanding</a:t>
            </a:r>
            <a:r>
              <a:rPr lang="en-US" sz="1100" dirty="0"/>
              <a:t> material.</a:t>
            </a:r>
          </a:p>
        </p:txBody>
      </p:sp>
      <p:sp>
        <p:nvSpPr>
          <p:cNvPr id="21" name="TextBox 20">
            <a:extLst>
              <a:ext uri="{FF2B5EF4-FFF2-40B4-BE49-F238E27FC236}">
                <a16:creationId xmlns:a16="http://schemas.microsoft.com/office/drawing/2014/main" id="{C8AEC32F-803F-3407-4DFA-B165401B7D9A}"/>
              </a:ext>
            </a:extLst>
          </p:cNvPr>
          <p:cNvSpPr txBox="1"/>
          <p:nvPr/>
        </p:nvSpPr>
        <p:spPr>
          <a:xfrm>
            <a:off x="10668109" y="3175990"/>
            <a:ext cx="1486304" cy="261610"/>
          </a:xfrm>
          <a:prstGeom prst="rect">
            <a:avLst/>
          </a:prstGeom>
          <a:noFill/>
        </p:spPr>
        <p:txBody>
          <a:bodyPr wrap="none" rtlCol="0">
            <a:spAutoFit/>
          </a:bodyPr>
          <a:lstStyle/>
          <a:p>
            <a:r>
              <a:rPr lang="en-US" sz="1100" dirty="0"/>
              <a:t>High Strength Bands</a:t>
            </a:r>
          </a:p>
        </p:txBody>
      </p:sp>
      <p:cxnSp>
        <p:nvCxnSpPr>
          <p:cNvPr id="22" name="Straight Arrow Connector 21">
            <a:extLst>
              <a:ext uri="{FF2B5EF4-FFF2-40B4-BE49-F238E27FC236}">
                <a16:creationId xmlns:a16="http://schemas.microsoft.com/office/drawing/2014/main" id="{1B766BF8-7BC4-8C0A-2AE6-CA7D25735268}"/>
              </a:ext>
            </a:extLst>
          </p:cNvPr>
          <p:cNvCxnSpPr>
            <a:cxnSpLocks/>
          </p:cNvCxnSpPr>
          <p:nvPr/>
        </p:nvCxnSpPr>
        <p:spPr>
          <a:xfrm>
            <a:off x="11312620" y="3384058"/>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7AFF5A9A-C399-AED9-811B-9B29F1F08F62}"/>
              </a:ext>
            </a:extLst>
          </p:cNvPr>
          <p:cNvCxnSpPr>
            <a:cxnSpLocks/>
          </p:cNvCxnSpPr>
          <p:nvPr/>
        </p:nvCxnSpPr>
        <p:spPr>
          <a:xfrm>
            <a:off x="11614985" y="3384058"/>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9BCDCEF5-3EF3-97F1-5BC0-CBABCEC0D3A8}"/>
              </a:ext>
            </a:extLst>
          </p:cNvPr>
          <p:cNvCxnSpPr>
            <a:cxnSpLocks/>
          </p:cNvCxnSpPr>
          <p:nvPr/>
        </p:nvCxnSpPr>
        <p:spPr>
          <a:xfrm>
            <a:off x="12002348" y="3384058"/>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4A31AF02-FBE6-AE60-776C-E5ECD464E253}"/>
              </a:ext>
            </a:extLst>
          </p:cNvPr>
          <p:cNvSpPr txBox="1"/>
          <p:nvPr/>
        </p:nvSpPr>
        <p:spPr>
          <a:xfrm>
            <a:off x="8178647" y="3376571"/>
            <a:ext cx="1024768" cy="338554"/>
          </a:xfrm>
          <a:prstGeom prst="rect">
            <a:avLst/>
          </a:prstGeom>
          <a:noFill/>
        </p:spPr>
        <p:txBody>
          <a:bodyPr wrap="square" rtlCol="0">
            <a:spAutoFit/>
          </a:bodyPr>
          <a:lstStyle/>
          <a:p>
            <a:r>
              <a:rPr lang="en-US" sz="1600" b="1" dirty="0">
                <a:solidFill>
                  <a:srgbClr val="FF0000"/>
                </a:solidFill>
              </a:rPr>
              <a:t>34.1 T</a:t>
            </a:r>
          </a:p>
        </p:txBody>
      </p:sp>
      <p:cxnSp>
        <p:nvCxnSpPr>
          <p:cNvPr id="50" name="Straight Arrow Connector 49">
            <a:extLst>
              <a:ext uri="{FF2B5EF4-FFF2-40B4-BE49-F238E27FC236}">
                <a16:creationId xmlns:a16="http://schemas.microsoft.com/office/drawing/2014/main" id="{9E1E8D55-0F3E-54D3-2CD1-1F375DA2B47E}"/>
              </a:ext>
            </a:extLst>
          </p:cNvPr>
          <p:cNvCxnSpPr>
            <a:cxnSpLocks/>
          </p:cNvCxnSpPr>
          <p:nvPr/>
        </p:nvCxnSpPr>
        <p:spPr>
          <a:xfrm flipV="1">
            <a:off x="8889167" y="3320522"/>
            <a:ext cx="295896" cy="2253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F9FCE8B4-38A5-6F4E-E4FF-6AD663DBF551}"/>
              </a:ext>
            </a:extLst>
          </p:cNvPr>
          <p:cNvSpPr txBox="1"/>
          <p:nvPr/>
        </p:nvSpPr>
        <p:spPr>
          <a:xfrm>
            <a:off x="7601972" y="1414053"/>
            <a:ext cx="4443845" cy="769441"/>
          </a:xfrm>
          <a:prstGeom prst="rect">
            <a:avLst/>
          </a:prstGeom>
          <a:solidFill>
            <a:schemeClr val="bg1"/>
          </a:solidFill>
        </p:spPr>
        <p:txBody>
          <a:bodyPr wrap="none" rtlCol="0">
            <a:spAutoFit/>
          </a:bodyPr>
          <a:lstStyle/>
          <a:p>
            <a:r>
              <a:rPr lang="en-US" sz="1100" dirty="0"/>
              <a:t>Figure 1: Current density measured in short samples of Bi-2212 wire</a:t>
            </a:r>
          </a:p>
          <a:p>
            <a:r>
              <a:rPr lang="en-US" sz="1100" dirty="0"/>
              <a:t>(orange) and in Teo test coils (red). The blue line indicates the total </a:t>
            </a:r>
          </a:p>
          <a:p>
            <a:r>
              <a:rPr lang="en-US" sz="1100" dirty="0"/>
              <a:t>magnetic field experienced by the recent Teo test coil for a given </a:t>
            </a:r>
          </a:p>
          <a:p>
            <a:r>
              <a:rPr lang="en-US" sz="1100" dirty="0"/>
              <a:t>current density. The red arrow indicates the achievement of 34.1T.</a:t>
            </a:r>
          </a:p>
        </p:txBody>
      </p:sp>
      <p:pic>
        <p:nvPicPr>
          <p:cNvPr id="1035" name="Picture 1034" descr="JustM_purple.jpg">
            <a:extLst>
              <a:ext uri="{FF2B5EF4-FFF2-40B4-BE49-F238E27FC236}">
                <a16:creationId xmlns:a16="http://schemas.microsoft.com/office/drawing/2014/main" id="{90CE8DD0-70BD-2B7C-03BB-D43A274A42C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4066" y="133807"/>
            <a:ext cx="792698" cy="944759"/>
          </a:xfrm>
          <a:prstGeom prst="rect">
            <a:avLst/>
          </a:prstGeom>
        </p:spPr>
      </p:pic>
      <p:sp>
        <p:nvSpPr>
          <p:cNvPr id="5" name="Rectangle 49">
            <a:extLst>
              <a:ext uri="{FF2B5EF4-FFF2-40B4-BE49-F238E27FC236}">
                <a16:creationId xmlns:a16="http://schemas.microsoft.com/office/drawing/2014/main" id="{616ED670-76C9-E50B-9563-9846D9A37668}"/>
              </a:ext>
            </a:extLst>
          </p:cNvPr>
          <p:cNvSpPr>
            <a:spLocks noChangeArrowheads="1"/>
          </p:cNvSpPr>
          <p:nvPr/>
        </p:nvSpPr>
        <p:spPr bwMode="auto">
          <a:xfrm>
            <a:off x="5934925" y="5763350"/>
            <a:ext cx="4363033" cy="1050367"/>
          </a:xfrm>
          <a:prstGeom prst="rect">
            <a:avLst/>
          </a:prstGeom>
          <a:noFill/>
          <a:ln w="19050">
            <a:solidFill>
              <a:srgbClr val="0033CC"/>
            </a:solidFill>
            <a:miter lim="800000"/>
            <a:headEnd/>
            <a:tailEnd/>
          </a:ln>
        </p:spPr>
        <p:txBody>
          <a:bodyPr wrap="none" anchor="ctr"/>
          <a:lstStyle/>
          <a:p>
            <a:endParaRPr lang="en-US"/>
          </a:p>
        </p:txBody>
      </p:sp>
      <p:sp>
        <p:nvSpPr>
          <p:cNvPr id="6" name="Rectangle 49">
            <a:extLst>
              <a:ext uri="{FF2B5EF4-FFF2-40B4-BE49-F238E27FC236}">
                <a16:creationId xmlns:a16="http://schemas.microsoft.com/office/drawing/2014/main" id="{D1198218-2054-9C45-4325-EE28E9F07CE6}"/>
              </a:ext>
            </a:extLst>
          </p:cNvPr>
          <p:cNvSpPr>
            <a:spLocks noChangeArrowheads="1"/>
          </p:cNvSpPr>
          <p:nvPr/>
        </p:nvSpPr>
        <p:spPr bwMode="auto">
          <a:xfrm>
            <a:off x="5922435" y="5780717"/>
            <a:ext cx="4363033" cy="1050366"/>
          </a:xfrm>
          <a:prstGeom prst="rect">
            <a:avLst/>
          </a:prstGeom>
          <a:solidFill>
            <a:schemeClr val="bg1"/>
          </a:solidFill>
          <a:ln w="19050">
            <a:noFill/>
            <a:miter lim="800000"/>
            <a:headEnd/>
            <a:tailEnd/>
          </a:ln>
        </p:spPr>
        <p:txBody>
          <a:bodyPr wrap="none" anchor="ctr"/>
          <a:lstStyle/>
          <a:p>
            <a:endParaRPr lang="en-US"/>
          </a:p>
        </p:txBody>
      </p:sp>
      <p:sp>
        <p:nvSpPr>
          <p:cNvPr id="10" name="Text Box 28"/>
          <p:cNvSpPr txBox="1">
            <a:spLocks noChangeArrowheads="1"/>
          </p:cNvSpPr>
          <p:nvPr/>
        </p:nvSpPr>
        <p:spPr bwMode="auto">
          <a:xfrm>
            <a:off x="94515" y="5873356"/>
            <a:ext cx="10172223" cy="938719"/>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Coil testing performed in the Applied Superconductivity Center (ASC) OX-3 15T LTS magnet and </a:t>
            </a:r>
          </a:p>
          <a:p>
            <a:r>
              <a:rPr lang="en-US" sz="1100" dirty="0">
                <a:solidFill>
                  <a:srgbClr val="333399"/>
                </a:solidFill>
              </a:rPr>
              <a:t>  the DC Field Facility’s 31T, 50mm bore resistive magnet. Over-pressure heat treatment performed in the ASC 50-bar “</a:t>
            </a:r>
            <a:r>
              <a:rPr lang="en-US" sz="1100" dirty="0" err="1">
                <a:solidFill>
                  <a:srgbClr val="333399"/>
                </a:solidFill>
              </a:rPr>
              <a:t>Deltech</a:t>
            </a:r>
            <a:r>
              <a:rPr lang="en-US" sz="1100" dirty="0">
                <a:solidFill>
                  <a:srgbClr val="333399"/>
                </a:solidFill>
              </a:rPr>
              <a:t>” furnace. </a:t>
            </a:r>
          </a:p>
          <a:p>
            <a:r>
              <a:rPr lang="en-US" sz="1100" dirty="0">
                <a:solidFill>
                  <a:srgbClr val="333399"/>
                </a:solidFill>
              </a:rPr>
              <a:t>  Modelling using the ASC COMSOL multi-physics and high-performance work-station at ASC.</a:t>
            </a:r>
            <a:r>
              <a:rPr lang="en-US" sz="1100" b="1" dirty="0">
                <a:solidFill>
                  <a:srgbClr val="333399"/>
                </a:solidFill>
              </a:rPr>
              <a:t> </a:t>
            </a:r>
          </a:p>
          <a:p>
            <a:r>
              <a:rPr lang="en-US" sz="1100" b="1" dirty="0">
                <a:solidFill>
                  <a:srgbClr val="333399"/>
                </a:solidFill>
              </a:rPr>
              <a:t>Citation:   </a:t>
            </a:r>
            <a:r>
              <a:rPr lang="en-US" sz="1100" dirty="0">
                <a:solidFill>
                  <a:srgbClr val="333399"/>
                </a:solidFill>
              </a:rPr>
              <a:t>[1] E. S. Bosque, Y. Kim, U. P. Trociewitz, C. L. English, and D. C. Larbalestier, </a:t>
            </a:r>
            <a:r>
              <a:rPr lang="en-US" sz="1100" i="1" dirty="0">
                <a:solidFill>
                  <a:srgbClr val="333399"/>
                </a:solidFill>
              </a:rPr>
              <a:t>“System and Method to Manage High Stresses in Bi-2212 Wire Wound</a:t>
            </a:r>
          </a:p>
          <a:p>
            <a:r>
              <a:rPr lang="en-US" sz="1100" i="1" dirty="0">
                <a:solidFill>
                  <a:srgbClr val="333399"/>
                </a:solidFill>
              </a:rPr>
              <a:t>  Compact Superconducting Magnets,”</a:t>
            </a:r>
            <a:r>
              <a:rPr lang="en-US" sz="1100" dirty="0">
                <a:solidFill>
                  <a:srgbClr val="333399"/>
                </a:solidFill>
              </a:rPr>
              <a:t> </a:t>
            </a:r>
            <a:r>
              <a:rPr lang="en-US" sz="1100" dirty="0" err="1">
                <a:solidFill>
                  <a:srgbClr val="333399"/>
                </a:solidFill>
              </a:rPr>
              <a:t>Appl.No</a:t>
            </a:r>
            <a:r>
              <a:rPr lang="en-US" sz="1100" dirty="0">
                <a:solidFill>
                  <a:srgbClr val="333399"/>
                </a:solidFill>
              </a:rPr>
              <a:t>. 16390512, Dec. 26, 2019     </a:t>
            </a:r>
            <a:r>
              <a:rPr lang="en-US" sz="1100" b="1" dirty="0">
                <a:solidFill>
                  <a:srgbClr val="333399"/>
                </a:solidFill>
              </a:rPr>
              <a:t>https://patentscope.wipo.int/search/en/detail.jsf?docId=WO2019245646</a:t>
            </a:r>
          </a:p>
        </p:txBody>
      </p:sp>
      <p:sp>
        <p:nvSpPr>
          <p:cNvPr id="20" name="TextBox 19">
            <a:extLst>
              <a:ext uri="{FF2B5EF4-FFF2-40B4-BE49-F238E27FC236}">
                <a16:creationId xmlns:a16="http://schemas.microsoft.com/office/drawing/2014/main" id="{834401E7-972F-7DE6-9AD1-7C39F3A35130}"/>
              </a:ext>
            </a:extLst>
          </p:cNvPr>
          <p:cNvSpPr txBox="1"/>
          <p:nvPr/>
        </p:nvSpPr>
        <p:spPr>
          <a:xfrm>
            <a:off x="6925124" y="2909009"/>
            <a:ext cx="1774845" cy="400110"/>
          </a:xfrm>
          <a:prstGeom prst="rect">
            <a:avLst/>
          </a:prstGeom>
          <a:solidFill>
            <a:schemeClr val="bg1"/>
          </a:solidFill>
        </p:spPr>
        <p:txBody>
          <a:bodyPr wrap="none" rtlCol="0">
            <a:spAutoFit/>
          </a:bodyPr>
          <a:lstStyle/>
          <a:p>
            <a:r>
              <a:rPr lang="en-US" sz="1000" b="1" dirty="0">
                <a:solidFill>
                  <a:srgbClr val="FF0000"/>
                </a:solidFill>
              </a:rPr>
              <a:t>New Bi-2212 Teo Test Coil</a:t>
            </a:r>
          </a:p>
          <a:p>
            <a:r>
              <a:rPr lang="en-US" sz="1000" b="1" dirty="0">
                <a:solidFill>
                  <a:srgbClr val="FF0000"/>
                </a:solidFill>
              </a:rPr>
              <a:t>Quench Currents</a:t>
            </a:r>
          </a:p>
        </p:txBody>
      </p:sp>
      <p:sp>
        <p:nvSpPr>
          <p:cNvPr id="25" name="Diamond 24">
            <a:extLst>
              <a:ext uri="{FF2B5EF4-FFF2-40B4-BE49-F238E27FC236}">
                <a16:creationId xmlns:a16="http://schemas.microsoft.com/office/drawing/2014/main" id="{36AF8A81-3FAC-8F01-A64E-37FAFDE65997}"/>
              </a:ext>
            </a:extLst>
          </p:cNvPr>
          <p:cNvSpPr/>
          <p:nvPr/>
        </p:nvSpPr>
        <p:spPr>
          <a:xfrm>
            <a:off x="6550703" y="2138075"/>
            <a:ext cx="134912" cy="157096"/>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52BF6C80-1A88-65E0-32BB-23910855EFD7}"/>
              </a:ext>
            </a:extLst>
          </p:cNvPr>
          <p:cNvSpPr/>
          <p:nvPr/>
        </p:nvSpPr>
        <p:spPr>
          <a:xfrm>
            <a:off x="7782391" y="2762660"/>
            <a:ext cx="134912" cy="157096"/>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4BE55FB3-F852-898E-D7E3-F13DF93FB5BE}"/>
              </a:ext>
            </a:extLst>
          </p:cNvPr>
          <p:cNvCxnSpPr/>
          <p:nvPr/>
        </p:nvCxnSpPr>
        <p:spPr>
          <a:xfrm flipH="1">
            <a:off x="8971613" y="2560322"/>
            <a:ext cx="517161" cy="1623175"/>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Diamond 40">
            <a:extLst>
              <a:ext uri="{FF2B5EF4-FFF2-40B4-BE49-F238E27FC236}">
                <a16:creationId xmlns:a16="http://schemas.microsoft.com/office/drawing/2014/main" id="{1943257C-D4BA-E4BA-9F02-82EE491D5C4F}"/>
              </a:ext>
            </a:extLst>
          </p:cNvPr>
          <p:cNvSpPr/>
          <p:nvPr/>
        </p:nvSpPr>
        <p:spPr>
          <a:xfrm>
            <a:off x="9178973" y="3207365"/>
            <a:ext cx="134912" cy="157096"/>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4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02607" y="1375882"/>
            <a:ext cx="5679405" cy="3662541"/>
          </a:xfrm>
          <a:prstGeom prst="rect">
            <a:avLst/>
          </a:prstGeom>
          <a:noFill/>
          <a:ln w="9525">
            <a:noFill/>
            <a:miter lim="800000"/>
            <a:headEnd/>
            <a:tailEnd/>
          </a:ln>
        </p:spPr>
        <p:txBody>
          <a:bodyPr wrap="square">
            <a:spAutoFit/>
          </a:bodyPr>
          <a:lstStyle/>
          <a:p>
            <a:pPr algn="just"/>
            <a:r>
              <a:rPr lang="en-US" sz="1200" b="1" dirty="0"/>
              <a:t>What is the finding? </a:t>
            </a:r>
            <a:r>
              <a:rPr lang="en-US" sz="1200" dirty="0"/>
              <a:t>A set of Bi-2212 superconducting test coils produced a peak field of 34T at a wire current density (</a:t>
            </a:r>
            <a:r>
              <a:rPr lang="en-US" sz="1200" i="1" dirty="0"/>
              <a:t>J</a:t>
            </a:r>
            <a:r>
              <a:rPr lang="en-US" sz="1200" i="1" baseline="-25000" dirty="0"/>
              <a:t>E</a:t>
            </a:r>
            <a:r>
              <a:rPr lang="en-US" sz="1200" dirty="0"/>
              <a:t>) of 464A/mm</a:t>
            </a:r>
            <a:r>
              <a:rPr lang="en-US" sz="1200" baseline="30000" dirty="0"/>
              <a:t>2</a:t>
            </a:r>
            <a:r>
              <a:rPr lang="en-US" sz="1200" dirty="0"/>
              <a:t>, supporting a peak hoop stress up to 270MPa, well over the breaking stress of the bare wire. The coils were ramped at rates of up to 3200A/s with no performance degradation after high ramp rates.</a:t>
            </a:r>
          </a:p>
          <a:p>
            <a:pPr algn="just"/>
            <a:endParaRPr lang="en-US" sz="800" dirty="0">
              <a:solidFill>
                <a:srgbClr val="000000"/>
              </a:solidFill>
            </a:endParaRPr>
          </a:p>
          <a:p>
            <a:pPr algn="just"/>
            <a:r>
              <a:rPr lang="en-US" sz="1200" b="1" dirty="0">
                <a:solidFill>
                  <a:srgbClr val="000000"/>
                </a:solidFill>
              </a:rPr>
              <a:t>Why is this important? </a:t>
            </a:r>
            <a:r>
              <a:rPr lang="en-US" sz="1200" dirty="0">
                <a:latin typeface="Arial" charset="0"/>
              </a:rPr>
              <a:t>Compact ultra-high-field (&gt;25T) magnets will generate stresses of 200MPa to 500MPa, well beyond the strength of any unreinforced superconductor. Fast current ramp-rates will enable rapid sample testing in future 25T-class HTS research magnets and will be required for future higher field accelerator magnets and compact fusion ohmic heating magnets.</a:t>
            </a: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i="1" u="sng" dirty="0">
                <a:latin typeface="Arial" charset="0"/>
              </a:rPr>
              <a:t>The MagLab’s Applied Superconductivity Center has made significant advances in magnet technology development of Bi-2212 round wire, including over-pressure heat treatment in our unique magnet-sized furnaces and internal coil reinforcement</a:t>
            </a:r>
            <a:r>
              <a:rPr lang="en-US" sz="1200" i="1" u="sng" baseline="30000" dirty="0">
                <a:latin typeface="Arial" charset="0"/>
              </a:rPr>
              <a:t>[1]</a:t>
            </a:r>
            <a:r>
              <a:rPr lang="en-US" sz="1200" i="1" u="sng" dirty="0">
                <a:latin typeface="Arial" charset="0"/>
              </a:rPr>
              <a:t> allowing magnets to reach the full potential of the high current densities available at fields well in excess of 30T</a:t>
            </a:r>
            <a:r>
              <a:rPr lang="en-US" sz="1200" dirty="0">
                <a:latin typeface="Arial" charset="0"/>
              </a:rPr>
              <a:t>. The MagLab’s 31T DC resistive magnet enables small test coils to be pushed to their limits under conditions replicating the intended application of commercial compact ultra-high field research magnets.</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846803" y="1329113"/>
            <a:ext cx="6257213" cy="5364222"/>
          </a:xfrm>
          <a:prstGeom prst="rect">
            <a:avLst/>
          </a:prstGeom>
          <a:noFill/>
          <a:ln w="19050">
            <a:solidFill>
              <a:srgbClr val="0033CC"/>
            </a:solidFill>
            <a:miter lim="800000"/>
            <a:headEnd/>
            <a:tailEnd/>
          </a:ln>
        </p:spPr>
        <p:txBody>
          <a:bodyPr wrap="none" anchor="ctr"/>
          <a:lstStyle/>
          <a:p>
            <a:endParaRPr lang="en-US"/>
          </a:p>
        </p:txBody>
      </p:sp>
      <p:pic>
        <p:nvPicPr>
          <p:cNvPr id="4" name="Picture 3" descr="A close-up of a machine&#10;&#10;Description automatically generated">
            <a:extLst>
              <a:ext uri="{FF2B5EF4-FFF2-40B4-BE49-F238E27FC236}">
                <a16:creationId xmlns:a16="http://schemas.microsoft.com/office/drawing/2014/main" id="{182813AB-C4D8-B49C-FECB-3B78135637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49" r="10385" b="30159"/>
          <a:stretch/>
        </p:blipFill>
        <p:spPr>
          <a:xfrm rot="5400000">
            <a:off x="9102655" y="2864854"/>
            <a:ext cx="4364163" cy="1486305"/>
          </a:xfrm>
          <a:prstGeom prst="rect">
            <a:avLst/>
          </a:prstGeom>
        </p:spPr>
      </p:pic>
      <p:grpSp>
        <p:nvGrpSpPr>
          <p:cNvPr id="1045" name="Group 1044">
            <a:extLst>
              <a:ext uri="{FF2B5EF4-FFF2-40B4-BE49-F238E27FC236}">
                <a16:creationId xmlns:a16="http://schemas.microsoft.com/office/drawing/2014/main" id="{5BB07DDF-68C3-AC07-1D28-7EBA7250FF2C}"/>
              </a:ext>
            </a:extLst>
          </p:cNvPr>
          <p:cNvGrpSpPr/>
          <p:nvPr/>
        </p:nvGrpSpPr>
        <p:grpSpPr>
          <a:xfrm>
            <a:off x="8547541" y="1552069"/>
            <a:ext cx="1869916" cy="4380947"/>
            <a:chOff x="8700117" y="1266422"/>
            <a:chExt cx="1869916" cy="4380947"/>
          </a:xfrm>
        </p:grpSpPr>
        <p:grpSp>
          <p:nvGrpSpPr>
            <p:cNvPr id="21" name="Group 20">
              <a:extLst>
                <a:ext uri="{FF2B5EF4-FFF2-40B4-BE49-F238E27FC236}">
                  <a16:creationId xmlns:a16="http://schemas.microsoft.com/office/drawing/2014/main" id="{CEA5FAF3-4E98-A8E7-5415-483D414ED710}"/>
                </a:ext>
              </a:extLst>
            </p:cNvPr>
            <p:cNvGrpSpPr/>
            <p:nvPr/>
          </p:nvGrpSpPr>
          <p:grpSpPr>
            <a:xfrm>
              <a:off x="8700117" y="1385747"/>
              <a:ext cx="663175" cy="4205831"/>
              <a:chOff x="8499275" y="1611723"/>
              <a:chExt cx="663175" cy="4205831"/>
            </a:xfrm>
          </p:grpSpPr>
          <p:pic>
            <p:nvPicPr>
              <p:cNvPr id="5" name="Picture 4">
                <a:extLst>
                  <a:ext uri="{FF2B5EF4-FFF2-40B4-BE49-F238E27FC236}">
                    <a16:creationId xmlns:a16="http://schemas.microsoft.com/office/drawing/2014/main" id="{DC594DB3-799F-2D5E-7BD1-6FA7C3CDF333}"/>
                  </a:ext>
                </a:extLst>
              </p:cNvPr>
              <p:cNvPicPr>
                <a:picLocks noChangeAspect="1"/>
              </p:cNvPicPr>
              <p:nvPr/>
            </p:nvPicPr>
            <p:blipFill rotWithShape="1">
              <a:blip r:embed="rId4"/>
              <a:srcRect l="90097" t="7081" r="7724" b="3349"/>
              <a:stretch/>
            </p:blipFill>
            <p:spPr>
              <a:xfrm>
                <a:off x="8851106" y="1932510"/>
                <a:ext cx="76327" cy="3668190"/>
              </a:xfrm>
              <a:prstGeom prst="rect">
                <a:avLst/>
              </a:prstGeom>
            </p:spPr>
          </p:pic>
          <p:sp>
            <p:nvSpPr>
              <p:cNvPr id="6" name="TextBox 5">
                <a:extLst>
                  <a:ext uri="{FF2B5EF4-FFF2-40B4-BE49-F238E27FC236}">
                    <a16:creationId xmlns:a16="http://schemas.microsoft.com/office/drawing/2014/main" id="{1BC95833-065F-5AA3-F6D9-9CA7C4A87B09}"/>
                  </a:ext>
                </a:extLst>
              </p:cNvPr>
              <p:cNvSpPr txBox="1"/>
              <p:nvPr/>
            </p:nvSpPr>
            <p:spPr>
              <a:xfrm>
                <a:off x="8534750" y="1832754"/>
                <a:ext cx="354584" cy="276999"/>
              </a:xfrm>
              <a:prstGeom prst="rect">
                <a:avLst/>
              </a:prstGeom>
              <a:noFill/>
            </p:spPr>
            <p:txBody>
              <a:bodyPr wrap="none" rtlCol="0">
                <a:spAutoFit/>
              </a:bodyPr>
              <a:lstStyle/>
              <a:p>
                <a:r>
                  <a:rPr lang="en-US" sz="1200" dirty="0"/>
                  <a:t>55</a:t>
                </a:r>
              </a:p>
            </p:txBody>
          </p:sp>
          <p:sp>
            <p:nvSpPr>
              <p:cNvPr id="7" name="TextBox 6">
                <a:extLst>
                  <a:ext uri="{FF2B5EF4-FFF2-40B4-BE49-F238E27FC236}">
                    <a16:creationId xmlns:a16="http://schemas.microsoft.com/office/drawing/2014/main" id="{AFC0D9A9-D9AE-3235-BC4F-C15441A61E2B}"/>
                  </a:ext>
                </a:extLst>
              </p:cNvPr>
              <p:cNvSpPr txBox="1"/>
              <p:nvPr/>
            </p:nvSpPr>
            <p:spPr>
              <a:xfrm>
                <a:off x="8534750" y="2302549"/>
                <a:ext cx="354584" cy="276999"/>
              </a:xfrm>
              <a:prstGeom prst="rect">
                <a:avLst/>
              </a:prstGeom>
              <a:noFill/>
            </p:spPr>
            <p:txBody>
              <a:bodyPr wrap="none" rtlCol="0">
                <a:spAutoFit/>
              </a:bodyPr>
              <a:lstStyle/>
              <a:p>
                <a:r>
                  <a:rPr lang="en-US" sz="1200" dirty="0"/>
                  <a:t>50</a:t>
                </a:r>
              </a:p>
            </p:txBody>
          </p:sp>
          <p:sp>
            <p:nvSpPr>
              <p:cNvPr id="8" name="TextBox 7">
                <a:extLst>
                  <a:ext uri="{FF2B5EF4-FFF2-40B4-BE49-F238E27FC236}">
                    <a16:creationId xmlns:a16="http://schemas.microsoft.com/office/drawing/2014/main" id="{896454FA-3AC6-900E-D0CC-6A9C80A5A450}"/>
                  </a:ext>
                </a:extLst>
              </p:cNvPr>
              <p:cNvSpPr txBox="1"/>
              <p:nvPr/>
            </p:nvSpPr>
            <p:spPr>
              <a:xfrm>
                <a:off x="8534750" y="2790273"/>
                <a:ext cx="354584" cy="276999"/>
              </a:xfrm>
              <a:prstGeom prst="rect">
                <a:avLst/>
              </a:prstGeom>
              <a:noFill/>
            </p:spPr>
            <p:txBody>
              <a:bodyPr wrap="none" rtlCol="0">
                <a:spAutoFit/>
              </a:bodyPr>
              <a:lstStyle/>
              <a:p>
                <a:r>
                  <a:rPr lang="en-US" sz="1200" dirty="0"/>
                  <a:t>45</a:t>
                </a:r>
              </a:p>
            </p:txBody>
          </p:sp>
          <p:sp>
            <p:nvSpPr>
              <p:cNvPr id="9" name="TextBox 8">
                <a:extLst>
                  <a:ext uri="{FF2B5EF4-FFF2-40B4-BE49-F238E27FC236}">
                    <a16:creationId xmlns:a16="http://schemas.microsoft.com/office/drawing/2014/main" id="{91B5394B-E32B-5F23-397C-B3014FB78586}"/>
                  </a:ext>
                </a:extLst>
              </p:cNvPr>
              <p:cNvSpPr txBox="1"/>
              <p:nvPr/>
            </p:nvSpPr>
            <p:spPr>
              <a:xfrm>
                <a:off x="8534750" y="3277997"/>
                <a:ext cx="354584" cy="276999"/>
              </a:xfrm>
              <a:prstGeom prst="rect">
                <a:avLst/>
              </a:prstGeom>
              <a:noFill/>
            </p:spPr>
            <p:txBody>
              <a:bodyPr wrap="none" rtlCol="0">
                <a:spAutoFit/>
              </a:bodyPr>
              <a:lstStyle/>
              <a:p>
                <a:r>
                  <a:rPr lang="en-US" sz="1200" dirty="0"/>
                  <a:t>40</a:t>
                </a:r>
              </a:p>
            </p:txBody>
          </p:sp>
          <p:sp>
            <p:nvSpPr>
              <p:cNvPr id="11" name="TextBox 10">
                <a:extLst>
                  <a:ext uri="{FF2B5EF4-FFF2-40B4-BE49-F238E27FC236}">
                    <a16:creationId xmlns:a16="http://schemas.microsoft.com/office/drawing/2014/main" id="{20B09AB7-1CC8-569C-898F-61023D42BC99}"/>
                  </a:ext>
                </a:extLst>
              </p:cNvPr>
              <p:cNvSpPr txBox="1"/>
              <p:nvPr/>
            </p:nvSpPr>
            <p:spPr>
              <a:xfrm>
                <a:off x="8534750" y="3765721"/>
                <a:ext cx="354584" cy="276999"/>
              </a:xfrm>
              <a:prstGeom prst="rect">
                <a:avLst/>
              </a:prstGeom>
              <a:noFill/>
            </p:spPr>
            <p:txBody>
              <a:bodyPr wrap="none" rtlCol="0">
                <a:spAutoFit/>
              </a:bodyPr>
              <a:lstStyle/>
              <a:p>
                <a:r>
                  <a:rPr lang="en-US" sz="1200" dirty="0"/>
                  <a:t>35</a:t>
                </a:r>
              </a:p>
            </p:txBody>
          </p:sp>
          <p:sp>
            <p:nvSpPr>
              <p:cNvPr id="15" name="TextBox 14">
                <a:extLst>
                  <a:ext uri="{FF2B5EF4-FFF2-40B4-BE49-F238E27FC236}">
                    <a16:creationId xmlns:a16="http://schemas.microsoft.com/office/drawing/2014/main" id="{6B373463-F403-7A06-D962-7EEDB23067D3}"/>
                  </a:ext>
                </a:extLst>
              </p:cNvPr>
              <p:cNvSpPr txBox="1"/>
              <p:nvPr/>
            </p:nvSpPr>
            <p:spPr>
              <a:xfrm>
                <a:off x="8534750" y="4253445"/>
                <a:ext cx="354584" cy="276999"/>
              </a:xfrm>
              <a:prstGeom prst="rect">
                <a:avLst/>
              </a:prstGeom>
              <a:noFill/>
            </p:spPr>
            <p:txBody>
              <a:bodyPr wrap="none" rtlCol="0">
                <a:spAutoFit/>
              </a:bodyPr>
              <a:lstStyle/>
              <a:p>
                <a:r>
                  <a:rPr lang="en-US" sz="1200" dirty="0"/>
                  <a:t>30</a:t>
                </a:r>
              </a:p>
            </p:txBody>
          </p:sp>
          <p:sp>
            <p:nvSpPr>
              <p:cNvPr id="16" name="TextBox 15">
                <a:extLst>
                  <a:ext uri="{FF2B5EF4-FFF2-40B4-BE49-F238E27FC236}">
                    <a16:creationId xmlns:a16="http://schemas.microsoft.com/office/drawing/2014/main" id="{18F1D082-98BE-5905-846A-F60CDE2397A9}"/>
                  </a:ext>
                </a:extLst>
              </p:cNvPr>
              <p:cNvSpPr txBox="1"/>
              <p:nvPr/>
            </p:nvSpPr>
            <p:spPr>
              <a:xfrm>
                <a:off x="8534750" y="4741169"/>
                <a:ext cx="354584" cy="276999"/>
              </a:xfrm>
              <a:prstGeom prst="rect">
                <a:avLst/>
              </a:prstGeom>
              <a:noFill/>
            </p:spPr>
            <p:txBody>
              <a:bodyPr wrap="none" rtlCol="0">
                <a:spAutoFit/>
              </a:bodyPr>
              <a:lstStyle/>
              <a:p>
                <a:r>
                  <a:rPr lang="en-US" sz="1200" dirty="0"/>
                  <a:t>25</a:t>
                </a:r>
              </a:p>
            </p:txBody>
          </p:sp>
          <p:sp>
            <p:nvSpPr>
              <p:cNvPr id="17" name="TextBox 16">
                <a:extLst>
                  <a:ext uri="{FF2B5EF4-FFF2-40B4-BE49-F238E27FC236}">
                    <a16:creationId xmlns:a16="http://schemas.microsoft.com/office/drawing/2014/main" id="{0FB940EA-0997-0FF3-4064-9649AC8CB35C}"/>
                  </a:ext>
                </a:extLst>
              </p:cNvPr>
              <p:cNvSpPr txBox="1"/>
              <p:nvPr/>
            </p:nvSpPr>
            <p:spPr>
              <a:xfrm>
                <a:off x="8534750" y="5228893"/>
                <a:ext cx="354584" cy="276999"/>
              </a:xfrm>
              <a:prstGeom prst="rect">
                <a:avLst/>
              </a:prstGeom>
              <a:noFill/>
            </p:spPr>
            <p:txBody>
              <a:bodyPr wrap="none" rtlCol="0">
                <a:spAutoFit/>
              </a:bodyPr>
              <a:lstStyle/>
              <a:p>
                <a:r>
                  <a:rPr lang="en-US" sz="1200" dirty="0"/>
                  <a:t>20</a:t>
                </a:r>
              </a:p>
            </p:txBody>
          </p:sp>
          <p:sp>
            <p:nvSpPr>
              <p:cNvPr id="18" name="TextBox 17">
                <a:extLst>
                  <a:ext uri="{FF2B5EF4-FFF2-40B4-BE49-F238E27FC236}">
                    <a16:creationId xmlns:a16="http://schemas.microsoft.com/office/drawing/2014/main" id="{F949A29D-BB09-12F8-F9CC-11A823E46390}"/>
                  </a:ext>
                </a:extLst>
              </p:cNvPr>
              <p:cNvSpPr txBox="1"/>
              <p:nvPr/>
            </p:nvSpPr>
            <p:spPr>
              <a:xfrm>
                <a:off x="8679626" y="5540555"/>
                <a:ext cx="482824" cy="276999"/>
              </a:xfrm>
              <a:prstGeom prst="rect">
                <a:avLst/>
              </a:prstGeom>
              <a:noFill/>
            </p:spPr>
            <p:txBody>
              <a:bodyPr wrap="none" rtlCol="0">
                <a:spAutoFit/>
              </a:bodyPr>
              <a:lstStyle/>
              <a:p>
                <a:r>
                  <a:rPr lang="en-US" sz="1200" dirty="0"/>
                  <a:t>17.7</a:t>
                </a:r>
              </a:p>
            </p:txBody>
          </p:sp>
          <p:sp>
            <p:nvSpPr>
              <p:cNvPr id="19" name="TextBox 18">
                <a:extLst>
                  <a:ext uri="{FF2B5EF4-FFF2-40B4-BE49-F238E27FC236}">
                    <a16:creationId xmlns:a16="http://schemas.microsoft.com/office/drawing/2014/main" id="{F29027B9-6A0F-751C-0AC9-29F10BED7B17}"/>
                  </a:ext>
                </a:extLst>
              </p:cNvPr>
              <p:cNvSpPr txBox="1"/>
              <p:nvPr/>
            </p:nvSpPr>
            <p:spPr>
              <a:xfrm>
                <a:off x="8499275" y="1611723"/>
                <a:ext cx="500458" cy="276999"/>
              </a:xfrm>
              <a:prstGeom prst="rect">
                <a:avLst/>
              </a:prstGeom>
              <a:noFill/>
            </p:spPr>
            <p:txBody>
              <a:bodyPr wrap="none" rtlCol="0">
                <a:spAutoFit/>
              </a:bodyPr>
              <a:lstStyle/>
              <a:p>
                <a:r>
                  <a:rPr lang="en-US" sz="1200" dirty="0"/>
                  <a:t>MPa</a:t>
                </a:r>
              </a:p>
            </p:txBody>
          </p:sp>
        </p:grpSp>
        <p:pic>
          <p:nvPicPr>
            <p:cNvPr id="3" name="Picture 2">
              <a:extLst>
                <a:ext uri="{FF2B5EF4-FFF2-40B4-BE49-F238E27FC236}">
                  <a16:creationId xmlns:a16="http://schemas.microsoft.com/office/drawing/2014/main" id="{0A9CEE85-51FC-FF0E-AA5E-A5886D7512ED}"/>
                </a:ext>
              </a:extLst>
            </p:cNvPr>
            <p:cNvPicPr>
              <a:picLocks noChangeAspect="1"/>
            </p:cNvPicPr>
            <p:nvPr/>
          </p:nvPicPr>
          <p:blipFill rotWithShape="1">
            <a:blip r:embed="rId4"/>
            <a:srcRect l="33909" t="9040" r="29765"/>
            <a:stretch/>
          </p:blipFill>
          <p:spPr>
            <a:xfrm>
              <a:off x="9219624" y="1548876"/>
              <a:ext cx="1302409" cy="3813081"/>
            </a:xfrm>
            <a:prstGeom prst="rect">
              <a:avLst/>
            </a:prstGeom>
          </p:spPr>
        </p:pic>
        <p:sp>
          <p:nvSpPr>
            <p:cNvPr id="25" name="TextBox 24">
              <a:extLst>
                <a:ext uri="{FF2B5EF4-FFF2-40B4-BE49-F238E27FC236}">
                  <a16:creationId xmlns:a16="http://schemas.microsoft.com/office/drawing/2014/main" id="{1E79EAD1-7657-606E-EA0B-EA784DD8609A}"/>
                </a:ext>
              </a:extLst>
            </p:cNvPr>
            <p:cNvSpPr txBox="1"/>
            <p:nvPr/>
          </p:nvSpPr>
          <p:spPr>
            <a:xfrm>
              <a:off x="9083729" y="1266422"/>
              <a:ext cx="1486304" cy="261610"/>
            </a:xfrm>
            <a:prstGeom prst="rect">
              <a:avLst/>
            </a:prstGeom>
            <a:noFill/>
          </p:spPr>
          <p:txBody>
            <a:bodyPr wrap="none" rtlCol="0">
              <a:spAutoFit/>
            </a:bodyPr>
            <a:lstStyle/>
            <a:p>
              <a:r>
                <a:rPr lang="en-US" sz="1100" dirty="0"/>
                <a:t>High Strength Bands</a:t>
              </a:r>
            </a:p>
          </p:txBody>
        </p:sp>
        <p:cxnSp>
          <p:nvCxnSpPr>
            <p:cNvPr id="27" name="Straight Arrow Connector 26">
              <a:extLst>
                <a:ext uri="{FF2B5EF4-FFF2-40B4-BE49-F238E27FC236}">
                  <a16:creationId xmlns:a16="http://schemas.microsoft.com/office/drawing/2014/main" id="{1D04A7D1-DCC6-4E29-A25A-13206ECB9F4C}"/>
                </a:ext>
              </a:extLst>
            </p:cNvPr>
            <p:cNvCxnSpPr>
              <a:cxnSpLocks/>
            </p:cNvCxnSpPr>
            <p:nvPr/>
          </p:nvCxnSpPr>
          <p:spPr>
            <a:xfrm>
              <a:off x="9578340" y="1474490"/>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1BA2BA51-0529-7905-7BCF-54E5892D241E}"/>
                </a:ext>
              </a:extLst>
            </p:cNvPr>
            <p:cNvCxnSpPr>
              <a:cxnSpLocks/>
            </p:cNvCxnSpPr>
            <p:nvPr/>
          </p:nvCxnSpPr>
          <p:spPr>
            <a:xfrm>
              <a:off x="9963150" y="1474490"/>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B155831A-05D5-7188-6DCF-970D4DE98C40}"/>
                </a:ext>
              </a:extLst>
            </p:cNvPr>
            <p:cNvCxnSpPr>
              <a:cxnSpLocks/>
            </p:cNvCxnSpPr>
            <p:nvPr/>
          </p:nvCxnSpPr>
          <p:spPr>
            <a:xfrm>
              <a:off x="10417968" y="1474490"/>
              <a:ext cx="0" cy="182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9A8BFD0E-E338-A3F4-2D26-8B63BEA14225}"/>
                </a:ext>
              </a:extLst>
            </p:cNvPr>
            <p:cNvCxnSpPr>
              <a:cxnSpLocks/>
            </p:cNvCxnSpPr>
            <p:nvPr/>
          </p:nvCxnSpPr>
          <p:spPr>
            <a:xfrm flipV="1">
              <a:off x="9631916" y="5279916"/>
              <a:ext cx="71678" cy="1978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9FF7B779-AFE6-14AF-4596-CB41266243D1}"/>
                </a:ext>
              </a:extLst>
            </p:cNvPr>
            <p:cNvCxnSpPr>
              <a:cxnSpLocks/>
            </p:cNvCxnSpPr>
            <p:nvPr/>
          </p:nvCxnSpPr>
          <p:spPr>
            <a:xfrm flipH="1" flipV="1">
              <a:off x="9277350" y="5279231"/>
              <a:ext cx="350001" cy="1938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D0E91EEC-3BA3-7665-2C8C-6F231D2351FF}"/>
                </a:ext>
              </a:extLst>
            </p:cNvPr>
            <p:cNvSpPr txBox="1"/>
            <p:nvPr/>
          </p:nvSpPr>
          <p:spPr>
            <a:xfrm>
              <a:off x="9553935" y="5385759"/>
              <a:ext cx="704039" cy="261610"/>
            </a:xfrm>
            <a:prstGeom prst="rect">
              <a:avLst/>
            </a:prstGeom>
            <a:noFill/>
          </p:spPr>
          <p:txBody>
            <a:bodyPr wrap="none" rtlCol="0">
              <a:spAutoFit/>
            </a:bodyPr>
            <a:lstStyle/>
            <a:p>
              <a:r>
                <a:rPr lang="en-US" sz="1100" dirty="0"/>
                <a:t>Co-wind</a:t>
              </a:r>
            </a:p>
          </p:txBody>
        </p:sp>
      </p:grpSp>
      <p:sp>
        <p:nvSpPr>
          <p:cNvPr id="52" name="TextBox 51">
            <a:extLst>
              <a:ext uri="{FF2B5EF4-FFF2-40B4-BE49-F238E27FC236}">
                <a16:creationId xmlns:a16="http://schemas.microsoft.com/office/drawing/2014/main" id="{A428F981-43BC-6A25-0DAF-D053F66F0DBF}"/>
              </a:ext>
            </a:extLst>
          </p:cNvPr>
          <p:cNvSpPr txBox="1"/>
          <p:nvPr/>
        </p:nvSpPr>
        <p:spPr>
          <a:xfrm>
            <a:off x="10583016" y="5848374"/>
            <a:ext cx="1633636" cy="769441"/>
          </a:xfrm>
          <a:prstGeom prst="rect">
            <a:avLst/>
          </a:prstGeom>
          <a:noFill/>
        </p:spPr>
        <p:txBody>
          <a:bodyPr wrap="square" rtlCol="0">
            <a:spAutoFit/>
          </a:bodyPr>
          <a:lstStyle/>
          <a:p>
            <a:r>
              <a:rPr lang="en-US" sz="1100" dirty="0">
                <a:latin typeface="+mn-lt"/>
              </a:rPr>
              <a:t>Figure 3: Photo of the Bi-2212 “Teo” test coil after the 50-bar, 890C </a:t>
            </a:r>
            <a:br>
              <a:rPr lang="en-US" sz="1100" dirty="0">
                <a:latin typeface="+mn-lt"/>
              </a:rPr>
            </a:br>
            <a:r>
              <a:rPr lang="en-US" sz="1100" dirty="0">
                <a:latin typeface="+mn-lt"/>
              </a:rPr>
              <a:t>heat treatment</a:t>
            </a:r>
          </a:p>
        </p:txBody>
      </p:sp>
      <p:pic>
        <p:nvPicPr>
          <p:cNvPr id="54" name="Picture 53">
            <a:extLst>
              <a:ext uri="{FF2B5EF4-FFF2-40B4-BE49-F238E27FC236}">
                <a16:creationId xmlns:a16="http://schemas.microsoft.com/office/drawing/2014/main" id="{68922076-2016-7D9C-F68C-9353F342966D}"/>
              </a:ext>
            </a:extLst>
          </p:cNvPr>
          <p:cNvPicPr>
            <a:picLocks noChangeAspect="1"/>
          </p:cNvPicPr>
          <p:nvPr/>
        </p:nvPicPr>
        <p:blipFill rotWithShape="1">
          <a:blip r:embed="rId5"/>
          <a:srcRect l="20489" t="10117" r="26201"/>
          <a:stretch/>
        </p:blipFill>
        <p:spPr>
          <a:xfrm>
            <a:off x="6532561" y="1814708"/>
            <a:ext cx="1907365" cy="3844534"/>
          </a:xfrm>
          <a:prstGeom prst="rect">
            <a:avLst/>
          </a:prstGeom>
        </p:spPr>
      </p:pic>
      <p:grpSp>
        <p:nvGrpSpPr>
          <p:cNvPr id="1040" name="Group 1039">
            <a:extLst>
              <a:ext uri="{FF2B5EF4-FFF2-40B4-BE49-F238E27FC236}">
                <a16:creationId xmlns:a16="http://schemas.microsoft.com/office/drawing/2014/main" id="{EF74ADB9-CE14-A9C9-12D9-00C67719A976}"/>
              </a:ext>
            </a:extLst>
          </p:cNvPr>
          <p:cNvGrpSpPr/>
          <p:nvPr/>
        </p:nvGrpSpPr>
        <p:grpSpPr>
          <a:xfrm>
            <a:off x="6131027" y="1510692"/>
            <a:ext cx="855726" cy="4094323"/>
            <a:chOff x="6009433" y="1436383"/>
            <a:chExt cx="855726" cy="4094323"/>
          </a:xfrm>
        </p:grpSpPr>
        <p:pic>
          <p:nvPicPr>
            <p:cNvPr id="60" name="Picture 59">
              <a:extLst>
                <a:ext uri="{FF2B5EF4-FFF2-40B4-BE49-F238E27FC236}">
                  <a16:creationId xmlns:a16="http://schemas.microsoft.com/office/drawing/2014/main" id="{41186537-ED46-84CF-1E8C-C7F4754DFCFA}"/>
                </a:ext>
              </a:extLst>
            </p:cNvPr>
            <p:cNvPicPr>
              <a:picLocks noChangeAspect="1"/>
            </p:cNvPicPr>
            <p:nvPr/>
          </p:nvPicPr>
          <p:blipFill rotWithShape="1">
            <a:blip r:embed="rId5"/>
            <a:srcRect l="89534" t="7162" r="8410" b="2948"/>
            <a:stretch/>
          </p:blipFill>
          <p:spPr>
            <a:xfrm>
              <a:off x="6312434" y="1734330"/>
              <a:ext cx="70632" cy="3691014"/>
            </a:xfrm>
            <a:prstGeom prst="rect">
              <a:avLst/>
            </a:prstGeom>
          </p:spPr>
        </p:pic>
        <p:grpSp>
          <p:nvGrpSpPr>
            <p:cNvPr id="61" name="Group 60">
              <a:extLst>
                <a:ext uri="{FF2B5EF4-FFF2-40B4-BE49-F238E27FC236}">
                  <a16:creationId xmlns:a16="http://schemas.microsoft.com/office/drawing/2014/main" id="{5268E97E-3FF5-64C6-DBE0-3C18601A09A3}"/>
                </a:ext>
              </a:extLst>
            </p:cNvPr>
            <p:cNvGrpSpPr/>
            <p:nvPr/>
          </p:nvGrpSpPr>
          <p:grpSpPr>
            <a:xfrm>
              <a:off x="6009433" y="1436383"/>
              <a:ext cx="855726" cy="4094323"/>
              <a:chOff x="8534750" y="1625438"/>
              <a:chExt cx="855726" cy="4094323"/>
            </a:xfrm>
          </p:grpSpPr>
          <p:sp>
            <p:nvSpPr>
              <p:cNvPr id="63" name="TextBox 62">
                <a:extLst>
                  <a:ext uri="{FF2B5EF4-FFF2-40B4-BE49-F238E27FC236}">
                    <a16:creationId xmlns:a16="http://schemas.microsoft.com/office/drawing/2014/main" id="{8088956E-C90F-D005-DAB3-A4AAE753F651}"/>
                  </a:ext>
                </a:extLst>
              </p:cNvPr>
              <p:cNvSpPr txBox="1"/>
              <p:nvPr/>
            </p:nvSpPr>
            <p:spPr>
              <a:xfrm>
                <a:off x="8534750" y="1864759"/>
                <a:ext cx="354584" cy="276999"/>
              </a:xfrm>
              <a:prstGeom prst="rect">
                <a:avLst/>
              </a:prstGeom>
              <a:noFill/>
            </p:spPr>
            <p:txBody>
              <a:bodyPr wrap="none" rtlCol="0">
                <a:spAutoFit/>
              </a:bodyPr>
              <a:lstStyle/>
              <a:p>
                <a:r>
                  <a:rPr lang="en-US" sz="1200" dirty="0"/>
                  <a:t>34</a:t>
                </a:r>
              </a:p>
            </p:txBody>
          </p:sp>
          <p:sp>
            <p:nvSpPr>
              <p:cNvPr id="1024" name="TextBox 1023">
                <a:extLst>
                  <a:ext uri="{FF2B5EF4-FFF2-40B4-BE49-F238E27FC236}">
                    <a16:creationId xmlns:a16="http://schemas.microsoft.com/office/drawing/2014/main" id="{FAFD1AC7-DCE6-E44D-CBB2-8D5BCAA3FD70}"/>
                  </a:ext>
                </a:extLst>
              </p:cNvPr>
              <p:cNvSpPr txBox="1"/>
              <p:nvPr/>
            </p:nvSpPr>
            <p:spPr>
              <a:xfrm>
                <a:off x="8534750" y="2262315"/>
                <a:ext cx="354584" cy="276999"/>
              </a:xfrm>
              <a:prstGeom prst="rect">
                <a:avLst/>
              </a:prstGeom>
              <a:noFill/>
            </p:spPr>
            <p:txBody>
              <a:bodyPr wrap="none" rtlCol="0">
                <a:spAutoFit/>
              </a:bodyPr>
              <a:lstStyle/>
              <a:p>
                <a:r>
                  <a:rPr lang="en-US" sz="1200" dirty="0"/>
                  <a:t>33</a:t>
                </a:r>
              </a:p>
            </p:txBody>
          </p:sp>
          <p:sp>
            <p:nvSpPr>
              <p:cNvPr id="1025" name="TextBox 1024">
                <a:extLst>
                  <a:ext uri="{FF2B5EF4-FFF2-40B4-BE49-F238E27FC236}">
                    <a16:creationId xmlns:a16="http://schemas.microsoft.com/office/drawing/2014/main" id="{85945511-6761-60B6-45D3-3001D0664DD0}"/>
                  </a:ext>
                </a:extLst>
              </p:cNvPr>
              <p:cNvSpPr txBox="1"/>
              <p:nvPr/>
            </p:nvSpPr>
            <p:spPr>
              <a:xfrm>
                <a:off x="8534750" y="2659871"/>
                <a:ext cx="354584" cy="276999"/>
              </a:xfrm>
              <a:prstGeom prst="rect">
                <a:avLst/>
              </a:prstGeom>
              <a:noFill/>
            </p:spPr>
            <p:txBody>
              <a:bodyPr wrap="none" rtlCol="0">
                <a:spAutoFit/>
              </a:bodyPr>
              <a:lstStyle/>
              <a:p>
                <a:r>
                  <a:rPr lang="en-US" sz="1200" dirty="0"/>
                  <a:t>32</a:t>
                </a:r>
              </a:p>
            </p:txBody>
          </p:sp>
          <p:sp>
            <p:nvSpPr>
              <p:cNvPr id="1026" name="TextBox 1025">
                <a:extLst>
                  <a:ext uri="{FF2B5EF4-FFF2-40B4-BE49-F238E27FC236}">
                    <a16:creationId xmlns:a16="http://schemas.microsoft.com/office/drawing/2014/main" id="{59376AF9-931A-8C6C-735C-7FB9BA9F0963}"/>
                  </a:ext>
                </a:extLst>
              </p:cNvPr>
              <p:cNvSpPr txBox="1"/>
              <p:nvPr/>
            </p:nvSpPr>
            <p:spPr>
              <a:xfrm>
                <a:off x="8534750" y="3057427"/>
                <a:ext cx="354584" cy="276999"/>
              </a:xfrm>
              <a:prstGeom prst="rect">
                <a:avLst/>
              </a:prstGeom>
              <a:noFill/>
            </p:spPr>
            <p:txBody>
              <a:bodyPr wrap="none" rtlCol="0">
                <a:spAutoFit/>
              </a:bodyPr>
              <a:lstStyle/>
              <a:p>
                <a:r>
                  <a:rPr lang="en-US" sz="1200" dirty="0"/>
                  <a:t>31</a:t>
                </a:r>
              </a:p>
            </p:txBody>
          </p:sp>
          <p:sp>
            <p:nvSpPr>
              <p:cNvPr id="1030" name="TextBox 1029">
                <a:extLst>
                  <a:ext uri="{FF2B5EF4-FFF2-40B4-BE49-F238E27FC236}">
                    <a16:creationId xmlns:a16="http://schemas.microsoft.com/office/drawing/2014/main" id="{BB9201D3-752F-FAF1-E231-33193AB73917}"/>
                  </a:ext>
                </a:extLst>
              </p:cNvPr>
              <p:cNvSpPr txBox="1"/>
              <p:nvPr/>
            </p:nvSpPr>
            <p:spPr>
              <a:xfrm>
                <a:off x="8534750" y="4250095"/>
                <a:ext cx="354584" cy="276999"/>
              </a:xfrm>
              <a:prstGeom prst="rect">
                <a:avLst/>
              </a:prstGeom>
              <a:noFill/>
            </p:spPr>
            <p:txBody>
              <a:bodyPr wrap="none" rtlCol="0">
                <a:spAutoFit/>
              </a:bodyPr>
              <a:lstStyle/>
              <a:p>
                <a:r>
                  <a:rPr lang="en-US" sz="1200" dirty="0"/>
                  <a:t>28</a:t>
                </a:r>
              </a:p>
            </p:txBody>
          </p:sp>
          <p:sp>
            <p:nvSpPr>
              <p:cNvPr id="1031" name="TextBox 1030">
                <a:extLst>
                  <a:ext uri="{FF2B5EF4-FFF2-40B4-BE49-F238E27FC236}">
                    <a16:creationId xmlns:a16="http://schemas.microsoft.com/office/drawing/2014/main" id="{FB003B0F-B61B-0973-C3D5-E7FED6A8DEE8}"/>
                  </a:ext>
                </a:extLst>
              </p:cNvPr>
              <p:cNvSpPr txBox="1"/>
              <p:nvPr/>
            </p:nvSpPr>
            <p:spPr>
              <a:xfrm>
                <a:off x="8534750" y="4647651"/>
                <a:ext cx="354584" cy="276999"/>
              </a:xfrm>
              <a:prstGeom prst="rect">
                <a:avLst/>
              </a:prstGeom>
              <a:noFill/>
            </p:spPr>
            <p:txBody>
              <a:bodyPr wrap="none" rtlCol="0">
                <a:spAutoFit/>
              </a:bodyPr>
              <a:lstStyle/>
              <a:p>
                <a:r>
                  <a:rPr lang="en-US" sz="1200" dirty="0"/>
                  <a:t>27</a:t>
                </a:r>
              </a:p>
            </p:txBody>
          </p:sp>
          <p:sp>
            <p:nvSpPr>
              <p:cNvPr id="1032" name="TextBox 1031">
                <a:extLst>
                  <a:ext uri="{FF2B5EF4-FFF2-40B4-BE49-F238E27FC236}">
                    <a16:creationId xmlns:a16="http://schemas.microsoft.com/office/drawing/2014/main" id="{40AB91D2-9CC0-668A-C436-253DBBBD22BA}"/>
                  </a:ext>
                </a:extLst>
              </p:cNvPr>
              <p:cNvSpPr txBox="1"/>
              <p:nvPr/>
            </p:nvSpPr>
            <p:spPr>
              <a:xfrm>
                <a:off x="8534750" y="5045207"/>
                <a:ext cx="354584" cy="276999"/>
              </a:xfrm>
              <a:prstGeom prst="rect">
                <a:avLst/>
              </a:prstGeom>
              <a:noFill/>
            </p:spPr>
            <p:txBody>
              <a:bodyPr wrap="none" rtlCol="0">
                <a:spAutoFit/>
              </a:bodyPr>
              <a:lstStyle/>
              <a:p>
                <a:r>
                  <a:rPr lang="en-US" sz="1200" dirty="0"/>
                  <a:t>26</a:t>
                </a:r>
              </a:p>
            </p:txBody>
          </p:sp>
          <p:sp>
            <p:nvSpPr>
              <p:cNvPr id="1033" name="TextBox 1032">
                <a:extLst>
                  <a:ext uri="{FF2B5EF4-FFF2-40B4-BE49-F238E27FC236}">
                    <a16:creationId xmlns:a16="http://schemas.microsoft.com/office/drawing/2014/main" id="{C2A78B78-D7B7-BFD7-02A9-46853A3C2A10}"/>
                  </a:ext>
                </a:extLst>
              </p:cNvPr>
              <p:cNvSpPr txBox="1"/>
              <p:nvPr/>
            </p:nvSpPr>
            <p:spPr>
              <a:xfrm>
                <a:off x="8534750" y="5442762"/>
                <a:ext cx="354584" cy="276999"/>
              </a:xfrm>
              <a:prstGeom prst="rect">
                <a:avLst/>
              </a:prstGeom>
              <a:noFill/>
            </p:spPr>
            <p:txBody>
              <a:bodyPr wrap="none" rtlCol="0">
                <a:spAutoFit/>
              </a:bodyPr>
              <a:lstStyle/>
              <a:p>
                <a:r>
                  <a:rPr lang="en-US" sz="1200" dirty="0"/>
                  <a:t>25</a:t>
                </a:r>
              </a:p>
            </p:txBody>
          </p:sp>
          <p:sp>
            <p:nvSpPr>
              <p:cNvPr id="1036" name="TextBox 1035">
                <a:extLst>
                  <a:ext uri="{FF2B5EF4-FFF2-40B4-BE49-F238E27FC236}">
                    <a16:creationId xmlns:a16="http://schemas.microsoft.com/office/drawing/2014/main" id="{D5AC9231-BA6D-4364-6521-AA80A66DFCDF}"/>
                  </a:ext>
                </a:extLst>
              </p:cNvPr>
              <p:cNvSpPr txBox="1"/>
              <p:nvPr/>
            </p:nvSpPr>
            <p:spPr>
              <a:xfrm>
                <a:off x="8591859" y="1625438"/>
                <a:ext cx="798617" cy="276999"/>
              </a:xfrm>
              <a:prstGeom prst="rect">
                <a:avLst/>
              </a:prstGeom>
              <a:noFill/>
            </p:spPr>
            <p:txBody>
              <a:bodyPr wrap="none" rtlCol="0">
                <a:spAutoFit/>
              </a:bodyPr>
              <a:lstStyle/>
              <a:p>
                <a:r>
                  <a:rPr lang="en-US" sz="1200" dirty="0"/>
                  <a:t>H(</a:t>
                </a:r>
                <a:r>
                  <a:rPr lang="en-US" sz="1200" dirty="0" err="1"/>
                  <a:t>teslas</a:t>
                </a:r>
                <a:r>
                  <a:rPr lang="en-US" sz="1200" dirty="0"/>
                  <a:t>)</a:t>
                </a:r>
              </a:p>
            </p:txBody>
          </p:sp>
          <p:sp>
            <p:nvSpPr>
              <p:cNvPr id="1038" name="TextBox 1037">
                <a:extLst>
                  <a:ext uri="{FF2B5EF4-FFF2-40B4-BE49-F238E27FC236}">
                    <a16:creationId xmlns:a16="http://schemas.microsoft.com/office/drawing/2014/main" id="{672FAF5B-1389-7252-BF36-C814179D93AC}"/>
                  </a:ext>
                </a:extLst>
              </p:cNvPr>
              <p:cNvSpPr txBox="1"/>
              <p:nvPr/>
            </p:nvSpPr>
            <p:spPr>
              <a:xfrm>
                <a:off x="8534750" y="3852539"/>
                <a:ext cx="354584" cy="276999"/>
              </a:xfrm>
              <a:prstGeom prst="rect">
                <a:avLst/>
              </a:prstGeom>
              <a:noFill/>
            </p:spPr>
            <p:txBody>
              <a:bodyPr wrap="none" rtlCol="0">
                <a:spAutoFit/>
              </a:bodyPr>
              <a:lstStyle/>
              <a:p>
                <a:r>
                  <a:rPr lang="en-US" sz="1200" dirty="0"/>
                  <a:t>29</a:t>
                </a:r>
              </a:p>
            </p:txBody>
          </p:sp>
          <p:sp>
            <p:nvSpPr>
              <p:cNvPr id="1039" name="TextBox 1038">
                <a:extLst>
                  <a:ext uri="{FF2B5EF4-FFF2-40B4-BE49-F238E27FC236}">
                    <a16:creationId xmlns:a16="http://schemas.microsoft.com/office/drawing/2014/main" id="{B0AC130F-3650-18CD-78F5-19F045876AD6}"/>
                  </a:ext>
                </a:extLst>
              </p:cNvPr>
              <p:cNvSpPr txBox="1"/>
              <p:nvPr/>
            </p:nvSpPr>
            <p:spPr>
              <a:xfrm>
                <a:off x="8534750" y="3454983"/>
                <a:ext cx="354584" cy="276999"/>
              </a:xfrm>
              <a:prstGeom prst="rect">
                <a:avLst/>
              </a:prstGeom>
              <a:noFill/>
            </p:spPr>
            <p:txBody>
              <a:bodyPr wrap="none" rtlCol="0">
                <a:spAutoFit/>
              </a:bodyPr>
              <a:lstStyle/>
              <a:p>
                <a:r>
                  <a:rPr lang="en-US" sz="1200" dirty="0"/>
                  <a:t>30</a:t>
                </a:r>
              </a:p>
            </p:txBody>
          </p:sp>
        </p:grpSp>
      </p:grpSp>
      <p:sp>
        <p:nvSpPr>
          <p:cNvPr id="1041" name="TextBox 1040">
            <a:extLst>
              <a:ext uri="{FF2B5EF4-FFF2-40B4-BE49-F238E27FC236}">
                <a16:creationId xmlns:a16="http://schemas.microsoft.com/office/drawing/2014/main" id="{9D4EFC2E-CF25-8972-1C65-EE1BC3C35268}"/>
              </a:ext>
            </a:extLst>
          </p:cNvPr>
          <p:cNvSpPr txBox="1"/>
          <p:nvPr/>
        </p:nvSpPr>
        <p:spPr>
          <a:xfrm>
            <a:off x="5895816" y="5848374"/>
            <a:ext cx="2606804" cy="769441"/>
          </a:xfrm>
          <a:prstGeom prst="rect">
            <a:avLst/>
          </a:prstGeom>
          <a:noFill/>
        </p:spPr>
        <p:txBody>
          <a:bodyPr wrap="none" rtlCol="0">
            <a:spAutoFit/>
          </a:bodyPr>
          <a:lstStyle/>
          <a:p>
            <a:r>
              <a:rPr lang="en-US" sz="1100" dirty="0"/>
              <a:t>Figure 1: One-quarter cross section of</a:t>
            </a:r>
          </a:p>
          <a:p>
            <a:r>
              <a:rPr lang="en-US" sz="1100" dirty="0"/>
              <a:t>the Teo test coil created from round</a:t>
            </a:r>
          </a:p>
          <a:p>
            <a:r>
              <a:rPr lang="en-US" sz="1100" dirty="0"/>
              <a:t>Bi-2212 wire (denoted by circles), </a:t>
            </a:r>
          </a:p>
          <a:p>
            <a:r>
              <a:rPr lang="en-US" sz="1100" dirty="0"/>
              <a:t>showing the magnetic field distribution.</a:t>
            </a:r>
          </a:p>
        </p:txBody>
      </p:sp>
      <p:pic>
        <p:nvPicPr>
          <p:cNvPr id="10" name="Picture 9" descr="NSF logo.jpg">
            <a:extLst>
              <a:ext uri="{FF2B5EF4-FFF2-40B4-BE49-F238E27FC236}">
                <a16:creationId xmlns:a16="http://schemas.microsoft.com/office/drawing/2014/main" id="{330E54CD-6521-9737-7C65-8F9BB9E83B8D}"/>
              </a:ext>
            </a:extLst>
          </p:cNvPr>
          <p:cNvPicPr>
            <a:picLocks noChangeAspect="1"/>
          </p:cNvPicPr>
          <p:nvPr/>
        </p:nvPicPr>
        <p:blipFill>
          <a:blip r:embed="rId6" cstate="print"/>
          <a:stretch>
            <a:fillRect/>
          </a:stretch>
        </p:blipFill>
        <p:spPr>
          <a:xfrm>
            <a:off x="11028629" y="116587"/>
            <a:ext cx="1017188" cy="1023315"/>
          </a:xfrm>
          <a:prstGeom prst="rect">
            <a:avLst/>
          </a:prstGeom>
        </p:spPr>
      </p:pic>
      <p:sp>
        <p:nvSpPr>
          <p:cNvPr id="12" name="Text Box 62">
            <a:extLst>
              <a:ext uri="{FF2B5EF4-FFF2-40B4-BE49-F238E27FC236}">
                <a16:creationId xmlns:a16="http://schemas.microsoft.com/office/drawing/2014/main" id="{42BD8E27-1CCE-7907-43C4-ABCB69C5FB49}"/>
              </a:ext>
            </a:extLst>
          </p:cNvPr>
          <p:cNvSpPr txBox="1">
            <a:spLocks noChangeArrowheads="1"/>
          </p:cNvSpPr>
          <p:nvPr/>
        </p:nvSpPr>
        <p:spPr bwMode="auto">
          <a:xfrm>
            <a:off x="1753068" y="30090"/>
            <a:ext cx="8580134" cy="1177245"/>
          </a:xfrm>
          <a:prstGeom prst="rect">
            <a:avLst/>
          </a:prstGeom>
          <a:noFill/>
          <a:ln w="9525">
            <a:noFill/>
            <a:miter lim="800000"/>
            <a:headEnd/>
            <a:tailEnd/>
          </a:ln>
        </p:spPr>
        <p:txBody>
          <a:bodyPr wrap="square">
            <a:spAutoFit/>
          </a:bodyPr>
          <a:lstStyle/>
          <a:p>
            <a:pPr algn="ctr">
              <a:spcBef>
                <a:spcPts val="0"/>
              </a:spcBef>
            </a:pPr>
            <a:r>
              <a:rPr lang="en-US" sz="1600" b="1" dirty="0"/>
              <a:t>Operation of High Temperature Superconducting Bi-2212 Test Coils up to 34T </a:t>
            </a:r>
          </a:p>
          <a:p>
            <a:pPr algn="ctr">
              <a:spcBef>
                <a:spcPts val="0"/>
              </a:spcBef>
            </a:pPr>
            <a:endParaRPr lang="en-US" sz="600" dirty="0"/>
          </a:p>
          <a:p>
            <a:pPr algn="ctr">
              <a:spcBef>
                <a:spcPts val="0"/>
              </a:spcBef>
            </a:pPr>
            <a:r>
              <a:rPr lang="en-US" sz="1100" u="sng" dirty="0"/>
              <a:t>Youngjae Kim</a:t>
            </a:r>
            <a:r>
              <a:rPr lang="en-US" sz="1100" baseline="30000" dirty="0"/>
              <a:t>1</a:t>
            </a:r>
            <a:r>
              <a:rPr lang="en-US" sz="1100" dirty="0"/>
              <a:t>, </a:t>
            </a:r>
            <a:r>
              <a:rPr lang="en-US" sz="1100" u="sng" dirty="0"/>
              <a:t>Daniel Davis</a:t>
            </a:r>
            <a:r>
              <a:rPr lang="en-US" sz="1100" baseline="30000" dirty="0"/>
              <a:t>1</a:t>
            </a:r>
            <a:r>
              <a:rPr lang="en-US" sz="1100" dirty="0"/>
              <a:t>, </a:t>
            </a:r>
            <a:r>
              <a:rPr lang="en-US" sz="1100" u="sng" dirty="0"/>
              <a:t>Ulf Trociewitz</a:t>
            </a:r>
            <a:r>
              <a:rPr lang="en-US" sz="1100" baseline="30000" dirty="0"/>
              <a:t>1</a:t>
            </a:r>
            <a:r>
              <a:rPr lang="en-US" sz="1100" dirty="0"/>
              <a:t>, Shaon Barua</a:t>
            </a:r>
            <a:r>
              <a:rPr lang="en-US" sz="1100" baseline="30000" dirty="0"/>
              <a:t>1</a:t>
            </a:r>
            <a:r>
              <a:rPr lang="en-US" sz="1100" dirty="0"/>
              <a:t>, Emma Martin</a:t>
            </a:r>
            <a:r>
              <a:rPr lang="en-US" sz="1100" baseline="30000" dirty="0"/>
              <a:t>1</a:t>
            </a:r>
            <a:r>
              <a:rPr lang="en-US" sz="1100" dirty="0"/>
              <a:t>, Lance Cooley</a:t>
            </a:r>
            <a:r>
              <a:rPr lang="en-US" sz="1100" baseline="30000" dirty="0"/>
              <a:t>1</a:t>
            </a:r>
            <a:r>
              <a:rPr lang="en-US" sz="1100" dirty="0"/>
              <a:t>, David Larbalestier</a:t>
            </a:r>
            <a:r>
              <a:rPr lang="en-US" sz="1100" baseline="30000" dirty="0"/>
              <a:t>1</a:t>
            </a:r>
            <a:r>
              <a:rPr lang="en-US" sz="1100" dirty="0"/>
              <a:t>,</a:t>
            </a:r>
          </a:p>
          <a:p>
            <a:pPr algn="ctr">
              <a:spcBef>
                <a:spcPts val="0"/>
              </a:spcBef>
            </a:pPr>
            <a:r>
              <a:rPr lang="en-US" sz="1050" b="1" dirty="0">
                <a:solidFill>
                  <a:srgbClr val="0033CC"/>
                </a:solidFill>
              </a:rPr>
              <a:t>1. Applied Superconductivity Center, National High Magnetic Field Laboratory, Florida State University  </a:t>
            </a:r>
            <a:endParaRPr lang="en-US" sz="600" b="1" dirty="0">
              <a:solidFill>
                <a:srgbClr val="0033CC"/>
              </a:solidFill>
            </a:endParaRP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D.C. Larbalestier (</a:t>
            </a:r>
            <a:r>
              <a:rPr lang="en-US" sz="1050" dirty="0">
                <a:latin typeface="+mn-lt"/>
              </a:rPr>
              <a:t>US DOE-OHEP DE-SC0010421</a:t>
            </a:r>
            <a:r>
              <a:rPr lang="en-US" sz="1050" dirty="0"/>
              <a:t>); </a:t>
            </a:r>
            <a:r>
              <a:rPr lang="en-US" sz="1050" dirty="0">
                <a:latin typeface="+mn-lt"/>
              </a:rPr>
              <a:t>G.S. Boebinger (NSF DMR-2128556</a:t>
            </a:r>
            <a:r>
              <a:rPr lang="en-US" sz="1050" dirty="0"/>
              <a:t>); </a:t>
            </a:r>
            <a:br>
              <a:rPr lang="en-US" sz="1050" dirty="0"/>
            </a:br>
            <a:r>
              <a:rPr lang="en-US" sz="1050" dirty="0"/>
              <a:t>Florida State University Office of the Vice President for Research special allocation for Bi-2212 commercialization</a:t>
            </a:r>
            <a:endParaRPr lang="en-US" sz="1050" b="1" dirty="0">
              <a:solidFill>
                <a:srgbClr val="0033CC"/>
              </a:solidFill>
            </a:endParaRPr>
          </a:p>
        </p:txBody>
      </p:sp>
      <p:pic>
        <p:nvPicPr>
          <p:cNvPr id="13" name="Picture 12" descr="JustM_purple.jpg">
            <a:extLst>
              <a:ext uri="{FF2B5EF4-FFF2-40B4-BE49-F238E27FC236}">
                <a16:creationId xmlns:a16="http://schemas.microsoft.com/office/drawing/2014/main" id="{47A64BF9-0F81-2654-ED97-785134D8663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4066" y="133807"/>
            <a:ext cx="792698" cy="944759"/>
          </a:xfrm>
          <a:prstGeom prst="rect">
            <a:avLst/>
          </a:prstGeom>
        </p:spPr>
      </p:pic>
      <p:sp>
        <p:nvSpPr>
          <p:cNvPr id="28" name="Text Box 28">
            <a:extLst>
              <a:ext uri="{FF2B5EF4-FFF2-40B4-BE49-F238E27FC236}">
                <a16:creationId xmlns:a16="http://schemas.microsoft.com/office/drawing/2014/main" id="{70182117-EE59-6299-1012-21C85E3A91FF}"/>
              </a:ext>
            </a:extLst>
          </p:cNvPr>
          <p:cNvSpPr txBox="1">
            <a:spLocks noChangeArrowheads="1"/>
          </p:cNvSpPr>
          <p:nvPr/>
        </p:nvSpPr>
        <p:spPr bwMode="auto">
          <a:xfrm>
            <a:off x="110109" y="5105590"/>
            <a:ext cx="5799142" cy="1615827"/>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Coil testing performed in the Applied  </a:t>
            </a:r>
          </a:p>
          <a:p>
            <a:r>
              <a:rPr lang="en-US" sz="1100" dirty="0">
                <a:solidFill>
                  <a:srgbClr val="333399"/>
                </a:solidFill>
              </a:rPr>
              <a:t>  Superconductivity Center (ASC) OX-3 15T LTS magnet and the DC Field Facility’s</a:t>
            </a:r>
          </a:p>
          <a:p>
            <a:r>
              <a:rPr lang="en-US" sz="1100" dirty="0">
                <a:solidFill>
                  <a:srgbClr val="333399"/>
                </a:solidFill>
              </a:rPr>
              <a:t>  31T, 50mm bore resistive magnet. Over-pressure heat treatment performed in the</a:t>
            </a:r>
          </a:p>
          <a:p>
            <a:r>
              <a:rPr lang="en-US" sz="1100" dirty="0">
                <a:solidFill>
                  <a:srgbClr val="333399"/>
                </a:solidFill>
              </a:rPr>
              <a:t>  ASC 50-bar “</a:t>
            </a:r>
            <a:r>
              <a:rPr lang="en-US" sz="1100" dirty="0" err="1">
                <a:solidFill>
                  <a:srgbClr val="333399"/>
                </a:solidFill>
              </a:rPr>
              <a:t>Deltech</a:t>
            </a:r>
            <a:r>
              <a:rPr lang="en-US" sz="1100" dirty="0">
                <a:solidFill>
                  <a:srgbClr val="333399"/>
                </a:solidFill>
              </a:rPr>
              <a:t>” furnace. Modelling using the ASC COMSOL multi-physics</a:t>
            </a:r>
          </a:p>
          <a:p>
            <a:r>
              <a:rPr lang="en-US" sz="1100" dirty="0">
                <a:solidFill>
                  <a:srgbClr val="333399"/>
                </a:solidFill>
              </a:rPr>
              <a:t>  and high-performance work-station at ASC.</a:t>
            </a:r>
            <a:r>
              <a:rPr lang="en-US" sz="1100" b="1" dirty="0">
                <a:solidFill>
                  <a:srgbClr val="333399"/>
                </a:solidFill>
              </a:rPr>
              <a:t> </a:t>
            </a:r>
          </a:p>
          <a:p>
            <a:r>
              <a:rPr lang="en-US" sz="1100" b="1" dirty="0">
                <a:solidFill>
                  <a:srgbClr val="333399"/>
                </a:solidFill>
              </a:rPr>
              <a:t>Citation:   </a:t>
            </a:r>
            <a:r>
              <a:rPr lang="en-US" sz="1100" dirty="0">
                <a:solidFill>
                  <a:srgbClr val="333399"/>
                </a:solidFill>
              </a:rPr>
              <a:t>[1] E. S. Bosque, Y. Kim, U. P. Trociewitz, C. L. English, and D. C. Larbalestier,</a:t>
            </a:r>
          </a:p>
          <a:p>
            <a:r>
              <a:rPr lang="en-US" sz="1100" i="1" dirty="0">
                <a:solidFill>
                  <a:srgbClr val="333399"/>
                </a:solidFill>
              </a:rPr>
              <a:t>  “System and Method to Manage High Stresses in Bi-2212 Wire Wound</a:t>
            </a:r>
          </a:p>
          <a:p>
            <a:r>
              <a:rPr lang="en-US" sz="1100" i="1" dirty="0">
                <a:solidFill>
                  <a:srgbClr val="333399"/>
                </a:solidFill>
              </a:rPr>
              <a:t>  Compact Superconducting Magnets,” </a:t>
            </a:r>
            <a:r>
              <a:rPr lang="en-US" sz="1100" dirty="0" err="1">
                <a:solidFill>
                  <a:srgbClr val="333399"/>
                </a:solidFill>
              </a:rPr>
              <a:t>Appl.No</a:t>
            </a:r>
            <a:r>
              <a:rPr lang="en-US" sz="1100" dirty="0">
                <a:solidFill>
                  <a:srgbClr val="333399"/>
                </a:solidFill>
              </a:rPr>
              <a:t>. 16390512, Dec. 26, 2019    </a:t>
            </a:r>
          </a:p>
          <a:p>
            <a:r>
              <a:rPr lang="en-US" sz="1100" b="1" dirty="0">
                <a:solidFill>
                  <a:srgbClr val="333399"/>
                </a:solidFill>
              </a:rPr>
              <a:t>  https://patentscope.wipo.int/search/en/detail.jsf?docId=WO2019245646</a:t>
            </a:r>
          </a:p>
        </p:txBody>
      </p:sp>
      <p:sp>
        <p:nvSpPr>
          <p:cNvPr id="29" name="TextBox 28">
            <a:extLst>
              <a:ext uri="{FF2B5EF4-FFF2-40B4-BE49-F238E27FC236}">
                <a16:creationId xmlns:a16="http://schemas.microsoft.com/office/drawing/2014/main" id="{4A445408-9EEA-DDE5-A04E-D04C0838880C}"/>
              </a:ext>
            </a:extLst>
          </p:cNvPr>
          <p:cNvSpPr txBox="1"/>
          <p:nvPr/>
        </p:nvSpPr>
        <p:spPr>
          <a:xfrm>
            <a:off x="8415548" y="5982576"/>
            <a:ext cx="2229242" cy="600164"/>
          </a:xfrm>
          <a:prstGeom prst="rect">
            <a:avLst/>
          </a:prstGeom>
          <a:noFill/>
        </p:spPr>
        <p:txBody>
          <a:bodyPr wrap="square" rtlCol="0">
            <a:spAutoFit/>
          </a:bodyPr>
          <a:lstStyle/>
          <a:p>
            <a:r>
              <a:rPr lang="en-US" sz="1100" dirty="0"/>
              <a:t>Figure 2: Stresses in the Bi-2122 wire, reduced by the reinforcing presence of high-strength bands.</a:t>
            </a: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BD55EB-81B8-4541-80F5-954D039C517C}"/>
</file>

<file path=customXml/itemProps2.xml><?xml version="1.0" encoding="utf-8"?>
<ds:datastoreItem xmlns:ds="http://schemas.openxmlformats.org/officeDocument/2006/customXml" ds:itemID="{D57EDE93-6FC6-4E86-B5AC-BB8E4E7AAE65}"/>
</file>

<file path=customXml/itemProps3.xml><?xml version="1.0" encoding="utf-8"?>
<ds:datastoreItem xmlns:ds="http://schemas.openxmlformats.org/officeDocument/2006/customXml" ds:itemID="{A98DA478-653B-4F62-9430-51772D23D2C1}"/>
</file>

<file path=docProps/app.xml><?xml version="1.0" encoding="utf-8"?>
<Properties xmlns="http://schemas.openxmlformats.org/officeDocument/2006/extended-properties" xmlns:vt="http://schemas.openxmlformats.org/officeDocument/2006/docPropsVTypes">
  <TotalTime>6844</TotalTime>
  <Words>1431</Words>
  <Application>Microsoft Office PowerPoint</Application>
  <PresentationFormat>Widescreen</PresentationFormat>
  <Paragraphs>92</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156</cp:revision>
  <cp:lastPrinted>2023-07-25T14:41:47Z</cp:lastPrinted>
  <dcterms:created xsi:type="dcterms:W3CDTF">2004-08-07T03:10:56Z</dcterms:created>
  <dcterms:modified xsi:type="dcterms:W3CDTF">2023-08-09T21:16:48Z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