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FF"/>
    <a:srgbClr val="0066FF"/>
    <a:srgbClr val="1B7F89"/>
    <a:srgbClr val="0033CC"/>
    <a:srgbClr val="008080"/>
    <a:srgbClr val="006600"/>
    <a:srgbClr val="000066"/>
    <a:srgbClr val="FFFF0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3792" autoAdjust="0"/>
  </p:normalViewPr>
  <p:slideViewPr>
    <p:cSldViewPr snapToGrid="0">
      <p:cViewPr varScale="1">
        <p:scale>
          <a:sx n="113" d="100"/>
          <a:sy n="113" d="100"/>
        </p:scale>
        <p:origin x="120" y="40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26086" y="1345232"/>
            <a:ext cx="6739081" cy="4832092"/>
          </a:xfrm>
          <a:prstGeom prst="rect">
            <a:avLst/>
          </a:prstGeom>
          <a:noFill/>
          <a:ln w="9525">
            <a:noFill/>
            <a:miter lim="800000"/>
            <a:headEnd/>
            <a:tailEnd/>
          </a:ln>
        </p:spPr>
        <p:txBody>
          <a:bodyPr wrap="square">
            <a:spAutoFit/>
          </a:bodyPr>
          <a:lstStyle/>
          <a:p>
            <a:pPr algn="just"/>
            <a:r>
              <a:rPr lang="en-US" sz="1400" i="1" u="sng" dirty="0">
                <a:latin typeface="+mn-lt"/>
              </a:rPr>
              <a:t>In June, Dr. Kawana Johnson was invited to serve as a facilitator for the weeklong  virtual 2023 Aspire Summer Institute (ASI). This Institute trains faculty and leaders from </a:t>
            </a:r>
            <a:r>
              <a:rPr lang="en-US" sz="1400" b="0" i="1" u="sng" dirty="0">
                <a:effectLst/>
                <a:latin typeface="+mn-lt"/>
              </a:rPr>
              <a:t>STEM departments and professional societies from across the US</a:t>
            </a:r>
            <a:r>
              <a:rPr lang="en-US" sz="1400" b="0" i="0" dirty="0">
                <a:effectLst/>
                <a:latin typeface="+mn-lt"/>
              </a:rPr>
              <a:t>.</a:t>
            </a:r>
            <a:r>
              <a:rPr lang="en-US" sz="1400" b="0" i="1" dirty="0">
                <a:effectLst/>
                <a:latin typeface="+mn-lt"/>
              </a:rPr>
              <a:t> </a:t>
            </a:r>
          </a:p>
          <a:p>
            <a:pPr algn="just"/>
            <a:endParaRPr lang="en-US" sz="1400" i="1" dirty="0">
              <a:latin typeface="+mn-lt"/>
            </a:endParaRPr>
          </a:p>
          <a:p>
            <a:pPr algn="just"/>
            <a:r>
              <a:rPr lang="en-US" sz="1400" b="0" dirty="0">
                <a:effectLst/>
                <a:latin typeface="+mn-lt"/>
              </a:rPr>
              <a:t>During the workshop, participants were given the opportunity </a:t>
            </a:r>
            <a:r>
              <a:rPr lang="en-US" sz="1400" b="0" i="0" dirty="0">
                <a:effectLst/>
                <a:latin typeface="+mn-lt"/>
              </a:rPr>
              <a:t>to retreat, reflect and practice skills to better support campus diversity, equity and inclusion efforts through the development of key skills. Participants were supported in growing their capacity for </a:t>
            </a:r>
            <a:r>
              <a:rPr lang="en-US" sz="1400" dirty="0">
                <a:latin typeface="+mn-lt"/>
              </a:rPr>
              <a:t>creating and sustaining</a:t>
            </a:r>
            <a:r>
              <a:rPr lang="en-US" sz="1400" b="0" i="0" dirty="0">
                <a:effectLst/>
                <a:latin typeface="+mn-lt"/>
              </a:rPr>
              <a:t> change efforts </a:t>
            </a:r>
            <a:r>
              <a:rPr lang="en-US" sz="1400" dirty="0">
                <a:latin typeface="+mn-lt"/>
              </a:rPr>
              <a:t>related to recruitment and retention of diverse engineering faculty and students</a:t>
            </a:r>
            <a:r>
              <a:rPr lang="en-US" sz="1400" b="0" i="0" dirty="0">
                <a:effectLst/>
                <a:latin typeface="+mn-lt"/>
              </a:rPr>
              <a:t>. </a:t>
            </a:r>
          </a:p>
          <a:p>
            <a:pPr algn="just"/>
            <a:endParaRPr lang="en-US" sz="1400" dirty="0">
              <a:latin typeface="+mn-lt"/>
            </a:endParaRPr>
          </a:p>
          <a:p>
            <a:pPr algn="just"/>
            <a:r>
              <a:rPr lang="en-US" sz="1400" b="0" i="0" dirty="0">
                <a:effectLst/>
                <a:latin typeface="+mn-lt"/>
              </a:rPr>
              <a:t>As a facilitator, Dr. Johnson led discussions on three major areas: equity-focused institutional changes that support the advancement of diverse faculty; developing and sustaining an infrastructure that facilitates impactful mentorship of junior faculty in support of career advancement; and professional development that equips all engineering faculty and institutional leaders with skills to implement inclusive practices and to support career advancement. </a:t>
            </a:r>
          </a:p>
          <a:p>
            <a:pPr algn="just"/>
            <a:endParaRPr lang="en-US" sz="1400" dirty="0">
              <a:latin typeface="+mn-lt"/>
            </a:endParaRPr>
          </a:p>
          <a:p>
            <a:pPr algn="just"/>
            <a:r>
              <a:rPr lang="en-US" sz="1400" b="0" i="1" u="sng" dirty="0">
                <a:effectLst/>
                <a:latin typeface="+mn-lt"/>
              </a:rPr>
              <a:t>Dr. Johnson’s expertise in program development, mentoring, and facilitation were important in assistin</a:t>
            </a:r>
            <a:r>
              <a:rPr lang="en-US" sz="1400" i="1" u="sng" dirty="0">
                <a:latin typeface="+mn-lt"/>
              </a:rPr>
              <a:t>g the group in planning activities and refining goals. The knowledge gained as a result of this work will influence Dr. Johnson’s understanding of how best to support the culture at the </a:t>
            </a:r>
            <a:r>
              <a:rPr lang="en-US" sz="1400" i="1" u="sng" dirty="0" err="1">
                <a:latin typeface="+mn-lt"/>
              </a:rPr>
              <a:t>MagLab</a:t>
            </a:r>
            <a:r>
              <a:rPr lang="en-US" sz="1400" i="1" u="sng" dirty="0">
                <a:latin typeface="+mn-lt"/>
              </a:rPr>
              <a:t> while developing programs designed to build a diverse STEM workforce</a:t>
            </a:r>
            <a:r>
              <a:rPr lang="en-US" sz="1400" dirty="0">
                <a:latin typeface="+mn-lt"/>
              </a:rPr>
              <a:t>. </a:t>
            </a:r>
          </a:p>
        </p:txBody>
      </p:sp>
      <p:sp>
        <p:nvSpPr>
          <p:cNvPr id="10" name="Text Box 28"/>
          <p:cNvSpPr txBox="1">
            <a:spLocks noChangeArrowheads="1"/>
          </p:cNvSpPr>
          <p:nvPr/>
        </p:nvSpPr>
        <p:spPr bwMode="auto">
          <a:xfrm>
            <a:off x="0" y="6231256"/>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 </a:t>
            </a:r>
            <a:r>
              <a:rPr lang="en-US" sz="1100" dirty="0">
                <a:solidFill>
                  <a:srgbClr val="333399"/>
                </a:solidFill>
              </a:rPr>
              <a:t>Center for Integrating Research and Learning (CIRL)</a:t>
            </a:r>
          </a:p>
          <a:p>
            <a:r>
              <a:rPr lang="en-US" sz="1100" b="1" dirty="0">
                <a:solidFill>
                  <a:srgbClr val="333399"/>
                </a:solidFill>
                <a:latin typeface="+mn-lt"/>
              </a:rPr>
              <a:t>Citation: </a:t>
            </a:r>
            <a:r>
              <a:rPr lang="en-US" sz="1100" dirty="0">
                <a:solidFill>
                  <a:srgbClr val="333399"/>
                </a:solidFill>
                <a:latin typeface="+mn-lt"/>
              </a:rPr>
              <a:t>Johnson, K. (2023, June 12-16). </a:t>
            </a:r>
            <a:r>
              <a:rPr lang="en-US" sz="1100" i="1" dirty="0">
                <a:solidFill>
                  <a:srgbClr val="333399"/>
                </a:solidFill>
                <a:latin typeface="+mn-lt"/>
              </a:rPr>
              <a:t>Inclusive professional framework for faculty </a:t>
            </a:r>
            <a:r>
              <a:rPr lang="en-US" sz="1100" dirty="0">
                <a:solidFill>
                  <a:srgbClr val="333399"/>
                </a:solidFill>
                <a:latin typeface="+mn-lt"/>
              </a:rPr>
              <a:t>[Facilitated sessions]. Summer 2023 Aspire Summer Institute, Virtual. https://sites.google.com/wisc.edu/aspire-summer-institute-2023/ </a:t>
            </a:r>
            <a:r>
              <a:rPr lang="en-US" sz="1100" i="0" dirty="0">
                <a:solidFill>
                  <a:srgbClr val="333399"/>
                </a:solidFill>
                <a:effectLst/>
                <a:latin typeface="+mn-lt"/>
              </a:rPr>
              <a:t>   |   </a:t>
            </a:r>
            <a:r>
              <a:rPr lang="en-US" sz="1100" dirty="0">
                <a:solidFill>
                  <a:srgbClr val="333399"/>
                </a:solidFill>
                <a:effectLst/>
                <a:latin typeface="+mn-lt"/>
              </a:rPr>
              <a:t>This no-cost virtual institute is sponsored by the NSF Eddie Bernice Johnson INCLUDES Aspire Alliance.</a:t>
            </a:r>
            <a:endParaRPr lang="en-US" sz="1100" dirty="0">
              <a:solidFill>
                <a:srgbClr val="333399"/>
              </a:solidFill>
              <a:latin typeface="+mn-lt"/>
            </a:endParaRP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912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479852B8-29A1-B6F8-886C-870357973237}"/>
              </a:ext>
            </a:extLst>
          </p:cNvPr>
          <p:cNvSpPr txBox="1"/>
          <p:nvPr/>
        </p:nvSpPr>
        <p:spPr>
          <a:xfrm>
            <a:off x="7206827" y="1914485"/>
            <a:ext cx="5425439" cy="3429144"/>
          </a:xfrm>
          <a:prstGeom prst="rect">
            <a:avLst/>
          </a:prstGeom>
          <a:noFill/>
        </p:spPr>
        <p:txBody>
          <a:bodyPr wrap="square">
            <a:spAutoFit/>
          </a:bodyPr>
          <a:lstStyle/>
          <a:p>
            <a:pPr rtl="0"/>
            <a:r>
              <a:rPr lang="en-US" sz="2000" b="1" i="0" dirty="0">
                <a:solidFill>
                  <a:srgbClr val="212121"/>
                </a:solidFill>
                <a:effectLst/>
                <a:latin typeface="Bitter"/>
              </a:rPr>
              <a:t>Aspire by the Numbers</a:t>
            </a:r>
          </a:p>
          <a:p>
            <a:pPr marL="122238" indent="-122238" algn="l" rtl="0">
              <a:spcBef>
                <a:spcPts val="15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1850+	</a:t>
            </a:r>
            <a:r>
              <a:rPr lang="en-US" sz="1400" i="0" dirty="0">
                <a:solidFill>
                  <a:srgbClr val="000000"/>
                </a:solidFill>
                <a:effectLst/>
                <a:latin typeface="Bitter"/>
              </a:rPr>
              <a:t>P</a:t>
            </a:r>
            <a:r>
              <a:rPr lang="en-US" sz="1400" b="0" i="0" dirty="0">
                <a:solidFill>
                  <a:srgbClr val="000000"/>
                </a:solidFill>
                <a:effectLst/>
                <a:latin typeface="Bitter"/>
              </a:rPr>
              <a:t>articipants engaged. 1300+ inclusive practices and 			professional development activities.</a:t>
            </a:r>
            <a:endParaRPr lang="en-US" sz="1400" b="0" i="0" dirty="0">
              <a:solidFill>
                <a:srgbClr val="212121"/>
              </a:solidFill>
              <a:effectLst/>
              <a:latin typeface="Bitter"/>
            </a:endParaRPr>
          </a:p>
          <a:p>
            <a:pPr marL="122238" indent="-122238" algn="l" rtl="0">
              <a:spcBef>
                <a:spcPts val="15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 175</a:t>
            </a:r>
            <a:r>
              <a:rPr lang="en-US" sz="1400" b="0" i="0" dirty="0">
                <a:solidFill>
                  <a:srgbClr val="000000"/>
                </a:solidFill>
                <a:effectLst/>
                <a:latin typeface="Bitter"/>
              </a:rPr>
              <a:t> 	Organizational partners.</a:t>
            </a:r>
            <a:endParaRPr lang="en-US" sz="1400" b="0" i="0" dirty="0">
              <a:solidFill>
                <a:srgbClr val="212121"/>
              </a:solidFill>
              <a:effectLst/>
              <a:latin typeface="Bitter"/>
            </a:endParaRPr>
          </a:p>
          <a:p>
            <a:pPr marL="122238" indent="-122238" algn="l" rtl="0">
              <a:spcBef>
                <a:spcPts val="15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 127</a:t>
            </a:r>
            <a:r>
              <a:rPr lang="en-US" sz="1400" b="0" i="0" dirty="0">
                <a:solidFill>
                  <a:srgbClr val="000000"/>
                </a:solidFill>
                <a:effectLst/>
                <a:latin typeface="Bitter"/>
              </a:rPr>
              <a:t> 	Colleges and universities engaged in Aspire.</a:t>
            </a:r>
            <a:endParaRPr lang="en-US" sz="1400" b="0" i="0" dirty="0">
              <a:solidFill>
                <a:srgbClr val="212121"/>
              </a:solidFill>
              <a:effectLst/>
              <a:latin typeface="Bitter"/>
            </a:endParaRPr>
          </a:p>
          <a:p>
            <a:pPr marL="122238" marR="673100" indent="-122238" algn="l" rtl="0">
              <a:spcBef>
                <a:spcPts val="15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   71</a:t>
            </a:r>
            <a:r>
              <a:rPr lang="en-US" sz="1400" b="0" i="0" dirty="0">
                <a:solidFill>
                  <a:srgbClr val="000000"/>
                </a:solidFill>
                <a:effectLst/>
                <a:latin typeface="Bitter"/>
              </a:rPr>
              <a:t> 	Fellows supported in the </a:t>
            </a:r>
            <a:r>
              <a:rPr lang="en-US" sz="1400" b="0" i="0" dirty="0" err="1">
                <a:solidFill>
                  <a:srgbClr val="000000"/>
                </a:solidFill>
                <a:effectLst/>
                <a:latin typeface="Bitter"/>
              </a:rPr>
              <a:t>Iaspire</a:t>
            </a:r>
            <a:r>
              <a:rPr lang="en-US" sz="1400" dirty="0">
                <a:solidFill>
                  <a:srgbClr val="000000"/>
                </a:solidFill>
                <a:latin typeface="Bitter"/>
              </a:rPr>
              <a:t> </a:t>
            </a:r>
            <a:r>
              <a:rPr lang="en-US" sz="1400" b="0" i="0" dirty="0">
                <a:solidFill>
                  <a:srgbClr val="000000"/>
                </a:solidFill>
                <a:effectLst/>
                <a:latin typeface="Bitter"/>
              </a:rPr>
              <a:t>Leadership Academy.</a:t>
            </a:r>
          </a:p>
          <a:p>
            <a:pPr marL="122238" marR="673100" indent="-122238" algn="l" rtl="0">
              <a:spcBef>
                <a:spcPts val="15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   58</a:t>
            </a:r>
            <a:r>
              <a:rPr lang="en-US" sz="1400" b="0" i="0" dirty="0">
                <a:solidFill>
                  <a:srgbClr val="000000"/>
                </a:solidFill>
                <a:effectLst/>
                <a:latin typeface="Bitter"/>
              </a:rPr>
              <a:t> 	Four-year institutions across 4 cohorts in </a:t>
            </a:r>
            <a:r>
              <a:rPr lang="en-US" sz="1400" dirty="0">
                <a:solidFill>
                  <a:srgbClr val="000000"/>
                </a:solidFill>
                <a:latin typeface="Bitter"/>
              </a:rPr>
              <a:t>			</a:t>
            </a:r>
            <a:r>
              <a:rPr lang="en-US" sz="1400" b="0" i="0" dirty="0">
                <a:solidFill>
                  <a:srgbClr val="000000"/>
                </a:solidFill>
                <a:effectLst/>
                <a:latin typeface="Bitter"/>
              </a:rPr>
              <a:t>Institutional Change.</a:t>
            </a:r>
            <a:endParaRPr lang="en-US" sz="1400" b="0" i="0" dirty="0">
              <a:solidFill>
                <a:srgbClr val="212121"/>
              </a:solidFill>
              <a:effectLst/>
              <a:latin typeface="Bitter"/>
            </a:endParaRPr>
          </a:p>
          <a:p>
            <a:pPr marL="122238" indent="-122238" algn="l" rtl="0">
              <a:spcBef>
                <a:spcPts val="1000"/>
              </a:spcBef>
              <a:spcAft>
                <a:spcPts val="0"/>
              </a:spcAft>
              <a:buFont typeface="Arial" panose="020B0604020202020204" pitchFamily="34" charset="0"/>
              <a:buChar char="•"/>
              <a:tabLst>
                <a:tab pos="630238" algn="l"/>
              </a:tabLst>
            </a:pPr>
            <a:r>
              <a:rPr lang="en-US" sz="1400" b="1" i="0" dirty="0">
                <a:solidFill>
                  <a:srgbClr val="000000"/>
                </a:solidFill>
                <a:effectLst/>
                <a:latin typeface="Bitter"/>
              </a:rPr>
              <a:t>     6</a:t>
            </a:r>
            <a:r>
              <a:rPr lang="en-US" sz="1400" b="0" i="0" dirty="0">
                <a:solidFill>
                  <a:srgbClr val="000000"/>
                </a:solidFill>
                <a:effectLst/>
                <a:latin typeface="Bitter"/>
              </a:rPr>
              <a:t> 	Regional Collaboratives with 21</a:t>
            </a:r>
            <a:r>
              <a:rPr lang="en-US" sz="1400" dirty="0">
                <a:solidFill>
                  <a:srgbClr val="000000"/>
                </a:solidFill>
                <a:latin typeface="Bitter"/>
              </a:rPr>
              <a:t> four</a:t>
            </a:r>
            <a:r>
              <a:rPr lang="en-US" sz="1400" b="0" i="0" dirty="0">
                <a:solidFill>
                  <a:srgbClr val="000000"/>
                </a:solidFill>
                <a:effectLst/>
                <a:latin typeface="Bitter"/>
              </a:rPr>
              <a:t>-year institutions                    		and 17</a:t>
            </a:r>
            <a:r>
              <a:rPr lang="en-US" sz="1400" dirty="0">
                <a:solidFill>
                  <a:srgbClr val="000000"/>
                </a:solidFill>
                <a:latin typeface="Bitter"/>
              </a:rPr>
              <a:t> two-</a:t>
            </a:r>
            <a:r>
              <a:rPr lang="en-US" sz="1400" b="0" i="0" dirty="0">
                <a:solidFill>
                  <a:srgbClr val="000000"/>
                </a:solidFill>
                <a:effectLst/>
                <a:latin typeface="Bitter"/>
              </a:rPr>
              <a:t>year institutions.</a:t>
            </a:r>
            <a:endParaRPr lang="en-US" sz="1400" b="0" i="0" dirty="0">
              <a:solidFill>
                <a:srgbClr val="212121"/>
              </a:solidFill>
              <a:effectLst/>
              <a:latin typeface="Bitter"/>
            </a:endParaRPr>
          </a:p>
        </p:txBody>
      </p:sp>
      <p:sp>
        <p:nvSpPr>
          <p:cNvPr id="8" name="Rectangle 7">
            <a:extLst>
              <a:ext uri="{FF2B5EF4-FFF2-40B4-BE49-F238E27FC236}">
                <a16:creationId xmlns:a16="http://schemas.microsoft.com/office/drawing/2014/main" id="{EED62B49-3C79-89FF-44AF-32F20C40E3EB}"/>
              </a:ext>
            </a:extLst>
          </p:cNvPr>
          <p:cNvSpPr/>
          <p:nvPr/>
        </p:nvSpPr>
        <p:spPr>
          <a:xfrm>
            <a:off x="6990081" y="1740747"/>
            <a:ext cx="5075834" cy="3813386"/>
          </a:xfrm>
          <a:prstGeom prst="rect">
            <a:avLst/>
          </a:prstGeom>
          <a:noFill/>
          <a:ln w="66675">
            <a:solidFill>
              <a:srgbClr val="1B7F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ine 42">
            <a:extLst>
              <a:ext uri="{FF2B5EF4-FFF2-40B4-BE49-F238E27FC236}">
                <a16:creationId xmlns:a16="http://schemas.microsoft.com/office/drawing/2014/main" id="{BF5B922B-B228-9830-3278-B89ACB0676D9}"/>
              </a:ext>
            </a:extLst>
          </p:cNvPr>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4" name="Picture 3" descr="NSF logo.jpg">
            <a:extLst>
              <a:ext uri="{FF2B5EF4-FFF2-40B4-BE49-F238E27FC236}">
                <a16:creationId xmlns:a16="http://schemas.microsoft.com/office/drawing/2014/main" id="{3A304B70-B460-B5A4-FF55-9D3DD4606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917" y="61024"/>
            <a:ext cx="1017188" cy="1023315"/>
          </a:xfrm>
          <a:prstGeom prst="rect">
            <a:avLst/>
          </a:prstGeom>
        </p:spPr>
      </p:pic>
      <p:pic>
        <p:nvPicPr>
          <p:cNvPr id="5" name="Picture 4" descr="JustM_purple.jpg">
            <a:extLst>
              <a:ext uri="{FF2B5EF4-FFF2-40B4-BE49-F238E27FC236}">
                <a16:creationId xmlns:a16="http://schemas.microsoft.com/office/drawing/2014/main" id="{4E05C74F-C56A-4D2D-7B29-999B7A4C60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789" y="100303"/>
            <a:ext cx="792698" cy="944759"/>
          </a:xfrm>
          <a:prstGeom prst="rect">
            <a:avLst/>
          </a:prstGeom>
        </p:spPr>
      </p:pic>
      <p:pic>
        <p:nvPicPr>
          <p:cNvPr id="9" name="Picture 8">
            <a:extLst>
              <a:ext uri="{FF2B5EF4-FFF2-40B4-BE49-F238E27FC236}">
                <a16:creationId xmlns:a16="http://schemas.microsoft.com/office/drawing/2014/main" id="{769E6A65-21E0-BA7E-2DA2-43524EC1FCEC}"/>
              </a:ext>
            </a:extLst>
          </p:cNvPr>
          <p:cNvPicPr>
            <a:picLocks noChangeAspect="1"/>
          </p:cNvPicPr>
          <p:nvPr/>
        </p:nvPicPr>
        <p:blipFill>
          <a:blip r:embed="rId5"/>
          <a:stretch>
            <a:fillRect/>
          </a:stretch>
        </p:blipFill>
        <p:spPr>
          <a:xfrm>
            <a:off x="9321001" y="135484"/>
            <a:ext cx="2792210" cy="999831"/>
          </a:xfrm>
          <a:prstGeom prst="rect">
            <a:avLst/>
          </a:prstGeom>
        </p:spPr>
      </p:pic>
      <p:sp>
        <p:nvSpPr>
          <p:cNvPr id="11" name="Text Box 62">
            <a:extLst>
              <a:ext uri="{FF2B5EF4-FFF2-40B4-BE49-F238E27FC236}">
                <a16:creationId xmlns:a16="http://schemas.microsoft.com/office/drawing/2014/main" id="{87125D65-0C36-0ED3-D269-D8E28E7E66ED}"/>
              </a:ext>
            </a:extLst>
          </p:cNvPr>
          <p:cNvSpPr txBox="1">
            <a:spLocks noChangeArrowheads="1"/>
          </p:cNvSpPr>
          <p:nvPr/>
        </p:nvSpPr>
        <p:spPr bwMode="auto">
          <a:xfrm>
            <a:off x="2121842" y="162389"/>
            <a:ext cx="7243466" cy="892552"/>
          </a:xfrm>
          <a:prstGeom prst="rect">
            <a:avLst/>
          </a:prstGeom>
          <a:noFill/>
          <a:ln w="9525">
            <a:noFill/>
            <a:miter lim="800000"/>
            <a:headEnd/>
            <a:tailEnd/>
          </a:ln>
        </p:spPr>
        <p:txBody>
          <a:bodyPr wrap="square">
            <a:spAutoFit/>
          </a:bodyPr>
          <a:lstStyle/>
          <a:p>
            <a:pPr algn="ctr">
              <a:spcBef>
                <a:spcPts val="0"/>
              </a:spcBef>
            </a:pPr>
            <a:r>
              <a:rPr lang="en-US" sz="2400" b="1" dirty="0"/>
              <a:t>MagLab at the 2023 Aspire Summer Institute</a:t>
            </a:r>
          </a:p>
          <a:p>
            <a:pPr algn="ctr">
              <a:spcBef>
                <a:spcPts val="0"/>
              </a:spcBef>
            </a:pPr>
            <a:endParaRPr lang="en-US" sz="500" dirty="0"/>
          </a:p>
          <a:p>
            <a:pPr algn="ctr">
              <a:spcBef>
                <a:spcPts val="0"/>
              </a:spcBef>
            </a:pPr>
            <a:r>
              <a:rPr lang="en-US" sz="1100" dirty="0">
                <a:latin typeface="+mn-lt"/>
              </a:rPr>
              <a:t>Kawana Johnson, </a:t>
            </a:r>
            <a:r>
              <a:rPr lang="en-US" sz="1100" b="1" dirty="0">
                <a:solidFill>
                  <a:srgbClr val="333399"/>
                </a:solidFill>
                <a:latin typeface="+mn-lt"/>
              </a:rPr>
              <a:t>Center for Integrating Research and Learning, National MagLab</a:t>
            </a:r>
          </a:p>
          <a:p>
            <a:pPr algn="ctr">
              <a:spcBef>
                <a:spcPts val="0"/>
              </a:spcBef>
            </a:pPr>
            <a:r>
              <a:rPr lang="en-US" sz="1100" b="1" dirty="0">
                <a:latin typeface="+mn-lt"/>
              </a:rPr>
              <a:t>Funding: </a:t>
            </a:r>
            <a:r>
              <a:rPr lang="en-US" sz="1100" dirty="0">
                <a:latin typeface="+mj-lt"/>
              </a:rPr>
              <a:t>G.S. Boebinger (NSF DMR-2128556); </a:t>
            </a:r>
            <a:r>
              <a:rPr lang="en-US" sz="1100" dirty="0">
                <a:latin typeface="+mn-lt"/>
              </a:rPr>
              <a:t>NSF Eddie Bernice Johnson INCLUDES Aspire Alliance</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47738" y="1347679"/>
            <a:ext cx="7277530" cy="4870564"/>
          </a:xfrm>
          <a:prstGeom prst="rect">
            <a:avLst/>
          </a:prstGeom>
          <a:noFill/>
          <a:ln w="9525">
            <a:noFill/>
            <a:miter lim="800000"/>
            <a:headEnd/>
            <a:tailEnd/>
          </a:ln>
        </p:spPr>
        <p:txBody>
          <a:bodyPr wrap="square">
            <a:spAutoFit/>
          </a:bodyPr>
          <a:lstStyle/>
          <a:p>
            <a:pPr algn="just"/>
            <a:r>
              <a:rPr lang="en-US" sz="1150" b="1" dirty="0">
                <a:solidFill>
                  <a:srgbClr val="333399"/>
                </a:solidFill>
                <a:latin typeface="+mn-lt"/>
              </a:rPr>
              <a:t>What is the Inclusive Professional Framework (IPF)? </a:t>
            </a:r>
          </a:p>
          <a:p>
            <a:pPr algn="just"/>
            <a:r>
              <a:rPr lang="en-US" sz="1150" b="0" i="0" dirty="0">
                <a:solidFill>
                  <a:srgbClr val="212121"/>
                </a:solidFill>
                <a:effectLst/>
                <a:latin typeface="+mn-lt"/>
              </a:rPr>
              <a:t>The </a:t>
            </a:r>
            <a:r>
              <a:rPr lang="en-US" sz="1150" b="0" i="1" dirty="0">
                <a:solidFill>
                  <a:srgbClr val="212121"/>
                </a:solidFill>
                <a:effectLst/>
                <a:latin typeface="+mn-lt"/>
              </a:rPr>
              <a:t>Aspire Summer Institute </a:t>
            </a:r>
            <a:r>
              <a:rPr lang="en-US" sz="1150" b="0" i="0" dirty="0">
                <a:solidFill>
                  <a:srgbClr val="212121"/>
                </a:solidFill>
                <a:effectLst/>
                <a:latin typeface="+mn-lt"/>
              </a:rPr>
              <a:t>used the Inclusive Professional Framework (IPF) to engage faculty and faculty developers in the development of an equity mindset. </a:t>
            </a:r>
            <a:r>
              <a:rPr lang="en-US" sz="1150" b="0" dirty="0">
                <a:solidFill>
                  <a:srgbClr val="212121"/>
                </a:solidFill>
                <a:effectLst/>
                <a:latin typeface="+mn-lt"/>
              </a:rPr>
              <a:t>The</a:t>
            </a:r>
            <a:r>
              <a:rPr lang="en-US" sz="1150" b="0" dirty="0">
                <a:solidFill>
                  <a:srgbClr val="212121"/>
                </a:solidFill>
                <a:latin typeface="+mn-lt"/>
              </a:rPr>
              <a:t> </a:t>
            </a:r>
            <a:r>
              <a:rPr lang="en-US" sz="1150" dirty="0">
                <a:solidFill>
                  <a:srgbClr val="212121"/>
                </a:solidFill>
                <a:effectLst/>
                <a:latin typeface="+mn-lt"/>
              </a:rPr>
              <a:t>IPF </a:t>
            </a:r>
            <a:r>
              <a:rPr lang="en-US" sz="1150" b="0" i="0" dirty="0">
                <a:solidFill>
                  <a:srgbClr val="212121"/>
                </a:solidFill>
                <a:effectLst/>
                <a:latin typeface="+mn-lt"/>
              </a:rPr>
              <a:t>identifies three core domains - Identity, Intercultural, and Relational - which underlie inclusive practices in higher education. During the ASI, faculty learn and practice a set of skills in the three domains that can be applied to inclusive practices across multiple faculty roles such as </a:t>
            </a:r>
            <a:r>
              <a:rPr lang="en-US" sz="1150" b="0" i="1" dirty="0">
                <a:solidFill>
                  <a:srgbClr val="212121"/>
                </a:solidFill>
                <a:effectLst/>
                <a:latin typeface="+mn-lt"/>
              </a:rPr>
              <a:t>advising</a:t>
            </a:r>
            <a:r>
              <a:rPr lang="en-US" sz="1150" b="0" i="0" dirty="0">
                <a:solidFill>
                  <a:srgbClr val="212121"/>
                </a:solidFill>
                <a:effectLst/>
                <a:latin typeface="+mn-lt"/>
              </a:rPr>
              <a:t>, </a:t>
            </a:r>
            <a:r>
              <a:rPr lang="en-US" sz="1150" b="0" i="1" dirty="0">
                <a:solidFill>
                  <a:srgbClr val="212121"/>
                </a:solidFill>
                <a:effectLst/>
                <a:latin typeface="+mn-lt"/>
              </a:rPr>
              <a:t>teaching</a:t>
            </a:r>
            <a:r>
              <a:rPr lang="en-US" sz="1150" b="0" i="0" dirty="0">
                <a:solidFill>
                  <a:srgbClr val="212121"/>
                </a:solidFill>
                <a:effectLst/>
                <a:latin typeface="+mn-lt"/>
              </a:rPr>
              <a:t>, </a:t>
            </a:r>
            <a:r>
              <a:rPr lang="en-US" sz="1150" b="0" i="1" dirty="0">
                <a:solidFill>
                  <a:srgbClr val="212121"/>
                </a:solidFill>
                <a:effectLst/>
                <a:latin typeface="+mn-lt"/>
              </a:rPr>
              <a:t>research mentoring</a:t>
            </a:r>
            <a:r>
              <a:rPr lang="en-US" sz="1150" b="0" i="0" dirty="0">
                <a:solidFill>
                  <a:srgbClr val="212121"/>
                </a:solidFill>
                <a:effectLst/>
                <a:latin typeface="+mn-lt"/>
              </a:rPr>
              <a:t>, </a:t>
            </a:r>
            <a:r>
              <a:rPr lang="en-US" sz="1150" b="0" i="1" dirty="0">
                <a:solidFill>
                  <a:srgbClr val="212121"/>
                </a:solidFill>
                <a:effectLst/>
                <a:latin typeface="+mn-lt"/>
              </a:rPr>
              <a:t>collegiality,</a:t>
            </a:r>
            <a:r>
              <a:rPr lang="en-US" sz="1150" b="0" i="0" dirty="0">
                <a:solidFill>
                  <a:srgbClr val="212121"/>
                </a:solidFill>
                <a:effectLst/>
                <a:latin typeface="+mn-lt"/>
              </a:rPr>
              <a:t> and </a:t>
            </a:r>
            <a:r>
              <a:rPr lang="en-US" sz="1150" b="0" i="1" dirty="0">
                <a:solidFill>
                  <a:srgbClr val="212121"/>
                </a:solidFill>
                <a:effectLst/>
                <a:latin typeface="+mn-lt"/>
              </a:rPr>
              <a:t>leadership</a:t>
            </a:r>
            <a:r>
              <a:rPr lang="en-US" sz="1150" b="0" i="0" dirty="0">
                <a:solidFill>
                  <a:srgbClr val="212121"/>
                </a:solidFill>
                <a:effectLst/>
                <a:latin typeface="+mn-lt"/>
              </a:rPr>
              <a:t>. These skills also contribute to personal health and well-being as well as a broader inclusive climate within the institution.</a:t>
            </a:r>
            <a:endParaRPr lang="en-US" sz="1150" dirty="0">
              <a:solidFill>
                <a:srgbClr val="000000"/>
              </a:solidFill>
              <a:latin typeface="+mn-lt"/>
            </a:endParaRPr>
          </a:p>
          <a:p>
            <a:pPr algn="just"/>
            <a:endParaRPr lang="en-US" sz="1150" dirty="0">
              <a:solidFill>
                <a:srgbClr val="000000"/>
              </a:solidFill>
              <a:latin typeface="+mn-lt"/>
            </a:endParaRPr>
          </a:p>
          <a:p>
            <a:pPr algn="just"/>
            <a:r>
              <a:rPr lang="en-US" sz="1150" b="1" dirty="0">
                <a:solidFill>
                  <a:srgbClr val="333399"/>
                </a:solidFill>
                <a:latin typeface="+mn-lt"/>
              </a:rPr>
              <a:t>Why is it important? </a:t>
            </a:r>
          </a:p>
          <a:p>
            <a:pPr marL="0" lvl="1" indent="0" algn="l" rtl="0"/>
            <a:r>
              <a:rPr lang="en-US" sz="1150" i="1" u="sng" dirty="0">
                <a:solidFill>
                  <a:srgbClr val="212121"/>
                </a:solidFill>
                <a:latin typeface="+mn-lt"/>
              </a:rPr>
              <a:t>The skills that Dr. Johnson facilitated are universal skills for </a:t>
            </a:r>
            <a:r>
              <a:rPr lang="en-US" sz="1150" i="1" u="sng" dirty="0" err="1">
                <a:solidFill>
                  <a:srgbClr val="212121"/>
                </a:solidFill>
                <a:latin typeface="+mn-lt"/>
              </a:rPr>
              <a:t>MagLab</a:t>
            </a:r>
            <a:r>
              <a:rPr lang="en-US" sz="1150" i="1" u="sng" dirty="0">
                <a:solidFill>
                  <a:srgbClr val="212121"/>
                </a:solidFill>
                <a:latin typeface="+mn-lt"/>
              </a:rPr>
              <a:t> faculty as well</a:t>
            </a:r>
            <a:r>
              <a:rPr lang="en-US" sz="1150" dirty="0">
                <a:solidFill>
                  <a:srgbClr val="212121"/>
                </a:solidFill>
                <a:latin typeface="+mn-lt"/>
              </a:rPr>
              <a:t>:</a:t>
            </a:r>
          </a:p>
          <a:p>
            <a:pPr lvl="1"/>
            <a:r>
              <a:rPr lang="en-US" sz="1150" i="1" u="sng" dirty="0">
                <a:effectLst/>
                <a:latin typeface="+mn-lt"/>
              </a:rPr>
              <a:t>Advising</a:t>
            </a:r>
            <a:r>
              <a:rPr lang="en-US" sz="1150" i="1" dirty="0">
                <a:effectLst/>
                <a:latin typeface="+mn-lt"/>
              </a:rPr>
              <a:t>:</a:t>
            </a:r>
            <a:r>
              <a:rPr lang="en-US" sz="1150" b="1" dirty="0">
                <a:effectLst/>
                <a:latin typeface="+mn-lt"/>
              </a:rPr>
              <a:t> </a:t>
            </a:r>
            <a:r>
              <a:rPr lang="en-US" sz="1150" b="0" i="0" dirty="0">
                <a:solidFill>
                  <a:srgbClr val="212121"/>
                </a:solidFill>
                <a:effectLst/>
                <a:latin typeface="+mn-lt"/>
              </a:rPr>
              <a:t>Develop skills to advising students, formally or informally -- a key role that many faculty play in addition to engaging students in classroom or research settings.</a:t>
            </a:r>
          </a:p>
          <a:p>
            <a:pPr lvl="1"/>
            <a:r>
              <a:rPr lang="en-US" sz="1150" i="1" u="sng" dirty="0">
                <a:effectLst/>
                <a:latin typeface="+mn-lt"/>
              </a:rPr>
              <a:t>Teaching</a:t>
            </a:r>
            <a:r>
              <a:rPr lang="en-US" sz="1150" i="1" dirty="0">
                <a:effectLst/>
                <a:latin typeface="+mn-lt"/>
              </a:rPr>
              <a:t>:</a:t>
            </a:r>
            <a:r>
              <a:rPr lang="en-US" sz="1150" b="1" i="0" dirty="0">
                <a:effectLst/>
                <a:latin typeface="+mn-lt"/>
              </a:rPr>
              <a:t> </a:t>
            </a:r>
            <a:r>
              <a:rPr lang="en-US" sz="1150" b="0" i="0" dirty="0">
                <a:solidFill>
                  <a:srgbClr val="212121"/>
                </a:solidFill>
                <a:effectLst/>
                <a:latin typeface="+mn-lt"/>
              </a:rPr>
              <a:t>Build confidence using strategies to make your content, activities, language, and classroom logistics inclusive for all students.</a:t>
            </a:r>
          </a:p>
          <a:p>
            <a:pPr lvl="1"/>
            <a:r>
              <a:rPr lang="en-US" sz="1150" i="1" u="sng" dirty="0">
                <a:effectLst/>
                <a:latin typeface="+mn-lt"/>
              </a:rPr>
              <a:t>Research Mentoring</a:t>
            </a:r>
            <a:r>
              <a:rPr lang="en-US" sz="1150" b="1" i="0" dirty="0">
                <a:effectLst/>
                <a:latin typeface="+mn-lt"/>
              </a:rPr>
              <a:t>: </a:t>
            </a:r>
            <a:r>
              <a:rPr lang="en-US" sz="1150" b="0" i="0" dirty="0">
                <a:solidFill>
                  <a:srgbClr val="212121"/>
                </a:solidFill>
                <a:effectLst/>
                <a:latin typeface="+mn-lt"/>
              </a:rPr>
              <a:t>Deepen understanding of how to communicate effectively across difference to set faculty and mentee(s) up for a mutually beneficial and productive mentoring relationship.</a:t>
            </a:r>
          </a:p>
          <a:p>
            <a:pPr lvl="1"/>
            <a:r>
              <a:rPr lang="en-US" sz="1150" i="1" u="sng" dirty="0">
                <a:effectLst/>
                <a:latin typeface="+mn-lt"/>
              </a:rPr>
              <a:t>Collegiality &amp; Leadership</a:t>
            </a:r>
            <a:r>
              <a:rPr lang="en-US" sz="1150" b="1" i="0" dirty="0">
                <a:effectLst/>
                <a:latin typeface="+mn-lt"/>
              </a:rPr>
              <a:t>: </a:t>
            </a:r>
            <a:r>
              <a:rPr lang="en-US" sz="1150" b="0" i="0" dirty="0">
                <a:solidFill>
                  <a:srgbClr val="212121"/>
                </a:solidFill>
                <a:effectLst/>
                <a:latin typeface="+mn-lt"/>
              </a:rPr>
              <a:t>Learn how to derail systems of privilege and interrupt bias, act as an ally, and advocate for excellence and diversity in professional settings as both colleague and leader.</a:t>
            </a:r>
          </a:p>
          <a:p>
            <a:r>
              <a:rPr lang="en-US" sz="1150" b="0" i="1" u="sng" dirty="0">
                <a:solidFill>
                  <a:srgbClr val="212121"/>
                </a:solidFill>
                <a:effectLst/>
                <a:latin typeface="+mn-lt"/>
              </a:rPr>
              <a:t>Inclusive environments in STEM departments and at higher education institutions foster underrepresented minority faculty and student success and persistence, thereby building a more diverse and innovative STEM workforce. </a:t>
            </a:r>
            <a:r>
              <a:rPr lang="en-US" sz="1150" i="1" u="sng" dirty="0">
                <a:solidFill>
                  <a:srgbClr val="212121"/>
                </a:solidFill>
                <a:latin typeface="+mn-lt"/>
              </a:rPr>
              <a:t>The </a:t>
            </a:r>
            <a:r>
              <a:rPr lang="en-US" sz="1150" i="1" u="sng" dirty="0" err="1">
                <a:solidFill>
                  <a:srgbClr val="212121"/>
                </a:solidFill>
                <a:latin typeface="+mn-lt"/>
              </a:rPr>
              <a:t>MagLab</a:t>
            </a:r>
            <a:r>
              <a:rPr lang="en-US" sz="1150" i="1" u="sng" dirty="0">
                <a:solidFill>
                  <a:srgbClr val="212121"/>
                </a:solidFill>
                <a:latin typeface="+mn-lt"/>
              </a:rPr>
              <a:t> can benefit from Dr. Johnson’s experience with ASI to reach their goals of building a more diverse STEM workforce</a:t>
            </a:r>
            <a:r>
              <a:rPr lang="en-US" sz="1150" dirty="0">
                <a:solidFill>
                  <a:srgbClr val="212121"/>
                </a:solidFill>
                <a:latin typeface="+mn-lt"/>
              </a:rPr>
              <a:t>.</a:t>
            </a:r>
            <a:endParaRPr lang="en-US" sz="1150" b="0" i="0" dirty="0">
              <a:solidFill>
                <a:srgbClr val="212121"/>
              </a:solidFill>
              <a:effectLst/>
              <a:latin typeface="+mn-lt"/>
            </a:endParaRPr>
          </a:p>
          <a:p>
            <a:pPr algn="l" rtl="0"/>
            <a:endParaRPr lang="en-US" sz="1150" dirty="0">
              <a:solidFill>
                <a:srgbClr val="212121"/>
              </a:solidFill>
              <a:latin typeface="+mn-lt"/>
            </a:endParaRPr>
          </a:p>
          <a:p>
            <a:pPr algn="l" rtl="0"/>
            <a:r>
              <a:rPr lang="en-US" sz="1150" b="1" i="0" dirty="0">
                <a:solidFill>
                  <a:srgbClr val="333399"/>
                </a:solidFill>
                <a:effectLst/>
                <a:latin typeface="+mn-lt"/>
              </a:rPr>
              <a:t>Why did thi</a:t>
            </a:r>
            <a:r>
              <a:rPr lang="en-US" sz="1150" b="1" dirty="0">
                <a:solidFill>
                  <a:srgbClr val="333399"/>
                </a:solidFill>
                <a:latin typeface="+mn-lt"/>
              </a:rPr>
              <a:t>s program need the </a:t>
            </a:r>
            <a:r>
              <a:rPr lang="en-US" sz="1150" b="1" dirty="0" err="1">
                <a:solidFill>
                  <a:srgbClr val="333399"/>
                </a:solidFill>
                <a:latin typeface="+mn-lt"/>
              </a:rPr>
              <a:t>MagLab</a:t>
            </a:r>
            <a:r>
              <a:rPr lang="en-US" sz="1150" b="1" dirty="0">
                <a:solidFill>
                  <a:srgbClr val="333399"/>
                </a:solidFill>
                <a:latin typeface="+mn-lt"/>
              </a:rPr>
              <a:t>?</a:t>
            </a:r>
          </a:p>
          <a:p>
            <a:pPr algn="l" rtl="0"/>
            <a:r>
              <a:rPr lang="en-US" sz="1150" b="0" i="1" u="sng" dirty="0">
                <a:solidFill>
                  <a:srgbClr val="212121"/>
                </a:solidFill>
                <a:effectLst/>
                <a:latin typeface="+mn-lt"/>
              </a:rPr>
              <a:t>Dr. Johnson’s experience as a trained facilitator through the Center for the Improvement of Mentored Experiences in Research (CIMAR) provides an ideal opportunity to share knowledge designed to guide program participants in developing activities and refining goals</a:t>
            </a:r>
            <a:r>
              <a:rPr lang="en-US" sz="1150" b="0" i="0" dirty="0">
                <a:solidFill>
                  <a:srgbClr val="212121"/>
                </a:solidFill>
                <a:effectLst/>
                <a:latin typeface="+mn-lt"/>
              </a:rPr>
              <a:t>. </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917" y="6102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789" y="100303"/>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5D68F652-AB69-9222-1979-E36AD750CE3F}"/>
              </a:ext>
            </a:extLst>
          </p:cNvPr>
          <p:cNvSpPr txBox="1"/>
          <p:nvPr/>
        </p:nvSpPr>
        <p:spPr>
          <a:xfrm>
            <a:off x="7876409" y="5843992"/>
            <a:ext cx="3925229" cy="276999"/>
          </a:xfrm>
          <a:prstGeom prst="rect">
            <a:avLst/>
          </a:prstGeom>
          <a:noFill/>
          <a:ln>
            <a:solidFill>
              <a:schemeClr val="accent6"/>
            </a:solidFill>
          </a:ln>
        </p:spPr>
        <p:txBody>
          <a:bodyPr wrap="square" rtlCol="0">
            <a:spAutoFit/>
          </a:bodyPr>
          <a:lstStyle/>
          <a:p>
            <a:pPr algn="ctr"/>
            <a:r>
              <a:rPr lang="en-US" sz="1200" b="1" dirty="0"/>
              <a:t>Inclusive Professional Framework for Faculty</a:t>
            </a:r>
          </a:p>
        </p:txBody>
      </p:sp>
      <p:pic>
        <p:nvPicPr>
          <p:cNvPr id="6" name="Picture 5">
            <a:extLst>
              <a:ext uri="{FF2B5EF4-FFF2-40B4-BE49-F238E27FC236}">
                <a16:creationId xmlns:a16="http://schemas.microsoft.com/office/drawing/2014/main" id="{4D0EEC1F-E689-6E59-837C-B8FD6DBB5345}"/>
              </a:ext>
            </a:extLst>
          </p:cNvPr>
          <p:cNvPicPr>
            <a:picLocks noChangeAspect="1"/>
          </p:cNvPicPr>
          <p:nvPr/>
        </p:nvPicPr>
        <p:blipFill>
          <a:blip r:embed="rId5"/>
          <a:stretch>
            <a:fillRect/>
          </a:stretch>
        </p:blipFill>
        <p:spPr>
          <a:xfrm>
            <a:off x="9321001" y="135484"/>
            <a:ext cx="2792210" cy="999831"/>
          </a:xfrm>
          <a:prstGeom prst="rect">
            <a:avLst/>
          </a:prstGeom>
        </p:spPr>
      </p:pic>
      <p:sp>
        <p:nvSpPr>
          <p:cNvPr id="8" name="Text Box 28">
            <a:extLst>
              <a:ext uri="{FF2B5EF4-FFF2-40B4-BE49-F238E27FC236}">
                <a16:creationId xmlns:a16="http://schemas.microsoft.com/office/drawing/2014/main" id="{4AC89038-41BD-17B3-442D-379AB03336B4}"/>
              </a:ext>
            </a:extLst>
          </p:cNvPr>
          <p:cNvSpPr txBox="1">
            <a:spLocks noChangeArrowheads="1"/>
          </p:cNvSpPr>
          <p:nvPr/>
        </p:nvSpPr>
        <p:spPr bwMode="auto">
          <a:xfrm>
            <a:off x="0" y="6281739"/>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 </a:t>
            </a:r>
            <a:r>
              <a:rPr lang="en-US" sz="1100" dirty="0">
                <a:solidFill>
                  <a:srgbClr val="333399"/>
                </a:solidFill>
              </a:rPr>
              <a:t>Center for Integrating Research and Learning (CIRL)</a:t>
            </a:r>
          </a:p>
          <a:p>
            <a:r>
              <a:rPr lang="en-US" sz="1100" b="1" dirty="0">
                <a:solidFill>
                  <a:srgbClr val="333399"/>
                </a:solidFill>
              </a:rPr>
              <a:t>Citation: </a:t>
            </a:r>
            <a:r>
              <a:rPr lang="en-US" sz="1000" dirty="0">
                <a:solidFill>
                  <a:srgbClr val="333399"/>
                </a:solidFill>
              </a:rPr>
              <a:t>Johnson, K. (2023, June 12-16). </a:t>
            </a:r>
            <a:r>
              <a:rPr lang="en-US" sz="1000" i="1" dirty="0">
                <a:solidFill>
                  <a:srgbClr val="333399"/>
                </a:solidFill>
              </a:rPr>
              <a:t>Inclusive professional framework for faculty </a:t>
            </a:r>
            <a:r>
              <a:rPr lang="en-US" sz="1000" dirty="0">
                <a:solidFill>
                  <a:srgbClr val="333399"/>
                </a:solidFill>
              </a:rPr>
              <a:t>[Facilitated sessions]. Summer 2023 Aspire Summer Institute, Virtual. https://sites.google.com/wisc.edu/aspire-summer-institute-2023/ </a:t>
            </a:r>
            <a:r>
              <a:rPr lang="en-US" sz="1000" i="0" dirty="0">
                <a:solidFill>
                  <a:srgbClr val="333399"/>
                </a:solidFill>
                <a:effectLst/>
                <a:latin typeface="arial" panose="020B0604020202020204" pitchFamily="34" charset="0"/>
              </a:rPr>
              <a:t> | </a:t>
            </a:r>
            <a:r>
              <a:rPr lang="en-US" sz="1100" dirty="0">
                <a:solidFill>
                  <a:srgbClr val="333399"/>
                </a:solidFill>
                <a:effectLst/>
                <a:latin typeface="+mn-lt"/>
              </a:rPr>
              <a:t>This no-cost virtual institute is sponsored by the NSF Eddie Bernice Johnson INCLUDES Aspire Alliance.</a:t>
            </a:r>
            <a:endParaRPr lang="en-US" sz="1200" dirty="0">
              <a:solidFill>
                <a:srgbClr val="333399"/>
              </a:solidFill>
            </a:endParaRPr>
          </a:p>
        </p:txBody>
      </p:sp>
      <p:pic>
        <p:nvPicPr>
          <p:cNvPr id="1026" name="Picture 2">
            <a:extLst>
              <a:ext uri="{FF2B5EF4-FFF2-40B4-BE49-F238E27FC236}">
                <a16:creationId xmlns:a16="http://schemas.microsoft.com/office/drawing/2014/main" id="{5A9677B7-2793-AB72-C5F9-4F2B9606E51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25268" y="1342671"/>
            <a:ext cx="4637828" cy="4402421"/>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62">
            <a:extLst>
              <a:ext uri="{FF2B5EF4-FFF2-40B4-BE49-F238E27FC236}">
                <a16:creationId xmlns:a16="http://schemas.microsoft.com/office/drawing/2014/main" id="{09FFE920-BCA2-23C9-E951-F181E33E6C8D}"/>
              </a:ext>
            </a:extLst>
          </p:cNvPr>
          <p:cNvSpPr txBox="1">
            <a:spLocks noChangeArrowheads="1"/>
          </p:cNvSpPr>
          <p:nvPr/>
        </p:nvSpPr>
        <p:spPr bwMode="auto">
          <a:xfrm>
            <a:off x="2121842" y="162389"/>
            <a:ext cx="7243466" cy="892552"/>
          </a:xfrm>
          <a:prstGeom prst="rect">
            <a:avLst/>
          </a:prstGeom>
          <a:noFill/>
          <a:ln w="9525">
            <a:noFill/>
            <a:miter lim="800000"/>
            <a:headEnd/>
            <a:tailEnd/>
          </a:ln>
        </p:spPr>
        <p:txBody>
          <a:bodyPr wrap="square">
            <a:spAutoFit/>
          </a:bodyPr>
          <a:lstStyle/>
          <a:p>
            <a:pPr algn="ctr">
              <a:spcBef>
                <a:spcPts val="0"/>
              </a:spcBef>
            </a:pPr>
            <a:r>
              <a:rPr lang="en-US" sz="2400" b="1" dirty="0"/>
              <a:t>MagLab at the 2023 Aspire Summer Institute</a:t>
            </a:r>
          </a:p>
          <a:p>
            <a:pPr algn="ctr">
              <a:spcBef>
                <a:spcPts val="0"/>
              </a:spcBef>
            </a:pPr>
            <a:endParaRPr lang="en-US" sz="500" dirty="0"/>
          </a:p>
          <a:p>
            <a:pPr algn="ctr">
              <a:spcBef>
                <a:spcPts val="0"/>
              </a:spcBef>
            </a:pPr>
            <a:r>
              <a:rPr lang="en-US" sz="1100" dirty="0">
                <a:latin typeface="+mn-lt"/>
              </a:rPr>
              <a:t>Kawana Johnson, </a:t>
            </a:r>
            <a:r>
              <a:rPr lang="en-US" sz="1100" b="1" dirty="0">
                <a:solidFill>
                  <a:srgbClr val="333399"/>
                </a:solidFill>
                <a:latin typeface="+mn-lt"/>
              </a:rPr>
              <a:t>Center for Integrating Research and Learning, National MagLab</a:t>
            </a:r>
          </a:p>
          <a:p>
            <a:pPr algn="ctr">
              <a:spcBef>
                <a:spcPts val="0"/>
              </a:spcBef>
            </a:pPr>
            <a:r>
              <a:rPr lang="en-US" sz="1100" b="1" dirty="0">
                <a:latin typeface="+mn-lt"/>
              </a:rPr>
              <a:t>Funding: </a:t>
            </a:r>
            <a:r>
              <a:rPr lang="en-US" sz="1100" dirty="0">
                <a:latin typeface="+mj-lt"/>
              </a:rPr>
              <a:t>G.S. Boebinger (NSF DMR-2128556); </a:t>
            </a:r>
            <a:r>
              <a:rPr lang="en-US" sz="1100" dirty="0">
                <a:latin typeface="+mn-lt"/>
              </a:rPr>
              <a:t>NSF Eddie Bernice Johnson INCLUDES Aspire Alliance</a:t>
            </a: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37E24C-C378-49BF-9F47-71FD5B4AC6CD}"/>
</file>

<file path=customXml/itemProps2.xml><?xml version="1.0" encoding="utf-8"?>
<ds:datastoreItem xmlns:ds="http://schemas.openxmlformats.org/officeDocument/2006/customXml" ds:itemID="{87A54B98-526B-4197-8731-CF50360CDDD3}"/>
</file>

<file path=customXml/itemProps3.xml><?xml version="1.0" encoding="utf-8"?>
<ds:datastoreItem xmlns:ds="http://schemas.openxmlformats.org/officeDocument/2006/customXml" ds:itemID="{6E7A0888-9FCD-4A2D-A4D4-C84AC9C35EBC}"/>
</file>

<file path=docProps/app.xml><?xml version="1.0" encoding="utf-8"?>
<Properties xmlns="http://schemas.openxmlformats.org/officeDocument/2006/extended-properties" xmlns:vt="http://schemas.openxmlformats.org/officeDocument/2006/docPropsVTypes">
  <TotalTime>6294</TotalTime>
  <Words>1085</Words>
  <Application>Microsoft Office PowerPoint</Application>
  <PresentationFormat>Widescreen</PresentationFormat>
  <Paragraphs>48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Bitter</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148</cp:revision>
  <cp:lastPrinted>2019-07-16T13:07:28Z</cp:lastPrinted>
  <dcterms:created xsi:type="dcterms:W3CDTF">2004-08-07T03:10:56Z</dcterms:created>
  <dcterms:modified xsi:type="dcterms:W3CDTF">2023-08-08T21:19:56Z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