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2" r:id="rId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77905" autoAdjust="0"/>
  </p:normalViewPr>
  <p:slideViewPr>
    <p:cSldViewPr snapToGrid="0">
      <p:cViewPr varScale="1">
        <p:scale>
          <a:sx n="85" d="100"/>
          <a:sy n="85" d="100"/>
        </p:scale>
        <p:origin x="114" y="8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30808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doi.org/10.1016/j.jmr.2023.107480"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doi.org/10.1016/j.jmr.2023.107480"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line, diagram, screenshot&#10;&#10;Description automatically generated">
            <a:extLst>
              <a:ext uri="{FF2B5EF4-FFF2-40B4-BE49-F238E27FC236}">
                <a16:creationId xmlns:a16="http://schemas.microsoft.com/office/drawing/2014/main" id="{2375B06B-E404-68CB-92B3-2EF9E0B9D6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3281" y="1248125"/>
            <a:ext cx="5760450" cy="4275461"/>
          </a:xfrm>
          <a:prstGeom prst="rect">
            <a:avLst/>
          </a:prstGeom>
        </p:spPr>
      </p:pic>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23134" y="1223309"/>
            <a:ext cx="5872841" cy="5078313"/>
          </a:xfrm>
          <a:prstGeom prst="rect">
            <a:avLst/>
          </a:prstGeom>
          <a:noFill/>
          <a:ln w="9525">
            <a:noFill/>
            <a:miter lim="800000"/>
            <a:headEnd/>
            <a:tailEnd/>
          </a:ln>
        </p:spPr>
        <p:txBody>
          <a:bodyPr wrap="square">
            <a:spAutoFit/>
          </a:bodyPr>
          <a:lstStyle/>
          <a:p>
            <a:pPr algn="just"/>
            <a:r>
              <a:rPr lang="en-US" sz="1200" i="1" u="sng" dirty="0"/>
              <a:t>MagLab scientists have developed instrumentation for performing ultra-high-resolution Electron Paramagnetic Resonance (EPR) in the high-homogeneity 36 T series-connected hybrid (SCH) magnet</a:t>
            </a:r>
            <a:r>
              <a:rPr lang="en-US" sz="1200" dirty="0"/>
              <a:t>. In order to demonstrate this unique new capability, experiments were carried out on a series of </a:t>
            </a:r>
            <a:r>
              <a:rPr lang="en-US" sz="1200" dirty="0" err="1"/>
              <a:t>Gd</a:t>
            </a:r>
            <a:r>
              <a:rPr lang="en-US" sz="1200" baseline="30000" dirty="0" err="1"/>
              <a:t>III</a:t>
            </a:r>
            <a:r>
              <a:rPr lang="en-US" sz="1200" dirty="0"/>
              <a:t> molecular compounds that are of interest as so-called “spin-labels”. Spin labels can be attached to large biomolecules so that EPR can then be used to report on structural and dynamical properties that cannot be determined by any other method. </a:t>
            </a:r>
            <a:r>
              <a:rPr lang="en-US" sz="1200" i="1" u="sng" dirty="0"/>
              <a:t>The larger magnetic moments of electrons - compared to nuclei - enables distances between spin-labels to be determined that exceed those able to be measured by NMR by an order of magnitude, providing access to structural details of intrinsically disordered proteins that are unobtainable from NMR, X-ray, and cryo-electron microscopy techniques</a:t>
            </a:r>
            <a:r>
              <a:rPr lang="en-US" sz="1200" dirty="0"/>
              <a:t>. Meanwhile, the higher Larmor frequencies of electrons probe much faster dynamics, roughly three orders of magnitude faster than NMR probes.</a:t>
            </a:r>
          </a:p>
          <a:p>
            <a:pPr algn="just"/>
            <a:endParaRPr lang="en-US" sz="1200" dirty="0"/>
          </a:p>
          <a:p>
            <a:pPr algn="just"/>
            <a:r>
              <a:rPr lang="en-US" sz="1200" spc="-10" dirty="0"/>
              <a:t>In analogy to NMR of certain quadrupolar nuclei (nuclei with half-integer nuclear spin, </a:t>
            </a:r>
            <a:r>
              <a:rPr lang="en-US" sz="1200" i="1" spc="-10" dirty="0"/>
              <a:t>I</a:t>
            </a:r>
            <a:r>
              <a:rPr lang="en-US" sz="1200" spc="-10" dirty="0"/>
              <a:t> &gt; ½), the EPR spectrum of </a:t>
            </a:r>
            <a:r>
              <a:rPr lang="en-US" sz="1200" spc="-10" dirty="0" err="1"/>
              <a:t>Gd</a:t>
            </a:r>
            <a:r>
              <a:rPr lang="en-US" sz="1200" spc="-10" baseline="30000" dirty="0" err="1"/>
              <a:t>III</a:t>
            </a:r>
            <a:r>
              <a:rPr lang="en-US" sz="1200" spc="-10" dirty="0"/>
              <a:t> (with electronic spin, </a:t>
            </a:r>
            <a:r>
              <a:rPr lang="en-US" sz="1200" i="1" spc="-10" dirty="0"/>
              <a:t>S</a:t>
            </a:r>
            <a:r>
              <a:rPr lang="en-US" sz="1200" spc="-10" dirty="0"/>
              <a:t> = </a:t>
            </a:r>
            <a:r>
              <a:rPr lang="en-US" sz="1200" spc="-10" baseline="30000" dirty="0"/>
              <a:t>7</a:t>
            </a:r>
            <a:r>
              <a:rPr lang="en-US" sz="1200" spc="-10" dirty="0"/>
              <a:t>/</a:t>
            </a:r>
            <a:r>
              <a:rPr lang="en-US" sz="1200" spc="-10" baseline="-25000" dirty="0"/>
              <a:t>2</a:t>
            </a:r>
            <a:r>
              <a:rPr lang="en-US" sz="1200" spc="-10" dirty="0"/>
              <a:t>) exhibits a sharp central component with a linewidth that decreases (∝ 1/</a:t>
            </a:r>
            <a:r>
              <a:rPr lang="en-US" sz="1200" i="1" spc="-10" dirty="0"/>
              <a:t>B</a:t>
            </a:r>
            <a:r>
              <a:rPr lang="en-US" sz="1200" spc="-10" dirty="0"/>
              <a:t>) with increasing magnetic field, </a:t>
            </a:r>
            <a:r>
              <a:rPr lang="en-US" sz="1200" i="1" spc="-10" dirty="0"/>
              <a:t>B</a:t>
            </a:r>
            <a:r>
              <a:rPr lang="en-US" sz="1200" spc="-10" dirty="0"/>
              <a:t>. It is this property that makes </a:t>
            </a:r>
            <a:r>
              <a:rPr lang="en-US" sz="1200" spc="-10" dirty="0" err="1"/>
              <a:t>Gd</a:t>
            </a:r>
            <a:r>
              <a:rPr lang="en-US" sz="1200" spc="-10" baseline="30000" dirty="0" err="1"/>
              <a:t>III</a:t>
            </a:r>
            <a:r>
              <a:rPr lang="en-US" sz="1200" spc="-10" dirty="0"/>
              <a:t> labels ideal for high-resolution biological EPR studies at very high magnetic fields. However, this also requires a magnet with higher homogeneity, that is, the magnetic field variation across the sample must be less than the EPR linewidth. As such, these experiments require the SCH magnet.</a:t>
            </a:r>
          </a:p>
          <a:p>
            <a:pPr algn="just"/>
            <a:endParaRPr lang="en-US" sz="1200" dirty="0"/>
          </a:p>
          <a:p>
            <a:pPr algn="just"/>
            <a:r>
              <a:rPr lang="en-US" sz="1200" dirty="0"/>
              <a:t>The figure shows results for two </a:t>
            </a:r>
            <a:r>
              <a:rPr lang="en-US" sz="1200" dirty="0" err="1"/>
              <a:t>Gd</a:t>
            </a:r>
            <a:r>
              <a:rPr lang="en-US" sz="1200" baseline="30000" dirty="0" err="1"/>
              <a:t>III</a:t>
            </a:r>
            <a:r>
              <a:rPr lang="en-US" sz="1200" dirty="0"/>
              <a:t> spin-labels. The expected 1/</a:t>
            </a:r>
            <a:r>
              <a:rPr lang="en-US" sz="1200" i="1" dirty="0"/>
              <a:t>B</a:t>
            </a:r>
            <a:r>
              <a:rPr lang="en-US" sz="1200" dirty="0"/>
              <a:t> narrowing of the linewidth is found in one case, whereas a weak increase is seen above ~15T for the other sample. In both cases, </a:t>
            </a:r>
            <a:r>
              <a:rPr lang="en-US" sz="1200" i="1" u="sng" dirty="0"/>
              <a:t>the SCH spectrometer enables resolution of the exceptionally narrow EPR lines (~1mT width) at the highest magnetic fields, paving the way towards use of </a:t>
            </a:r>
            <a:r>
              <a:rPr lang="en-US" sz="1200" i="1" u="sng" dirty="0" err="1"/>
              <a:t>Gd</a:t>
            </a:r>
            <a:r>
              <a:rPr lang="en-US" sz="1200" i="1" u="sng" baseline="30000" dirty="0" err="1"/>
              <a:t>III</a:t>
            </a:r>
            <a:r>
              <a:rPr lang="en-US" sz="1200" i="1" u="sng" dirty="0"/>
              <a:t> spin-labels in ultra-high resolution </a:t>
            </a:r>
            <a:r>
              <a:rPr lang="en-US" sz="1200" i="1" u="sng" dirty="0" err="1"/>
              <a:t>biostructural</a:t>
            </a:r>
            <a:r>
              <a:rPr lang="en-US" sz="1200" i="1" u="sng" dirty="0"/>
              <a:t> studies</a:t>
            </a:r>
            <a:r>
              <a:rPr lang="en-US" sz="1200" dirty="0"/>
              <a:t>.</a:t>
            </a:r>
          </a:p>
        </p:txBody>
      </p:sp>
      <p:sp>
        <p:nvSpPr>
          <p:cNvPr id="1034" name="Rectangle 49"/>
          <p:cNvSpPr>
            <a:spLocks noChangeArrowheads="1"/>
          </p:cNvSpPr>
          <p:nvPr/>
        </p:nvSpPr>
        <p:spPr bwMode="auto">
          <a:xfrm>
            <a:off x="5910943" y="1274249"/>
            <a:ext cx="6193073" cy="4952626"/>
          </a:xfrm>
          <a:prstGeom prst="rect">
            <a:avLst/>
          </a:prstGeom>
          <a:noFill/>
          <a:ln w="19050">
            <a:solidFill>
              <a:srgbClr val="0033CC"/>
            </a:solidFill>
            <a:miter lim="800000"/>
            <a:headEnd/>
            <a:tailEnd/>
          </a:ln>
        </p:spPr>
        <p:txBody>
          <a:bodyPr wrap="none" anchor="ctr"/>
          <a:lstStyle/>
          <a:p>
            <a:endParaRPr lang="en-US"/>
          </a:p>
        </p:txBody>
      </p:sp>
      <p:pic>
        <p:nvPicPr>
          <p:cNvPr id="12" name="Picture 11" descr="NSF logo.jpg"/>
          <p:cNvPicPr>
            <a:picLocks noChangeAspect="1"/>
          </p:cNvPicPr>
          <p:nvPr/>
        </p:nvPicPr>
        <p:blipFill>
          <a:blip r:embed="rId4" cstate="print"/>
          <a:stretch>
            <a:fillRect/>
          </a:stretch>
        </p:blipFill>
        <p:spPr>
          <a:xfrm>
            <a:off x="10938234" y="65071"/>
            <a:ext cx="1017188" cy="1023315"/>
          </a:xfrm>
          <a:prstGeom prst="rect">
            <a:avLst/>
          </a:prstGeom>
        </p:spPr>
      </p:pic>
      <p:sp>
        <p:nvSpPr>
          <p:cNvPr id="13" name="Text Box 62"/>
          <p:cNvSpPr txBox="1">
            <a:spLocks noChangeArrowheads="1"/>
          </p:cNvSpPr>
          <p:nvPr/>
        </p:nvSpPr>
        <p:spPr bwMode="auto">
          <a:xfrm>
            <a:off x="1253766" y="42336"/>
            <a:ext cx="9521072" cy="1015663"/>
          </a:xfrm>
          <a:prstGeom prst="rect">
            <a:avLst/>
          </a:prstGeom>
          <a:noFill/>
          <a:ln w="9525">
            <a:noFill/>
            <a:miter lim="800000"/>
            <a:headEnd/>
            <a:tailEnd/>
          </a:ln>
        </p:spPr>
        <p:txBody>
          <a:bodyPr wrap="square">
            <a:spAutoFit/>
          </a:bodyPr>
          <a:lstStyle/>
          <a:p>
            <a:pPr algn="ctr">
              <a:spcBef>
                <a:spcPts val="0"/>
              </a:spcBef>
            </a:pPr>
            <a:r>
              <a:rPr lang="en-US" sz="1600" b="1" dirty="0"/>
              <a:t>Terahertz EPR Spectroscopy in the High-Homogeneity 36T Series-Connected Hybrid Magnet</a:t>
            </a:r>
          </a:p>
          <a:p>
            <a:pPr algn="ctr">
              <a:spcBef>
                <a:spcPts val="0"/>
              </a:spcBef>
            </a:pPr>
            <a:endParaRPr lang="en-US" sz="600" dirty="0"/>
          </a:p>
          <a:p>
            <a:pPr algn="ctr">
              <a:spcBef>
                <a:spcPts val="0"/>
              </a:spcBef>
            </a:pPr>
            <a:r>
              <a:rPr lang="en-US" sz="1100" dirty="0"/>
              <a:t>T. Dubroca</a:t>
            </a:r>
            <a:r>
              <a:rPr lang="en-US" sz="1100" baseline="30000" dirty="0"/>
              <a:t>1</a:t>
            </a:r>
            <a:r>
              <a:rPr lang="en-US" sz="1100" dirty="0"/>
              <a:t>, X. Wang</a:t>
            </a:r>
            <a:r>
              <a:rPr lang="en-US" sz="1100" baseline="30000" dirty="0"/>
              <a:t>1,2</a:t>
            </a:r>
            <a:r>
              <a:rPr lang="en-US" sz="1100" dirty="0"/>
              <a:t>, F. Mentink-Vigier</a:t>
            </a:r>
            <a:r>
              <a:rPr lang="en-US" sz="1100" baseline="30000" dirty="0"/>
              <a:t>1</a:t>
            </a:r>
            <a:r>
              <a:rPr lang="en-US" sz="1100" dirty="0"/>
              <a:t>, B. Trociewitz</a:t>
            </a:r>
            <a:r>
              <a:rPr lang="en-US" sz="1100" baseline="30000" dirty="0"/>
              <a:t>1</a:t>
            </a:r>
            <a:r>
              <a:rPr lang="en-US" sz="1100" dirty="0"/>
              <a:t>, M. Starck</a:t>
            </a:r>
            <a:r>
              <a:rPr lang="en-US" sz="1100" baseline="30000" dirty="0"/>
              <a:t>3</a:t>
            </a:r>
            <a:r>
              <a:rPr lang="en-US" sz="1100" dirty="0"/>
              <a:t>, D. Parker</a:t>
            </a:r>
            <a:r>
              <a:rPr lang="en-US" sz="1100" baseline="30000" dirty="0"/>
              <a:t>3</a:t>
            </a:r>
            <a:r>
              <a:rPr lang="en-US" sz="1100" dirty="0"/>
              <a:t>, S. Hill</a:t>
            </a:r>
            <a:r>
              <a:rPr lang="en-US" sz="1100" baseline="30000" dirty="0"/>
              <a:t>1,4</a:t>
            </a:r>
            <a:r>
              <a:rPr lang="en-US" sz="1100" dirty="0"/>
              <a:t>, J. Krzystek</a:t>
            </a:r>
            <a:r>
              <a:rPr lang="en-US" sz="1100" baseline="30000" dirty="0"/>
              <a:t>1</a:t>
            </a:r>
            <a:r>
              <a:rPr lang="en-US" sz="1100" dirty="0"/>
              <a:t>, M.S. Sherwin</a:t>
            </a:r>
            <a:r>
              <a:rPr lang="en-US" sz="1100" baseline="30000" dirty="0"/>
              <a:t>5</a:t>
            </a:r>
            <a:r>
              <a:rPr lang="en-US" sz="1100" dirty="0"/>
              <a:t> </a:t>
            </a:r>
          </a:p>
          <a:p>
            <a:pPr algn="ctr">
              <a:spcBef>
                <a:spcPts val="0"/>
              </a:spcBef>
            </a:pPr>
            <a:r>
              <a:rPr lang="en-US" sz="1050" b="1" dirty="0">
                <a:solidFill>
                  <a:srgbClr val="0033CC"/>
                </a:solidFill>
              </a:rPr>
              <a:t>1. NHMFL FSU; 2. Cal State University East Bay Chemistry; 3. University of Durham Chemistry, UK; 4. FSU Physics; 5. UCSB Physics</a:t>
            </a:r>
          </a:p>
          <a:p>
            <a:pPr algn="ctr">
              <a:spcBef>
                <a:spcPts val="0"/>
              </a:spcBef>
            </a:pPr>
            <a:r>
              <a:rPr lang="en-US" sz="600" b="1" dirty="0">
                <a:solidFill>
                  <a:srgbClr val="0033CC"/>
                </a:solidFill>
              </a:rPr>
              <a:t> </a:t>
            </a:r>
          </a:p>
          <a:p>
            <a:pPr algn="ctr">
              <a:spcBef>
                <a:spcPts val="0"/>
              </a:spcBef>
            </a:pPr>
            <a:r>
              <a:rPr lang="en-US" sz="1050" b="1" dirty="0">
                <a:latin typeface="+mj-lt"/>
              </a:rPr>
              <a:t>Funding Grants:</a:t>
            </a:r>
            <a:r>
              <a:rPr lang="en-US" sz="1050" dirty="0">
                <a:latin typeface="+mj-lt"/>
              </a:rPr>
              <a:t> G.S. Boebinger (NSF DMR-2128556); S. Hill (NSF CHE-</a:t>
            </a:r>
            <a:r>
              <a:rPr lang="en-US" sz="1050" b="0" i="0" u="none" strike="noStrike" dirty="0">
                <a:solidFill>
                  <a:srgbClr val="000000"/>
                </a:solidFill>
                <a:effectLst/>
                <a:latin typeface="Verdana" panose="020B0604030504040204" pitchFamily="34" charset="0"/>
              </a:rPr>
              <a:t>2203405</a:t>
            </a:r>
            <a:r>
              <a:rPr lang="en-US" sz="1050" dirty="0">
                <a:latin typeface="+mj-lt"/>
              </a:rPr>
              <a:t>); M.S. Sherwin (</a:t>
            </a:r>
            <a:r>
              <a:rPr lang="en-US" sz="1050" dirty="0">
                <a:effectLst/>
                <a:latin typeface="+mj-lt"/>
                <a:ea typeface="Calibri" panose="020F0502020204030204" pitchFamily="34" charset="0"/>
              </a:rPr>
              <a:t>NSF MCB-2028560</a:t>
            </a:r>
            <a:r>
              <a:rPr lang="en-US" sz="1050" dirty="0">
                <a:latin typeface="+mj-lt"/>
              </a:rPr>
              <a:t>)</a:t>
            </a:r>
            <a:endParaRPr lang="en-US" sz="1050" b="1" dirty="0">
              <a:solidFill>
                <a:srgbClr val="0033CC"/>
              </a:solidFill>
              <a:latin typeface="+mj-lt"/>
            </a:endParaRPr>
          </a:p>
        </p:txBody>
      </p:sp>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0511" y="77787"/>
            <a:ext cx="792698" cy="944759"/>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2345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Line 42">
            <a:extLst>
              <a:ext uri="{FF2B5EF4-FFF2-40B4-BE49-F238E27FC236}">
                <a16:creationId xmlns:a16="http://schemas.microsoft.com/office/drawing/2014/main" id="{5BCFCAD9-EA59-6179-0800-698BB32CF831}"/>
              </a:ext>
            </a:extLst>
          </p:cNvPr>
          <p:cNvSpPr>
            <a:spLocks noChangeShapeType="1"/>
          </p:cNvSpPr>
          <p:nvPr/>
        </p:nvSpPr>
        <p:spPr bwMode="auto">
          <a:xfrm>
            <a:off x="0" y="1151681"/>
            <a:ext cx="12192000" cy="8333"/>
          </a:xfrm>
          <a:prstGeom prst="line">
            <a:avLst/>
          </a:prstGeom>
          <a:noFill/>
          <a:ln w="82550" cmpd="thickThin">
            <a:solidFill>
              <a:schemeClr val="tx1"/>
            </a:solidFill>
            <a:round/>
            <a:headEnd/>
            <a:tailEnd/>
          </a:ln>
        </p:spPr>
        <p:txBody>
          <a:bodyPr/>
          <a:lstStyle/>
          <a:p>
            <a:endParaRPr lang="en-US"/>
          </a:p>
        </p:txBody>
      </p:sp>
      <p:sp>
        <p:nvSpPr>
          <p:cNvPr id="6" name="Rectangle 5">
            <a:extLst>
              <a:ext uri="{FF2B5EF4-FFF2-40B4-BE49-F238E27FC236}">
                <a16:creationId xmlns:a16="http://schemas.microsoft.com/office/drawing/2014/main" id="{7BA41F38-90D7-89D3-61EA-1572D367D4CF}"/>
              </a:ext>
            </a:extLst>
          </p:cNvPr>
          <p:cNvSpPr/>
          <p:nvPr/>
        </p:nvSpPr>
        <p:spPr>
          <a:xfrm>
            <a:off x="5872841" y="5522514"/>
            <a:ext cx="6231175" cy="707886"/>
          </a:xfrm>
          <a:prstGeom prst="rect">
            <a:avLst/>
          </a:prstGeom>
        </p:spPr>
        <p:txBody>
          <a:bodyPr wrap="square">
            <a:spAutoFit/>
          </a:bodyPr>
          <a:lstStyle/>
          <a:p>
            <a:pPr algn="just">
              <a:lnSpc>
                <a:spcPts val="1150"/>
              </a:lnSpc>
            </a:pPr>
            <a:r>
              <a:rPr lang="en-US" sz="1100" b="1" spc="-20" dirty="0"/>
              <a:t>Figure.</a:t>
            </a:r>
            <a:r>
              <a:rPr lang="en-US" sz="1100" spc="-20" dirty="0"/>
              <a:t> High field EPR linewidth variation with field/frequency, measured in the SCH and a lower-field (LF) spectrometer, for two </a:t>
            </a:r>
            <a:r>
              <a:rPr lang="en-US" sz="1100" spc="-20" dirty="0" err="1"/>
              <a:t>Gd</a:t>
            </a:r>
            <a:r>
              <a:rPr lang="en-US" sz="1100" spc="-20" baseline="30000" dirty="0" err="1"/>
              <a:t>III</a:t>
            </a:r>
            <a:r>
              <a:rPr lang="en-US" sz="1100" spc="-20" dirty="0"/>
              <a:t> spin-labels on large biomolecules (Gd</a:t>
            </a:r>
            <a:r>
              <a:rPr lang="en-US" sz="1100" spc="-20" baseline="30000" dirty="0"/>
              <a:t>(A)</a:t>
            </a:r>
            <a:r>
              <a:rPr lang="en-US" sz="1100" spc="-20" dirty="0"/>
              <a:t> = Gd[DTPA], Gd</a:t>
            </a:r>
            <a:r>
              <a:rPr lang="en-US" sz="1100" spc="-20" baseline="30000" dirty="0"/>
              <a:t>(B)</a:t>
            </a:r>
            <a:r>
              <a:rPr lang="en-US" sz="1100" spc="-20" dirty="0"/>
              <a:t> = Gd[</a:t>
            </a:r>
            <a:r>
              <a:rPr lang="en-US" sz="1100" spc="-20" dirty="0" err="1"/>
              <a:t>sTPATCN</a:t>
            </a:r>
            <a:r>
              <a:rPr lang="en-US" sz="1100" spc="-20" dirty="0"/>
              <a:t>]-SL, see citation). Dashed lines at bottom represent the respective spectrometer resolutions.  Representative ultra-high-resolution EPR spectra are shown in the inset.</a:t>
            </a:r>
          </a:p>
        </p:txBody>
      </p:sp>
      <p:sp>
        <p:nvSpPr>
          <p:cNvPr id="7" name="Text Box 28">
            <a:extLst>
              <a:ext uri="{FF2B5EF4-FFF2-40B4-BE49-F238E27FC236}">
                <a16:creationId xmlns:a16="http://schemas.microsoft.com/office/drawing/2014/main" id="{CAEB355E-3498-804A-4981-5052C672E929}"/>
              </a:ext>
            </a:extLst>
          </p:cNvPr>
          <p:cNvSpPr txBox="1">
            <a:spLocks noChangeArrowheads="1"/>
          </p:cNvSpPr>
          <p:nvPr/>
        </p:nvSpPr>
        <p:spPr bwMode="auto">
          <a:xfrm>
            <a:off x="0" y="6256294"/>
            <a:ext cx="12192000" cy="600164"/>
          </a:xfrm>
          <a:prstGeom prst="rect">
            <a:avLst/>
          </a:prstGeom>
          <a:noFill/>
          <a:ln w="9525">
            <a:noFill/>
            <a:miter lim="800000"/>
            <a:headEnd/>
            <a:tailEnd/>
          </a:ln>
        </p:spPr>
        <p:txBody>
          <a:bodyPr wrap="square">
            <a:spAutoFit/>
          </a:bodyPr>
          <a:lstStyle/>
          <a:p>
            <a:pPr algn="just"/>
            <a:r>
              <a:rPr lang="en-US" sz="1100" b="1" dirty="0">
                <a:solidFill>
                  <a:srgbClr val="333399"/>
                </a:solidFill>
              </a:rPr>
              <a:t>Facilities and instrumentation used:</a:t>
            </a:r>
            <a:r>
              <a:rPr lang="en-US" sz="1100" dirty="0">
                <a:solidFill>
                  <a:srgbClr val="333399"/>
                </a:solidFill>
              </a:rPr>
              <a:t>  EMR and DC Field Facilities, 15/17 Tesla Transmission Spectrometer and 36 Tesla Series Connected Hybrid Magnet.</a:t>
            </a:r>
          </a:p>
          <a:p>
            <a:pPr algn="just"/>
            <a:r>
              <a:rPr lang="en-US" sz="1100" b="1" dirty="0">
                <a:solidFill>
                  <a:srgbClr val="333399"/>
                </a:solidFill>
                <a:latin typeface="+mj-lt"/>
              </a:rPr>
              <a:t>Citation: </a:t>
            </a:r>
            <a:r>
              <a:rPr lang="en-US" sz="1100" b="0" i="0" dirty="0">
                <a:solidFill>
                  <a:srgbClr val="333399"/>
                </a:solidFill>
                <a:effectLst/>
                <a:latin typeface="arial" panose="020B0604020202020204" pitchFamily="34" charset="0"/>
              </a:rPr>
              <a:t>Dubroca, T.; Wang, X.; Mentink-Vigier, F.; Trociewitz, B.; </a:t>
            </a:r>
            <a:r>
              <a:rPr lang="en-US" sz="1100" b="0" i="0" dirty="0" err="1">
                <a:solidFill>
                  <a:srgbClr val="333399"/>
                </a:solidFill>
                <a:effectLst/>
                <a:latin typeface="arial" panose="020B0604020202020204" pitchFamily="34" charset="0"/>
              </a:rPr>
              <a:t>Starck</a:t>
            </a:r>
            <a:r>
              <a:rPr lang="en-US" sz="1100" b="0" i="0" dirty="0">
                <a:solidFill>
                  <a:srgbClr val="333399"/>
                </a:solidFill>
                <a:effectLst/>
                <a:latin typeface="arial" panose="020B0604020202020204" pitchFamily="34" charset="0"/>
              </a:rPr>
              <a:t>, M.; Parker, D.; Sherwin, M.S.; Hill, S.; Krzystek, J., </a:t>
            </a:r>
            <a:r>
              <a:rPr lang="en-US" sz="1100" b="0" i="1" dirty="0">
                <a:solidFill>
                  <a:srgbClr val="333399"/>
                </a:solidFill>
                <a:effectLst/>
                <a:latin typeface="arial" panose="020B0604020202020204" pitchFamily="34" charset="0"/>
              </a:rPr>
              <a:t>Terahertz EPR spectroscopy using a 36-tesla high-homogeneity series-connected hybrid magnet,</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Journal of Magnetic Resonance</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353</a:t>
            </a:r>
            <a:r>
              <a:rPr lang="en-US" sz="1100" b="0" i="0" dirty="0">
                <a:solidFill>
                  <a:srgbClr val="333399"/>
                </a:solidFill>
                <a:effectLst/>
                <a:latin typeface="arial" panose="020B0604020202020204" pitchFamily="34" charset="0"/>
              </a:rPr>
              <a:t>, 107480 (2023) </a:t>
            </a:r>
            <a:r>
              <a:rPr lang="en-US" sz="1100" b="1" i="0" dirty="0">
                <a:solidFill>
                  <a:srgbClr val="333399"/>
                </a:solidFill>
                <a:effectLst/>
                <a:latin typeface="arial" panose="020B0604020202020204" pitchFamily="34" charset="0"/>
                <a:hlinkClick r:id="rId6">
                  <a:extLst>
                    <a:ext uri="{A12FA001-AC4F-418D-AE19-62706E023703}">
                      <ahyp:hlinkClr xmlns:ahyp="http://schemas.microsoft.com/office/drawing/2018/hyperlinkcolor" val="tx"/>
                    </a:ext>
                  </a:extLst>
                </a:hlinkClick>
              </a:rPr>
              <a:t>doi.org/10.1016/j.jmr.2023.107480</a:t>
            </a:r>
            <a:endParaRPr lang="en-US" sz="1200" b="1" dirty="0">
              <a:solidFill>
                <a:srgbClr val="333399"/>
              </a:solidFill>
            </a:endParaRP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9" name="Line 42"/>
          <p:cNvSpPr>
            <a:spLocks noChangeShapeType="1"/>
          </p:cNvSpPr>
          <p:nvPr/>
        </p:nvSpPr>
        <p:spPr bwMode="auto">
          <a:xfrm>
            <a:off x="0" y="1215689"/>
            <a:ext cx="12192000" cy="8333"/>
          </a:xfrm>
          <a:prstGeom prst="line">
            <a:avLst/>
          </a:prstGeom>
          <a:noFill/>
          <a:ln w="82550" cmpd="thickThin">
            <a:solidFill>
              <a:schemeClr val="tx1"/>
            </a:solidFill>
            <a:round/>
            <a:headEnd/>
            <a:tailEnd/>
          </a:ln>
        </p:spPr>
        <p:txBody>
          <a:bodyPr/>
          <a:lstStyle/>
          <a:p>
            <a:endParaRPr lang="en-US"/>
          </a:p>
        </p:txBody>
      </p:sp>
      <p:pic>
        <p:nvPicPr>
          <p:cNvPr id="12" name="Picture 11" descr="NSF logo.jpg"/>
          <p:cNvPicPr>
            <a:picLocks noChangeAspect="1"/>
          </p:cNvPicPr>
          <p:nvPr/>
        </p:nvPicPr>
        <p:blipFill>
          <a:blip r:embed="rId3" cstate="print"/>
          <a:stretch>
            <a:fillRect/>
          </a:stretch>
        </p:blipFill>
        <p:spPr>
          <a:xfrm>
            <a:off x="10938234" y="65071"/>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511" y="77787"/>
            <a:ext cx="792698" cy="944759"/>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49">
            <a:extLst>
              <a:ext uri="{FF2B5EF4-FFF2-40B4-BE49-F238E27FC236}">
                <a16:creationId xmlns:a16="http://schemas.microsoft.com/office/drawing/2014/main" id="{BA5186BD-2241-01F5-3131-14B4DEB90B1F}"/>
              </a:ext>
            </a:extLst>
          </p:cNvPr>
          <p:cNvSpPr>
            <a:spLocks noChangeArrowheads="1"/>
          </p:cNvSpPr>
          <p:nvPr/>
        </p:nvSpPr>
        <p:spPr bwMode="auto">
          <a:xfrm>
            <a:off x="5910943" y="1329112"/>
            <a:ext cx="6193073" cy="4920389"/>
          </a:xfrm>
          <a:prstGeom prst="rect">
            <a:avLst/>
          </a:prstGeom>
          <a:noFill/>
          <a:ln w="19050">
            <a:solidFill>
              <a:srgbClr val="0033CC"/>
            </a:solidFill>
            <a:miter lim="800000"/>
            <a:headEnd/>
            <a:tailEnd/>
          </a:ln>
        </p:spPr>
        <p:txBody>
          <a:bodyPr wrap="none" anchor="ctr"/>
          <a:lstStyle/>
          <a:p>
            <a:endParaRPr lang="en-US"/>
          </a:p>
        </p:txBody>
      </p:sp>
      <p:sp>
        <p:nvSpPr>
          <p:cNvPr id="5" name="Text Box 28">
            <a:extLst>
              <a:ext uri="{FF2B5EF4-FFF2-40B4-BE49-F238E27FC236}">
                <a16:creationId xmlns:a16="http://schemas.microsoft.com/office/drawing/2014/main" id="{01F5C18D-0665-04DB-8F1C-40F0BC651102}"/>
              </a:ext>
            </a:extLst>
          </p:cNvPr>
          <p:cNvSpPr txBox="1">
            <a:spLocks noChangeArrowheads="1"/>
          </p:cNvSpPr>
          <p:nvPr/>
        </p:nvSpPr>
        <p:spPr bwMode="auto">
          <a:xfrm>
            <a:off x="0" y="6257836"/>
            <a:ext cx="12192000" cy="784830"/>
          </a:xfrm>
          <a:prstGeom prst="rect">
            <a:avLst/>
          </a:prstGeom>
          <a:noFill/>
          <a:ln w="9525">
            <a:noFill/>
            <a:miter lim="800000"/>
            <a:headEnd/>
            <a:tailEnd/>
          </a:ln>
        </p:spPr>
        <p:txBody>
          <a:bodyPr wrap="square">
            <a:spAutoFit/>
          </a:bodyPr>
          <a:lstStyle/>
          <a:p>
            <a:pPr algn="just"/>
            <a:r>
              <a:rPr lang="en-US" sz="1100" b="1" dirty="0">
                <a:solidFill>
                  <a:srgbClr val="333399"/>
                </a:solidFill>
              </a:rPr>
              <a:t>Facilities and instrumentation used:</a:t>
            </a:r>
            <a:r>
              <a:rPr lang="en-US" sz="1100" dirty="0">
                <a:solidFill>
                  <a:srgbClr val="333399"/>
                </a:solidFill>
              </a:rPr>
              <a:t>  EMR and DC Field Facilities, 15/17 Tesla Transmission Spectrometer and 36 Tesla Series Connected Hybrid Magnet.</a:t>
            </a:r>
          </a:p>
          <a:p>
            <a:pPr algn="just"/>
            <a:r>
              <a:rPr lang="en-US" sz="1100" b="1" dirty="0">
                <a:solidFill>
                  <a:srgbClr val="333399"/>
                </a:solidFill>
                <a:latin typeface="+mj-lt"/>
              </a:rPr>
              <a:t>Citation: Citation: </a:t>
            </a:r>
            <a:r>
              <a:rPr lang="en-US" sz="1100" b="0" i="0" dirty="0">
                <a:solidFill>
                  <a:srgbClr val="333399"/>
                </a:solidFill>
                <a:effectLst/>
                <a:latin typeface="arial" panose="020B0604020202020204" pitchFamily="34" charset="0"/>
              </a:rPr>
              <a:t>Dubroca, T.; Wang, X.; Mentink-Vigier, F.; Trociewitz, B.; </a:t>
            </a:r>
            <a:r>
              <a:rPr lang="en-US" sz="1100" b="0" i="0" dirty="0" err="1">
                <a:solidFill>
                  <a:srgbClr val="333399"/>
                </a:solidFill>
                <a:effectLst/>
                <a:latin typeface="arial" panose="020B0604020202020204" pitchFamily="34" charset="0"/>
              </a:rPr>
              <a:t>Starck</a:t>
            </a:r>
            <a:r>
              <a:rPr lang="en-US" sz="1100" b="0" i="0">
                <a:solidFill>
                  <a:srgbClr val="333399"/>
                </a:solidFill>
                <a:effectLst/>
                <a:latin typeface="arial" panose="020B0604020202020204" pitchFamily="34" charset="0"/>
              </a:rPr>
              <a:t>, M.; Parker, D.; Sherwin, M.S.; Hill, S.; Krzystek, J., </a:t>
            </a:r>
            <a:r>
              <a:rPr lang="en-US" sz="1100" b="0" i="1">
                <a:solidFill>
                  <a:srgbClr val="333399"/>
                </a:solidFill>
                <a:effectLst/>
                <a:latin typeface="arial" panose="020B0604020202020204" pitchFamily="34" charset="0"/>
              </a:rPr>
              <a:t>Terahertz EPR spectroscopy using a 36-tesla high-homogeneity series-connected hybrid magnet,</a:t>
            </a:r>
            <a:r>
              <a:rPr lang="en-US" sz="1100" b="0" i="0">
                <a:solidFill>
                  <a:srgbClr val="333399"/>
                </a:solidFill>
                <a:effectLst/>
                <a:latin typeface="arial" panose="020B0604020202020204" pitchFamily="34" charset="0"/>
              </a:rPr>
              <a:t> </a:t>
            </a:r>
            <a:r>
              <a:rPr lang="en-US" sz="1100" b="1" i="0">
                <a:solidFill>
                  <a:srgbClr val="333399"/>
                </a:solidFill>
                <a:effectLst/>
                <a:latin typeface="arial" panose="020B0604020202020204" pitchFamily="34" charset="0"/>
              </a:rPr>
              <a:t>Journal of Magnetic Resonance</a:t>
            </a:r>
            <a:r>
              <a:rPr lang="en-US" sz="1100" b="0" i="0">
                <a:solidFill>
                  <a:srgbClr val="333399"/>
                </a:solidFill>
                <a:effectLst/>
                <a:latin typeface="arial" panose="020B0604020202020204" pitchFamily="34" charset="0"/>
              </a:rPr>
              <a:t>, </a:t>
            </a:r>
            <a:r>
              <a:rPr lang="en-US" sz="1100" b="1" i="0">
                <a:solidFill>
                  <a:srgbClr val="333399"/>
                </a:solidFill>
                <a:effectLst/>
                <a:latin typeface="arial" panose="020B0604020202020204" pitchFamily="34" charset="0"/>
              </a:rPr>
              <a:t>353</a:t>
            </a:r>
            <a:r>
              <a:rPr lang="en-US" sz="1100" b="0" i="0">
                <a:solidFill>
                  <a:srgbClr val="333399"/>
                </a:solidFill>
                <a:effectLst/>
                <a:latin typeface="arial" panose="020B0604020202020204" pitchFamily="34" charset="0"/>
              </a:rPr>
              <a:t>, 107480 (2023) </a:t>
            </a:r>
            <a:r>
              <a:rPr lang="en-US" sz="1100" b="1" i="0">
                <a:solidFill>
                  <a:srgbClr val="333399"/>
                </a:solidFill>
                <a:effectLst/>
                <a:latin typeface="arial" panose="020B0604020202020204" pitchFamily="34" charset="0"/>
                <a:hlinkClick r:id="rId5">
                  <a:extLst>
                    <a:ext uri="{A12FA001-AC4F-418D-AE19-62706E023703}">
                      <ahyp:hlinkClr xmlns:ahyp="http://schemas.microsoft.com/office/drawing/2018/hyperlinkcolor" val="tx"/>
                    </a:ext>
                  </a:extLst>
                </a:hlinkClick>
              </a:rPr>
              <a:t>doi.org/10.1016/j.jmr.2023.107480</a:t>
            </a:r>
            <a:endParaRPr lang="en-US" sz="1200" b="1">
              <a:solidFill>
                <a:srgbClr val="333399"/>
              </a:solidFill>
            </a:endParaRPr>
          </a:p>
          <a:p>
            <a:pPr algn="just"/>
            <a:endParaRPr lang="en-US" sz="1200" b="1" dirty="0">
              <a:solidFill>
                <a:srgbClr val="333399"/>
              </a:solidFill>
            </a:endParaRPr>
          </a:p>
        </p:txBody>
      </p:sp>
      <p:sp>
        <p:nvSpPr>
          <p:cNvPr id="6" name="Text Box 62">
            <a:extLst>
              <a:ext uri="{FF2B5EF4-FFF2-40B4-BE49-F238E27FC236}">
                <a16:creationId xmlns:a16="http://schemas.microsoft.com/office/drawing/2014/main" id="{1FE397ED-B426-FFFE-AFAC-77680AEC9C2B}"/>
              </a:ext>
            </a:extLst>
          </p:cNvPr>
          <p:cNvSpPr txBox="1">
            <a:spLocks noChangeArrowheads="1"/>
          </p:cNvSpPr>
          <p:nvPr/>
        </p:nvSpPr>
        <p:spPr bwMode="auto">
          <a:xfrm>
            <a:off x="1253766" y="42336"/>
            <a:ext cx="9521072" cy="1015663"/>
          </a:xfrm>
          <a:prstGeom prst="rect">
            <a:avLst/>
          </a:prstGeom>
          <a:noFill/>
          <a:ln w="9525">
            <a:noFill/>
            <a:miter lim="800000"/>
            <a:headEnd/>
            <a:tailEnd/>
          </a:ln>
        </p:spPr>
        <p:txBody>
          <a:bodyPr wrap="square">
            <a:spAutoFit/>
          </a:bodyPr>
          <a:lstStyle/>
          <a:p>
            <a:pPr algn="ctr">
              <a:spcBef>
                <a:spcPts val="0"/>
              </a:spcBef>
            </a:pPr>
            <a:r>
              <a:rPr lang="en-US" sz="1600" b="1" dirty="0"/>
              <a:t>Terahertz EPR Spectroscopy in the High-Homogeneity 36T Series-Connected Hybrid Magnet</a:t>
            </a:r>
          </a:p>
          <a:p>
            <a:pPr algn="ctr">
              <a:spcBef>
                <a:spcPts val="0"/>
              </a:spcBef>
            </a:pPr>
            <a:endParaRPr lang="en-US" sz="600" dirty="0"/>
          </a:p>
          <a:p>
            <a:pPr algn="ctr">
              <a:spcBef>
                <a:spcPts val="0"/>
              </a:spcBef>
            </a:pPr>
            <a:r>
              <a:rPr lang="en-US" sz="1100" dirty="0"/>
              <a:t>T. Dubroca</a:t>
            </a:r>
            <a:r>
              <a:rPr lang="en-US" sz="1100" baseline="30000" dirty="0"/>
              <a:t>1</a:t>
            </a:r>
            <a:r>
              <a:rPr lang="en-US" sz="1100" dirty="0"/>
              <a:t>, X. Wang</a:t>
            </a:r>
            <a:r>
              <a:rPr lang="en-US" sz="1100" baseline="30000" dirty="0"/>
              <a:t>1,2</a:t>
            </a:r>
            <a:r>
              <a:rPr lang="en-US" sz="1100" dirty="0"/>
              <a:t>, F. Mentink-Vigier</a:t>
            </a:r>
            <a:r>
              <a:rPr lang="en-US" sz="1100" baseline="30000" dirty="0"/>
              <a:t>1</a:t>
            </a:r>
            <a:r>
              <a:rPr lang="en-US" sz="1100" dirty="0"/>
              <a:t>, B. Trociewitz</a:t>
            </a:r>
            <a:r>
              <a:rPr lang="en-US" sz="1100" baseline="30000" dirty="0"/>
              <a:t>1</a:t>
            </a:r>
            <a:r>
              <a:rPr lang="en-US" sz="1100" dirty="0"/>
              <a:t>, M. Starck</a:t>
            </a:r>
            <a:r>
              <a:rPr lang="en-US" sz="1100" baseline="30000" dirty="0"/>
              <a:t>3</a:t>
            </a:r>
            <a:r>
              <a:rPr lang="en-US" sz="1100" dirty="0"/>
              <a:t>, D. Parker</a:t>
            </a:r>
            <a:r>
              <a:rPr lang="en-US" sz="1100" baseline="30000" dirty="0"/>
              <a:t>3</a:t>
            </a:r>
            <a:r>
              <a:rPr lang="en-US" sz="1100" dirty="0"/>
              <a:t>, S. Hill</a:t>
            </a:r>
            <a:r>
              <a:rPr lang="en-US" sz="1100" baseline="30000" dirty="0"/>
              <a:t>1,4</a:t>
            </a:r>
            <a:r>
              <a:rPr lang="en-US" sz="1100" dirty="0"/>
              <a:t>, J. Krzystek</a:t>
            </a:r>
            <a:r>
              <a:rPr lang="en-US" sz="1100" baseline="30000" dirty="0"/>
              <a:t>1</a:t>
            </a:r>
            <a:r>
              <a:rPr lang="en-US" sz="1100" dirty="0"/>
              <a:t>, M.S. Sherwin</a:t>
            </a:r>
            <a:r>
              <a:rPr lang="en-US" sz="1100" baseline="30000" dirty="0"/>
              <a:t>5</a:t>
            </a:r>
            <a:r>
              <a:rPr lang="en-US" sz="1100" dirty="0"/>
              <a:t> </a:t>
            </a:r>
          </a:p>
          <a:p>
            <a:pPr algn="ctr">
              <a:spcBef>
                <a:spcPts val="0"/>
              </a:spcBef>
            </a:pPr>
            <a:r>
              <a:rPr lang="en-US" sz="1050" b="1" dirty="0">
                <a:solidFill>
                  <a:srgbClr val="0033CC"/>
                </a:solidFill>
              </a:rPr>
              <a:t>1. NHMFL FSU; 2. Cal State University East Bay Chemistry; 3. University of Durham Chemistry, UK; 4. FSU Physics; 5. UCSB Physics</a:t>
            </a:r>
          </a:p>
          <a:p>
            <a:pPr algn="ctr">
              <a:spcBef>
                <a:spcPts val="0"/>
              </a:spcBef>
            </a:pPr>
            <a:r>
              <a:rPr lang="en-US" sz="600" b="1" dirty="0">
                <a:solidFill>
                  <a:srgbClr val="0033CC"/>
                </a:solidFill>
              </a:rPr>
              <a:t> </a:t>
            </a:r>
          </a:p>
          <a:p>
            <a:pPr algn="ctr">
              <a:spcBef>
                <a:spcPts val="0"/>
              </a:spcBef>
            </a:pPr>
            <a:r>
              <a:rPr lang="en-US" sz="1050" b="1" dirty="0">
                <a:latin typeface="+mj-lt"/>
              </a:rPr>
              <a:t>Funding Grants:</a:t>
            </a:r>
            <a:r>
              <a:rPr lang="en-US" sz="1050" dirty="0">
                <a:latin typeface="+mj-lt"/>
              </a:rPr>
              <a:t> G.S. Boebinger (NSF DMR-2128556); S. Hill (NSF CHE-</a:t>
            </a:r>
            <a:r>
              <a:rPr lang="en-US" sz="1050" b="0" i="0" u="none" strike="noStrike" dirty="0">
                <a:solidFill>
                  <a:srgbClr val="000000"/>
                </a:solidFill>
                <a:effectLst/>
                <a:latin typeface="Verdana" panose="020B0604030504040204" pitchFamily="34" charset="0"/>
              </a:rPr>
              <a:t>2203405</a:t>
            </a:r>
            <a:r>
              <a:rPr lang="en-US" sz="1050" dirty="0">
                <a:latin typeface="+mj-lt"/>
              </a:rPr>
              <a:t>); M.S. Sherwin (</a:t>
            </a:r>
            <a:r>
              <a:rPr lang="en-US" sz="1050" dirty="0">
                <a:effectLst/>
                <a:latin typeface="+mj-lt"/>
                <a:ea typeface="Calibri" panose="020F0502020204030204" pitchFamily="34" charset="0"/>
              </a:rPr>
              <a:t>NSF MCB-2028560</a:t>
            </a:r>
            <a:r>
              <a:rPr lang="en-US" sz="1050" dirty="0">
                <a:latin typeface="+mj-lt"/>
              </a:rPr>
              <a:t>)</a:t>
            </a:r>
            <a:endParaRPr lang="en-US" sz="1050" b="1" dirty="0">
              <a:solidFill>
                <a:srgbClr val="0033CC"/>
              </a:solidFill>
              <a:latin typeface="+mj-lt"/>
            </a:endParaRPr>
          </a:p>
        </p:txBody>
      </p:sp>
      <p:sp>
        <p:nvSpPr>
          <p:cNvPr id="9" name="Text Box 28">
            <a:extLst>
              <a:ext uri="{FF2B5EF4-FFF2-40B4-BE49-F238E27FC236}">
                <a16:creationId xmlns:a16="http://schemas.microsoft.com/office/drawing/2014/main" id="{5517A1A9-97F9-A968-3A0C-185777C91CA6}"/>
              </a:ext>
            </a:extLst>
          </p:cNvPr>
          <p:cNvSpPr txBox="1">
            <a:spLocks noChangeArrowheads="1"/>
          </p:cNvSpPr>
          <p:nvPr/>
        </p:nvSpPr>
        <p:spPr bwMode="auto">
          <a:xfrm>
            <a:off x="21404" y="1294105"/>
            <a:ext cx="5828508" cy="4893647"/>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i="1" u="sng" dirty="0"/>
              <a:t>MagLab scientists have developed new instrumentation for performing electron paramagnetic resonance (EPR) experiments in the MagLab’s flagship 36T series-connected hybrid (SCH) magnet.</a:t>
            </a:r>
            <a:r>
              <a:rPr lang="en-US" sz="1200" dirty="0"/>
              <a:t> Measurements were performed by a user collaboration on two compounds containing the rare-earth element gadolinium, </a:t>
            </a:r>
            <a:r>
              <a:rPr lang="en-US" sz="1200" i="1" u="sng" dirty="0"/>
              <a:t>revealing exceptionally high-resolution EPR spectra at the highest magnetic fields</a:t>
            </a:r>
            <a:r>
              <a:rPr lang="en-US" sz="1200" dirty="0"/>
              <a:t>. </a:t>
            </a:r>
          </a:p>
          <a:p>
            <a:pPr algn="just"/>
            <a:endParaRPr lang="en-US" sz="1200" dirty="0">
              <a:solidFill>
                <a:srgbClr val="000000"/>
              </a:solidFill>
            </a:endParaRPr>
          </a:p>
          <a:p>
            <a:pPr algn="just"/>
            <a:r>
              <a:rPr lang="en-US" sz="1200" b="1" dirty="0">
                <a:solidFill>
                  <a:srgbClr val="000000"/>
                </a:solidFill>
              </a:rPr>
              <a:t>Why is this important? </a:t>
            </a:r>
            <a:r>
              <a:rPr lang="en-US" sz="1200" i="1" u="sng" dirty="0">
                <a:latin typeface="Arial" charset="0"/>
              </a:rPr>
              <a:t>The gadolinium compounds under investigation are of interest as magnetic tags that can be attached to large biological molecules such as proteins, so that EPR measurements can then be used to study their structure and function, providing details on length- and frequency-scales that exceed those obtainable by nuclear magnetic resonance (NMR).</a:t>
            </a:r>
            <a:r>
              <a:rPr lang="en-US" sz="1200" i="1" dirty="0">
                <a:latin typeface="Arial" charset="0"/>
              </a:rPr>
              <a:t> </a:t>
            </a:r>
            <a:r>
              <a:rPr lang="en-US" sz="1200" dirty="0">
                <a:latin typeface="Arial" charset="0"/>
              </a:rPr>
              <a:t>The exceptionally </a:t>
            </a:r>
            <a:r>
              <a:rPr lang="en-US" sz="1200" dirty="0"/>
              <a:t>high-resolution </a:t>
            </a:r>
            <a:r>
              <a:rPr lang="en-US" sz="1200" dirty="0">
                <a:latin typeface="Arial" charset="0"/>
              </a:rPr>
              <a:t>spectra obtained in this investigation demonstrate the potential utility of gadolinium tags for deployment in biomolecular EPR studies at very high magnetic fields.</a:t>
            </a:r>
          </a:p>
          <a:p>
            <a:pPr algn="just"/>
            <a:endParaRPr lang="en-US" sz="1200" dirty="0">
              <a:latin typeface="Arial" charset="0"/>
            </a:endParaRPr>
          </a:p>
          <a:p>
            <a:pPr algn="just"/>
            <a:r>
              <a:rPr lang="en-US" sz="1200" b="1" dirty="0">
                <a:solidFill>
                  <a:srgbClr val="000000"/>
                </a:solidFill>
              </a:rPr>
              <a:t>Why did this research need the </a:t>
            </a:r>
            <a:r>
              <a:rPr lang="en-US" sz="1200" b="1" dirty="0" err="1">
                <a:solidFill>
                  <a:srgbClr val="000000"/>
                </a:solidFill>
              </a:rPr>
              <a:t>MagLab</a:t>
            </a:r>
            <a:r>
              <a:rPr lang="en-US" sz="1200" b="1" dirty="0">
                <a:solidFill>
                  <a:srgbClr val="000000"/>
                </a:solidFill>
              </a:rPr>
              <a:t>?</a:t>
            </a:r>
            <a:r>
              <a:rPr lang="en-US" sz="1200" dirty="0">
                <a:latin typeface="Arial" charset="0"/>
              </a:rPr>
              <a:t> </a:t>
            </a:r>
            <a:r>
              <a:rPr lang="en-US" sz="1200" i="1" u="sng" dirty="0">
                <a:latin typeface="Arial" charset="0"/>
              </a:rPr>
              <a:t>The 36T SCH is the only magnet in the world that is capable of providing the high-resolution EPR results obtained in this study</a:t>
            </a:r>
            <a:r>
              <a:rPr lang="en-US" sz="1200" dirty="0">
                <a:latin typeface="Arial" charset="0"/>
              </a:rPr>
              <a:t>. First of all, in order to resolve features in the spectra that span just 1/1000</a:t>
            </a:r>
            <a:r>
              <a:rPr lang="en-US" sz="1200" baseline="30000" dirty="0">
                <a:latin typeface="Arial" charset="0"/>
              </a:rPr>
              <a:t>th</a:t>
            </a:r>
            <a:r>
              <a:rPr lang="en-US" sz="1200" dirty="0">
                <a:latin typeface="Arial" charset="0"/>
              </a:rPr>
              <a:t> of a tesla [1 </a:t>
            </a:r>
            <a:r>
              <a:rPr lang="en-US" sz="1200" dirty="0" err="1">
                <a:latin typeface="Arial" charset="0"/>
              </a:rPr>
              <a:t>millitesla</a:t>
            </a:r>
            <a:r>
              <a:rPr lang="en-US" sz="1200" dirty="0">
                <a:latin typeface="Arial" charset="0"/>
              </a:rPr>
              <a:t> (</a:t>
            </a:r>
            <a:r>
              <a:rPr lang="en-US" sz="1200" dirty="0" err="1">
                <a:latin typeface="Arial" charset="0"/>
              </a:rPr>
              <a:t>mT</a:t>
            </a:r>
            <a:r>
              <a:rPr lang="en-US" sz="1200" dirty="0">
                <a:latin typeface="Arial" charset="0"/>
              </a:rPr>
              <a:t>)], the magnet itself must be able to generate magnetic fields that are both temporally stable and uniform over the volume (~1cm</a:t>
            </a:r>
            <a:r>
              <a:rPr lang="en-US" sz="1200" baseline="30000" dirty="0">
                <a:latin typeface="Arial" charset="0"/>
              </a:rPr>
              <a:t>3</a:t>
            </a:r>
            <a:r>
              <a:rPr lang="en-US" sz="1200" dirty="0">
                <a:latin typeface="Arial" charset="0"/>
              </a:rPr>
              <a:t>) of the sample, with variations of less than 1mT. </a:t>
            </a:r>
            <a:r>
              <a:rPr lang="en-US" sz="1200" i="1" u="sng" dirty="0">
                <a:latin typeface="Arial" charset="0"/>
              </a:rPr>
              <a:t>While the MagLab supports other magnets that can generate 36T, only the SCH possesses the required stability and uniformity</a:t>
            </a:r>
            <a:r>
              <a:rPr lang="en-US" sz="1200" dirty="0">
                <a:latin typeface="Arial" charset="0"/>
              </a:rPr>
              <a:t>. In addition, one of the studied gadolinium compounds shows a pronounced increase in spectral resolution upon increasing the magnetic field. Consequently, realization of the optimum resolution is only possible at the highest magnetic fields, for which the new state-of-the-art is the 36T achievable in the SCH.</a:t>
            </a:r>
            <a:endParaRPr lang="en-US" sz="1200" dirty="0">
              <a:latin typeface="+mn-lt"/>
            </a:endParaRPr>
          </a:p>
        </p:txBody>
      </p:sp>
      <p:sp>
        <p:nvSpPr>
          <p:cNvPr id="15" name="Rectangle 14">
            <a:extLst>
              <a:ext uri="{FF2B5EF4-FFF2-40B4-BE49-F238E27FC236}">
                <a16:creationId xmlns:a16="http://schemas.microsoft.com/office/drawing/2014/main" id="{51659797-FB69-6E0B-6ED7-4C3A009DB045}"/>
              </a:ext>
            </a:extLst>
          </p:cNvPr>
          <p:cNvSpPr/>
          <p:nvPr/>
        </p:nvSpPr>
        <p:spPr>
          <a:xfrm>
            <a:off x="5891129" y="5527069"/>
            <a:ext cx="6231175" cy="707886"/>
          </a:xfrm>
          <a:prstGeom prst="rect">
            <a:avLst/>
          </a:prstGeom>
        </p:spPr>
        <p:txBody>
          <a:bodyPr wrap="square">
            <a:spAutoFit/>
          </a:bodyPr>
          <a:lstStyle/>
          <a:p>
            <a:pPr algn="just">
              <a:lnSpc>
                <a:spcPts val="1150"/>
              </a:lnSpc>
            </a:pPr>
            <a:r>
              <a:rPr lang="en-US" sz="1100" b="1" spc="-20" dirty="0"/>
              <a:t>Figure.</a:t>
            </a:r>
            <a:r>
              <a:rPr lang="en-US" sz="1100" spc="-20" dirty="0"/>
              <a:t> (left) Photograph of the EPR spectrometer at the SCH magnet, highlighting key components in the setup. Radiation in the terahertz (THz) frequency range is transported via waveguides from the source to the EPR probe (shown right) within the bore of the SCH magnet, then back to a detector. The source, detector and researchers are all kept at a safe distance from the magnet </a:t>
            </a:r>
            <a:r>
              <a:rPr lang="en-US" sz="1100" spc="-20"/>
              <a:t>when energized.</a:t>
            </a:r>
            <a:endParaRPr lang="en-US" sz="1100" spc="-20" dirty="0"/>
          </a:p>
        </p:txBody>
      </p:sp>
      <p:pic>
        <p:nvPicPr>
          <p:cNvPr id="7" name="Picture 6" descr="A picture containing engineering, machine, steel, screenshot&#10;&#10;Description automatically generated">
            <a:extLst>
              <a:ext uri="{FF2B5EF4-FFF2-40B4-BE49-F238E27FC236}">
                <a16:creationId xmlns:a16="http://schemas.microsoft.com/office/drawing/2014/main" id="{C2262345-37D7-8B75-B5E9-E8781EBAB5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0809" y="1387901"/>
            <a:ext cx="5783959" cy="4064838"/>
          </a:xfrm>
          <a:prstGeom prst="rect">
            <a:avLst/>
          </a:prstGeom>
        </p:spPr>
      </p:pic>
      <p:sp>
        <p:nvSpPr>
          <p:cNvPr id="3" name="Text Box 28">
            <a:extLst>
              <a:ext uri="{FF2B5EF4-FFF2-40B4-BE49-F238E27FC236}">
                <a16:creationId xmlns:a16="http://schemas.microsoft.com/office/drawing/2014/main" id="{0A33A2EB-8BD0-E095-DD2C-A16479AF88BC}"/>
              </a:ext>
            </a:extLst>
          </p:cNvPr>
          <p:cNvSpPr txBox="1">
            <a:spLocks noChangeArrowheads="1"/>
          </p:cNvSpPr>
          <p:nvPr/>
        </p:nvSpPr>
        <p:spPr bwMode="auto">
          <a:xfrm>
            <a:off x="8385048" y="3540873"/>
            <a:ext cx="978208" cy="200055"/>
          </a:xfrm>
          <a:prstGeom prst="rect">
            <a:avLst/>
          </a:prstGeom>
          <a:solidFill>
            <a:schemeClr val="tx1">
              <a:lumMod val="65000"/>
              <a:lumOff val="35000"/>
            </a:schemeClr>
          </a:solidFill>
          <a:ln w="9525">
            <a:noFill/>
            <a:miter lim="800000"/>
            <a:headEnd/>
            <a:tailEnd/>
          </a:ln>
        </p:spPr>
        <p:txBody>
          <a:bodyPr wrap="square" lIns="0" tIns="0" rIns="0" bIns="0">
            <a:spAutoFit/>
          </a:bodyPr>
          <a:lstStyle/>
          <a:p>
            <a:pPr algn="ctr"/>
            <a:r>
              <a:rPr lang="en-US" sz="1300" b="1" dirty="0">
                <a:solidFill>
                  <a:schemeClr val="bg1"/>
                </a:solidFill>
              </a:rPr>
              <a:t>EPR Probe</a:t>
            </a:r>
            <a:endParaRPr lang="en-US" sz="1300" i="1" dirty="0">
              <a:solidFill>
                <a:schemeClr val="bg1"/>
              </a:solidFill>
              <a:latin typeface="Arial" charset="0"/>
            </a:endParaRPr>
          </a:p>
        </p:txBody>
      </p:sp>
      <p:sp>
        <p:nvSpPr>
          <p:cNvPr id="8" name="Text Box 28">
            <a:extLst>
              <a:ext uri="{FF2B5EF4-FFF2-40B4-BE49-F238E27FC236}">
                <a16:creationId xmlns:a16="http://schemas.microsoft.com/office/drawing/2014/main" id="{83504E12-9E54-CFDE-3269-E06E6B83AA3E}"/>
              </a:ext>
            </a:extLst>
          </p:cNvPr>
          <p:cNvSpPr txBox="1">
            <a:spLocks noChangeArrowheads="1"/>
          </p:cNvSpPr>
          <p:nvPr/>
        </p:nvSpPr>
        <p:spPr bwMode="auto">
          <a:xfrm>
            <a:off x="10936560" y="5265325"/>
            <a:ext cx="978208" cy="200055"/>
          </a:xfrm>
          <a:prstGeom prst="rect">
            <a:avLst/>
          </a:prstGeom>
          <a:solidFill>
            <a:schemeClr val="bg1"/>
          </a:solidFill>
          <a:ln w="9525">
            <a:noFill/>
            <a:miter lim="800000"/>
            <a:headEnd/>
            <a:tailEnd/>
          </a:ln>
        </p:spPr>
        <p:txBody>
          <a:bodyPr wrap="square" lIns="0" tIns="0" rIns="0" bIns="0">
            <a:spAutoFit/>
          </a:bodyPr>
          <a:lstStyle/>
          <a:p>
            <a:pPr algn="ctr"/>
            <a:r>
              <a:rPr lang="en-US" sz="1300" b="1" dirty="0"/>
              <a:t>EPR Probe</a:t>
            </a:r>
            <a:endParaRPr lang="en-US" sz="1300" i="1" dirty="0">
              <a:latin typeface="Arial" charset="0"/>
            </a:endParaRPr>
          </a:p>
        </p:txBody>
      </p:sp>
    </p:spTree>
    <p:extLst>
      <p:ext uri="{BB962C8B-B14F-4D97-AF65-F5344CB8AC3E}">
        <p14:creationId xmlns:p14="http://schemas.microsoft.com/office/powerpoint/2010/main" val="15637685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02BCADD0C0F3489BB50C17E15D282B" ma:contentTypeVersion="1" ma:contentTypeDescription="Create a new document." ma:contentTypeScope="" ma:versionID="ace17ca2901e30305b9830c67992e450">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12D869-ABC2-4C44-B4AA-9B7F5DCD0642}"/>
</file>

<file path=customXml/itemProps2.xml><?xml version="1.0" encoding="utf-8"?>
<ds:datastoreItem xmlns:ds="http://schemas.openxmlformats.org/officeDocument/2006/customXml" ds:itemID="{4EC2D7FA-81D0-4092-A0BE-F363E8B7E76F}"/>
</file>

<file path=customXml/itemProps3.xml><?xml version="1.0" encoding="utf-8"?>
<ds:datastoreItem xmlns:ds="http://schemas.openxmlformats.org/officeDocument/2006/customXml" ds:itemID="{D1F71B64-F25F-45CF-A021-376EE952E16B}"/>
</file>

<file path=docProps/app.xml><?xml version="1.0" encoding="utf-8"?>
<Properties xmlns="http://schemas.openxmlformats.org/officeDocument/2006/extended-properties" xmlns:vt="http://schemas.openxmlformats.org/officeDocument/2006/docPropsVTypes">
  <TotalTime>7321</TotalTime>
  <Words>1234</Words>
  <Application>Microsoft Office PowerPoint</Application>
  <PresentationFormat>Widescreen</PresentationFormat>
  <Paragraphs>32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vt:lpstr>
      <vt:lpstr>Verdana</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Anke Toth</cp:lastModifiedBy>
  <cp:revision>160</cp:revision>
  <cp:lastPrinted>2019-07-16T13:07:28Z</cp:lastPrinted>
  <dcterms:created xsi:type="dcterms:W3CDTF">2004-08-07T03:10:56Z</dcterms:created>
  <dcterms:modified xsi:type="dcterms:W3CDTF">2023-08-10T20:21:56Z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0x010100DF02BCADD0C0F3489BB50C17E15D282B</vt:lpwstr>
  </property>
</Properties>
</file>