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notesSlides/notesSlide1.xml" ContentType="application/vnd.openxmlformats-officedocument.presentationml.notesSlide+xml"/>
  <Override PartName="/ppt/slideLayouts/slideLayout11.xml" ContentType="application/vnd.openxmlformats-officedocument.presentationml.slideLayout+xml"/>
  <Override PartName="/ppt/notesSlides/notesSlide2.xml" ContentType="application/vnd.openxmlformats-officedocument.presentationml.notes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61" r:id="rId2"/>
    <p:sldId id="262" r:id="rId3"/>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0033CC"/>
    <a:srgbClr val="008080"/>
    <a:srgbClr val="006600"/>
    <a:srgbClr val="000066"/>
    <a:srgbClr val="FFFF00"/>
    <a:srgbClr val="0066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009" autoAdjust="0"/>
    <p:restoredTop sz="94651" autoAdjust="0"/>
  </p:normalViewPr>
  <p:slideViewPr>
    <p:cSldViewPr snapToGrid="0">
      <p:cViewPr varScale="1">
        <p:scale>
          <a:sx n="92" d="100"/>
          <a:sy n="92" d="100"/>
        </p:scale>
        <p:origin x="106" y="250"/>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73" d="100"/>
          <a:sy n="73" d="100"/>
        </p:scale>
        <p:origin x="-198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handoutMaster" Target="handoutMasters/handoutMaster1.xml"/><Relationship Id="rId10" Type="http://schemas.openxmlformats.org/officeDocument/2006/relationships/customXml" Target="../customXml/item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1741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722FB8F7-A4EF-491B-8766-3F9B2991C918}" type="slidenum">
              <a:rPr lang="en-US"/>
              <a:pPr>
                <a:defRPr/>
              </a:pPr>
              <a:t>‹#›</a:t>
            </a:fld>
            <a:endParaRPr lang="en-US"/>
          </a:p>
        </p:txBody>
      </p:sp>
    </p:spTree>
    <p:extLst>
      <p:ext uri="{BB962C8B-B14F-4D97-AF65-F5344CB8AC3E}">
        <p14:creationId xmlns:p14="http://schemas.microsoft.com/office/powerpoint/2010/main" val="1201631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1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406400" y="696913"/>
            <a:ext cx="61976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2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5B9D219D-06B3-467B-AA93-169E2354984A}" type="slidenum">
              <a:rPr lang="en-US"/>
              <a:pPr>
                <a:defRPr/>
              </a:pPr>
              <a:t>‹#›</a:t>
            </a:fld>
            <a:endParaRPr lang="en-US"/>
          </a:p>
        </p:txBody>
      </p:sp>
    </p:spTree>
    <p:extLst>
      <p:ext uri="{BB962C8B-B14F-4D97-AF65-F5344CB8AC3E}">
        <p14:creationId xmlns:p14="http://schemas.microsoft.com/office/powerpoint/2010/main" val="3718668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a:p>
        </p:txBody>
      </p:sp>
      <p:sp>
        <p:nvSpPr>
          <p:cNvPr id="4099" name="Rectangle 2"/>
          <p:cNvSpPr>
            <a:spLocks noGrp="1" noRot="1" noChangeAspect="1" noChangeArrowheads="1" noTextEdit="1"/>
          </p:cNvSpPr>
          <p:nvPr>
            <p:ph type="sldImg"/>
          </p:nvPr>
        </p:nvSpPr>
        <p:spPr>
          <a:xfrm>
            <a:off x="406400" y="696913"/>
            <a:ext cx="6197600" cy="3486150"/>
          </a:xfrm>
          <a:ln/>
        </p:spPr>
      </p:sp>
      <p:sp>
        <p:nvSpPr>
          <p:cNvPr id="4100" name="Rectangle 3"/>
          <p:cNvSpPr>
            <a:spLocks noGrp="1" noChangeArrowheads="1"/>
          </p:cNvSpPr>
          <p:nvPr>
            <p:ph type="body" idx="1"/>
          </p:nvPr>
        </p:nvSpPr>
        <p:spPr>
          <a:noFill/>
          <a:ln/>
        </p:spPr>
        <p:txBody>
          <a:bodyPr/>
          <a:lstStyle/>
          <a:p>
            <a:r>
              <a:rPr lang="en-US" sz="1800" dirty="0">
                <a:effectLst/>
                <a:latin typeface="Calibri" panose="020F0502020204030204" pitchFamily="34" charset="0"/>
                <a:ea typeface="Calibri" panose="020F0502020204030204" pitchFamily="34" charset="0"/>
              </a:rPr>
              <a:t>.</a:t>
            </a:r>
            <a:endParaRPr lang="en-US" sz="1200" kern="1200" dirty="0">
              <a:solidFill>
                <a:schemeClr val="tx1"/>
              </a:solidFill>
              <a:effectLst/>
              <a:latin typeface="Arial" charset="0"/>
              <a:ea typeface="+mn-ea"/>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2</a:t>
            </a:fld>
            <a:endParaRPr lang="en-US"/>
          </a:p>
        </p:txBody>
      </p:sp>
      <p:sp>
        <p:nvSpPr>
          <p:cNvPr id="4099" name="Rectangle 2"/>
          <p:cNvSpPr>
            <a:spLocks noGrp="1" noRot="1" noChangeAspect="1" noChangeArrowheads="1" noTextEdit="1"/>
          </p:cNvSpPr>
          <p:nvPr>
            <p:ph type="sldImg"/>
          </p:nvPr>
        </p:nvSpPr>
        <p:spPr>
          <a:xfrm>
            <a:off x="406400" y="696913"/>
            <a:ext cx="6197600" cy="3486150"/>
          </a:xfrm>
          <a:ln/>
        </p:spPr>
      </p:sp>
      <p:sp>
        <p:nvSpPr>
          <p:cNvPr id="4100" name="Rectangle 3"/>
          <p:cNvSpPr>
            <a:spLocks noGrp="1" noChangeArrowheads="1"/>
          </p:cNvSpPr>
          <p:nvPr>
            <p:ph type="body" idx="1"/>
          </p:nvPr>
        </p:nvSpPr>
        <p:spPr>
          <a:noFill/>
          <a:ln/>
        </p:spPr>
        <p:txBody>
          <a:bodyPr/>
          <a:lstStyle/>
          <a:p>
            <a:endParaRPr lang="en-US" sz="1200" kern="1200" dirty="0">
              <a:solidFill>
                <a:schemeClr val="tx1"/>
              </a:solidFill>
              <a:effectLst/>
              <a:latin typeface="Arial" charset="0"/>
              <a:ea typeface="+mn-ea"/>
              <a:cs typeface="+mn-cs"/>
            </a:endParaRPr>
          </a:p>
        </p:txBody>
      </p:sp>
    </p:spTree>
    <p:extLst>
      <p:ext uri="{BB962C8B-B14F-4D97-AF65-F5344CB8AC3E}">
        <p14:creationId xmlns:p14="http://schemas.microsoft.com/office/powerpoint/2010/main" val="3308088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3AA275-2248-4703-A6BD-2B2C7E46629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DCB457-3824-4C81-AF28-F5618F2A63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992C00-8830-40B8-83C7-509852F4927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F46750-D5FA-4671-B5BA-E95E7F6774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2780E7-AE4B-4A74-913C-69559A8F9A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E93F4C-B641-44D5-88A7-D685C8539F6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7937C37-A518-4341-96B5-795628DF95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1634430-B1CB-4CC6-9592-621DF5AC230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9ADFAB3-0539-4C14-B23B-7AC1C4980DD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0B7CBC-4F8F-4D89-AE90-5DB130C8D89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1E606A-5DAB-4153-87A7-04FF9161543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7728583B-E7C8-46C8-B594-1E9554A88C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image" Target="../media/image2.jpeg"/><Relationship Id="rId4" Type="http://schemas.openxmlformats.org/officeDocument/2006/relationships/hyperlink" Target="https://doi.org/10.1103/PhysRevB.107.155128"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hyperlink" Target="https://doi.org/10.1103/PhysRevB.107.155128"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1.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E119DDE5-AC20-074C-85A4-184FF6364A2C}"/>
              </a:ext>
            </a:extLst>
          </p:cNvPr>
          <p:cNvGrpSpPr/>
          <p:nvPr/>
        </p:nvGrpSpPr>
        <p:grpSpPr>
          <a:xfrm>
            <a:off x="5967231" y="1371076"/>
            <a:ext cx="2991214" cy="2351372"/>
            <a:chOff x="5967231" y="1371076"/>
            <a:chExt cx="2991214" cy="2351372"/>
          </a:xfrm>
        </p:grpSpPr>
        <p:pic>
          <p:nvPicPr>
            <p:cNvPr id="3" name="Picture 2">
              <a:extLst>
                <a:ext uri="{FF2B5EF4-FFF2-40B4-BE49-F238E27FC236}">
                  <a16:creationId xmlns:a16="http://schemas.microsoft.com/office/drawing/2014/main" id="{115F1753-B938-312F-FEC0-2F286EC2EEB0}"/>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46382" t="12285"/>
            <a:stretch/>
          </p:blipFill>
          <p:spPr>
            <a:xfrm>
              <a:off x="5967231" y="1508760"/>
              <a:ext cx="2991214" cy="2213688"/>
            </a:xfrm>
            <a:prstGeom prst="rect">
              <a:avLst/>
            </a:prstGeom>
          </p:spPr>
        </p:pic>
        <p:pic>
          <p:nvPicPr>
            <p:cNvPr id="5" name="Picture 4">
              <a:extLst>
                <a:ext uri="{FF2B5EF4-FFF2-40B4-BE49-F238E27FC236}">
                  <a16:creationId xmlns:a16="http://schemas.microsoft.com/office/drawing/2014/main" id="{0C0D562E-D55D-D93F-5CEC-BEC9E2B2D577}"/>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72866" t="-193" r="17982" b="89829"/>
            <a:stretch/>
          </p:blipFill>
          <p:spPr>
            <a:xfrm>
              <a:off x="7330440" y="1371076"/>
              <a:ext cx="510540" cy="261558"/>
            </a:xfrm>
            <a:prstGeom prst="rect">
              <a:avLst/>
            </a:prstGeom>
          </p:spPr>
        </p:pic>
        <p:sp>
          <p:nvSpPr>
            <p:cNvPr id="8" name="Rectangle 7">
              <a:extLst>
                <a:ext uri="{FF2B5EF4-FFF2-40B4-BE49-F238E27FC236}">
                  <a16:creationId xmlns:a16="http://schemas.microsoft.com/office/drawing/2014/main" id="{2DAEAA00-7A21-887A-BF8F-B1626EF81EC5}"/>
                </a:ext>
              </a:extLst>
            </p:cNvPr>
            <p:cNvSpPr/>
            <p:nvPr/>
          </p:nvSpPr>
          <p:spPr>
            <a:xfrm>
              <a:off x="6658495" y="1851407"/>
              <a:ext cx="789709" cy="67973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388B04E4-58C1-5273-13E8-C9C700DC20EF}"/>
                </a:ext>
              </a:extLst>
            </p:cNvPr>
            <p:cNvSpPr/>
            <p:nvPr/>
          </p:nvSpPr>
          <p:spPr>
            <a:xfrm>
              <a:off x="8547014" y="3222242"/>
              <a:ext cx="304800" cy="3419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9E2CF6FD-D6FF-02C4-8A72-07F02EC3AF62}"/>
                </a:ext>
              </a:extLst>
            </p:cNvPr>
            <p:cNvSpPr txBox="1"/>
            <p:nvPr/>
          </p:nvSpPr>
          <p:spPr>
            <a:xfrm>
              <a:off x="6616930" y="1851407"/>
              <a:ext cx="414155" cy="276999"/>
            </a:xfrm>
            <a:prstGeom prst="rect">
              <a:avLst/>
            </a:prstGeom>
            <a:solidFill>
              <a:schemeClr val="bg1"/>
            </a:solidFill>
          </p:spPr>
          <p:txBody>
            <a:bodyPr wrap="square" rtlCol="0">
              <a:spAutoFit/>
            </a:bodyPr>
            <a:lstStyle/>
            <a:p>
              <a:pPr algn="just"/>
              <a:r>
                <a:rPr lang="en-US" sz="1200" b="1" dirty="0">
                  <a:solidFill>
                    <a:prstClr val="black"/>
                  </a:solidFill>
                </a:rPr>
                <a:t>(a)</a:t>
              </a:r>
              <a:endParaRPr lang="en-US" sz="1200" dirty="0">
                <a:solidFill>
                  <a:prstClr val="black"/>
                </a:solidFill>
              </a:endParaRPr>
            </a:p>
          </p:txBody>
        </p:sp>
      </p:grpSp>
      <p:sp>
        <p:nvSpPr>
          <p:cNvPr id="1028" name="Text Box 28"/>
          <p:cNvSpPr txBox="1">
            <a:spLocks noChangeArrowheads="1"/>
          </p:cNvSpPr>
          <p:nvPr/>
        </p:nvSpPr>
        <p:spPr bwMode="auto">
          <a:xfrm>
            <a:off x="43518" y="1328253"/>
            <a:ext cx="5913348" cy="5139869"/>
          </a:xfrm>
          <a:prstGeom prst="rect">
            <a:avLst/>
          </a:prstGeom>
          <a:noFill/>
          <a:ln w="9525">
            <a:noFill/>
            <a:miter lim="800000"/>
            <a:headEnd/>
            <a:tailEnd/>
          </a:ln>
        </p:spPr>
        <p:txBody>
          <a:bodyPr wrap="square">
            <a:spAutoFit/>
          </a:bodyPr>
          <a:lstStyle/>
          <a:p>
            <a:pPr algn="just"/>
            <a:r>
              <a:rPr lang="en-US" sz="1200" i="1" u="sng" dirty="0"/>
              <a:t>Topological materials represent a novel class of materials that holds promise for diverse applications in the development of powerful and efficient electronics</a:t>
            </a:r>
            <a:r>
              <a:rPr lang="en-US" sz="1200" i="1" dirty="0"/>
              <a:t>. </a:t>
            </a:r>
            <a:r>
              <a:rPr lang="en-US" sz="1200" dirty="0"/>
              <a:t>They possess highly conducting charge carriers that are both robust and insensitive to non-magnetic impurities, resulting in significantly enhanced efficiency compared to traditional conducting materials. Recently discovered Kagome compounds, </a:t>
            </a:r>
            <a:r>
              <a:rPr lang="en-US" sz="1200" i="1" dirty="0"/>
              <a:t>A</a:t>
            </a:r>
            <a:r>
              <a:rPr lang="en-US" sz="1200" dirty="0"/>
              <a:t>V</a:t>
            </a:r>
            <a:r>
              <a:rPr lang="en-US" sz="1200" baseline="-25000" dirty="0"/>
              <a:t>3</a:t>
            </a:r>
            <a:r>
              <a:rPr lang="en-US" sz="1200" dirty="0"/>
              <a:t>Sb</a:t>
            </a:r>
            <a:r>
              <a:rPr lang="en-US" sz="1200" baseline="-25000" dirty="0"/>
              <a:t>5</a:t>
            </a:r>
            <a:r>
              <a:rPr lang="en-US" sz="1200" dirty="0"/>
              <a:t> (</a:t>
            </a:r>
            <a:r>
              <a:rPr lang="en-US" sz="1200" i="1" dirty="0"/>
              <a:t>A </a:t>
            </a:r>
            <a:r>
              <a:rPr lang="en-US" sz="1200" dirty="0"/>
              <a:t>= K, Cs, and Rb) exhibit multiple electronic orders, such as charge density wave, superconductivity, and non-trivial band topology; providing a suitable platform for interplay among these orders. A deeper understanding of CDW and SC in AV</a:t>
            </a:r>
            <a:r>
              <a:rPr lang="en-US" sz="1200" baseline="-25000" dirty="0"/>
              <a:t>3</a:t>
            </a:r>
            <a:r>
              <a:rPr lang="en-US" sz="1200" dirty="0"/>
              <a:t>Sb</a:t>
            </a:r>
            <a:r>
              <a:rPr lang="en-US" sz="1200" baseline="-25000" dirty="0"/>
              <a:t>5</a:t>
            </a:r>
            <a:r>
              <a:rPr lang="en-US" sz="1200" dirty="0"/>
              <a:t> requires a thorough knowledge of the Fermi surface (FS), the physical construct that describes the energy and momentum of all of the highest energy electrons in the material. </a:t>
            </a:r>
            <a:r>
              <a:rPr lang="en-US" sz="1200" i="1" u="sng" dirty="0"/>
              <a:t>Quantum oscillation measurements are one of the most effective methods to study the Fermi surfaces of materials and the magnitude of quantum oscillations increases exponentially with higher magnetic fields.</a:t>
            </a:r>
          </a:p>
          <a:p>
            <a:pPr algn="just"/>
            <a:r>
              <a:rPr lang="en-US" sz="800" dirty="0"/>
              <a:t> </a:t>
            </a:r>
          </a:p>
          <a:p>
            <a:pPr algn="just"/>
            <a:r>
              <a:rPr lang="en-US" sz="1200" dirty="0"/>
              <a:t>MagLab users studied the FS of KV</a:t>
            </a:r>
            <a:r>
              <a:rPr lang="en-US" sz="1200" baseline="-25000" dirty="0"/>
              <a:t>3</a:t>
            </a:r>
            <a:r>
              <a:rPr lang="en-US" sz="1200" dirty="0"/>
              <a:t>Sb</a:t>
            </a:r>
            <a:r>
              <a:rPr lang="en-US" sz="1200" baseline="-25000" dirty="0"/>
              <a:t>5</a:t>
            </a:r>
            <a:r>
              <a:rPr lang="en-US" sz="1200" dirty="0"/>
              <a:t> in the 45T hybrid magnet at temperatures down to 0.32K. Magnetic torque was measured using a miniature piezo-resistive torque magnetometer. To map the FS shape, the sample was rotated with respect to the applied field direction. The sample was then maintained at a fixed angle during field sweeps and this process was repeated for a number of temperatures. </a:t>
            </a:r>
          </a:p>
          <a:p>
            <a:pPr algn="just"/>
            <a:r>
              <a:rPr lang="en-US" sz="800" dirty="0"/>
              <a:t> </a:t>
            </a:r>
          </a:p>
          <a:p>
            <a:pPr algn="just"/>
            <a:r>
              <a:rPr lang="en-US" sz="1200" dirty="0"/>
              <a:t>The torque signal up to 45T shows highly resolved oscillations with 14 frequencies ranging from 33T to 2149T, nine of which had not been previously reported. Angular dependence measurements of the </a:t>
            </a:r>
            <a:r>
              <a:rPr lang="en-US" sz="1200" dirty="0" err="1"/>
              <a:t>dHvA</a:t>
            </a:r>
            <a:r>
              <a:rPr lang="en-US" sz="1200" dirty="0"/>
              <a:t> oscillations and the Berry phase calculations showed that KV</a:t>
            </a:r>
            <a:r>
              <a:rPr lang="en-US" sz="1200" baseline="-25000" dirty="0"/>
              <a:t>3</a:t>
            </a:r>
            <a:r>
              <a:rPr lang="en-US" sz="1200" dirty="0"/>
              <a:t>Sb</a:t>
            </a:r>
            <a:r>
              <a:rPr lang="en-US" sz="1200" baseline="-25000" dirty="0"/>
              <a:t>5</a:t>
            </a:r>
            <a:r>
              <a:rPr lang="en-US" sz="1200" dirty="0"/>
              <a:t> possesses a quasi-2D Fermi surface with non-trivial topology. </a:t>
            </a:r>
            <a:r>
              <a:rPr lang="en-US" sz="1200" i="1" u="sng" dirty="0"/>
              <a:t>Understanding Fermi surface properties is crucial for understanding the charge density wave phase, the superconducting phase, and the nontrivial topology present in AV</a:t>
            </a:r>
            <a:r>
              <a:rPr lang="en-US" sz="1200" i="1" u="sng" baseline="-25000" dirty="0"/>
              <a:t>3</a:t>
            </a:r>
            <a:r>
              <a:rPr lang="en-US" sz="1200" i="1" u="sng" dirty="0"/>
              <a:t>Sb</a:t>
            </a:r>
            <a:r>
              <a:rPr lang="en-US" sz="1200" i="1" u="sng" baseline="-25000" dirty="0"/>
              <a:t>5</a:t>
            </a:r>
            <a:r>
              <a:rPr lang="en-US" sz="1200" i="1" u="sng" dirty="0"/>
              <a:t>, as well as the interplay among these three phenomena</a:t>
            </a:r>
            <a:r>
              <a:rPr lang="en-US" sz="1200" dirty="0"/>
              <a:t>.</a:t>
            </a:r>
          </a:p>
        </p:txBody>
      </p:sp>
      <p:sp>
        <p:nvSpPr>
          <p:cNvPr id="1027" name="Rectangle 5"/>
          <p:cNvSpPr>
            <a:spLocks noChangeArrowheads="1"/>
          </p:cNvSpPr>
          <p:nvPr/>
        </p:nvSpPr>
        <p:spPr bwMode="auto">
          <a:xfrm>
            <a:off x="2308225" y="6281739"/>
            <a:ext cx="184150" cy="274637"/>
          </a:xfrm>
          <a:prstGeom prst="rect">
            <a:avLst/>
          </a:prstGeom>
          <a:noFill/>
          <a:ln w="9525">
            <a:noFill/>
            <a:miter lim="800000"/>
            <a:headEnd/>
            <a:tailEnd/>
          </a:ln>
        </p:spPr>
        <p:txBody>
          <a:bodyPr wrap="none">
            <a:spAutoFit/>
          </a:bodyPr>
          <a:lstStyle/>
          <a:p>
            <a:endParaRPr lang="en-US" sz="1200"/>
          </a:p>
        </p:txBody>
      </p:sp>
      <p:sp>
        <p:nvSpPr>
          <p:cNvPr id="1029" name="Line 42"/>
          <p:cNvSpPr>
            <a:spLocks noChangeShapeType="1"/>
          </p:cNvSpPr>
          <p:nvPr/>
        </p:nvSpPr>
        <p:spPr bwMode="auto">
          <a:xfrm>
            <a:off x="0" y="1215689"/>
            <a:ext cx="12192000" cy="28082"/>
          </a:xfrm>
          <a:prstGeom prst="line">
            <a:avLst/>
          </a:prstGeom>
          <a:noFill/>
          <a:ln w="82550" cmpd="thickThin">
            <a:solidFill>
              <a:schemeClr val="tx1"/>
            </a:solidFill>
            <a:round/>
            <a:headEnd/>
            <a:tailEnd/>
          </a:ln>
        </p:spPr>
        <p:txBody>
          <a:bodyPr/>
          <a:lstStyle/>
          <a:p>
            <a:endParaRPr lang="en-US"/>
          </a:p>
        </p:txBody>
      </p:sp>
      <p:sp>
        <p:nvSpPr>
          <p:cNvPr id="1034" name="Rectangle 49"/>
          <p:cNvSpPr>
            <a:spLocks noChangeArrowheads="1"/>
          </p:cNvSpPr>
          <p:nvPr/>
        </p:nvSpPr>
        <p:spPr bwMode="auto">
          <a:xfrm>
            <a:off x="5967230" y="1329113"/>
            <a:ext cx="6136785" cy="5086156"/>
          </a:xfrm>
          <a:prstGeom prst="rect">
            <a:avLst/>
          </a:prstGeom>
          <a:noFill/>
          <a:ln w="19050">
            <a:solidFill>
              <a:srgbClr val="0033CC"/>
            </a:solidFill>
            <a:miter lim="800000"/>
            <a:headEnd/>
            <a:tailEnd/>
          </a:ln>
        </p:spPr>
        <p:txBody>
          <a:bodyPr wrap="none" anchor="ctr"/>
          <a:lstStyle/>
          <a:p>
            <a:endParaRPr lang="en-US"/>
          </a:p>
        </p:txBody>
      </p:sp>
      <p:sp>
        <p:nvSpPr>
          <p:cNvPr id="10" name="Text Box 28"/>
          <p:cNvSpPr txBox="1">
            <a:spLocks noChangeArrowheads="1"/>
          </p:cNvSpPr>
          <p:nvPr/>
        </p:nvSpPr>
        <p:spPr bwMode="auto">
          <a:xfrm>
            <a:off x="227669" y="6242447"/>
            <a:ext cx="11825882" cy="615553"/>
          </a:xfrm>
          <a:prstGeom prst="rect">
            <a:avLst/>
          </a:prstGeom>
          <a:noFill/>
          <a:ln w="9525">
            <a:noFill/>
            <a:miter lim="800000"/>
            <a:headEnd/>
            <a:tailEnd/>
          </a:ln>
        </p:spPr>
        <p:txBody>
          <a:bodyPr wrap="square">
            <a:spAutoFit/>
          </a:bodyPr>
          <a:lstStyle/>
          <a:p>
            <a:r>
              <a:rPr lang="en-US" sz="1100" b="1" dirty="0">
                <a:solidFill>
                  <a:srgbClr val="333399"/>
                </a:solidFill>
              </a:rPr>
              <a:t>Facilities and instrumentation used:</a:t>
            </a:r>
            <a:r>
              <a:rPr lang="en-US" sz="1100" dirty="0">
                <a:solidFill>
                  <a:srgbClr val="333399"/>
                </a:solidFill>
              </a:rPr>
              <a:t> 45T DC hybrid magnet system (Cell 15). </a:t>
            </a:r>
          </a:p>
          <a:p>
            <a:r>
              <a:rPr lang="en-US" sz="1100" b="1" dirty="0">
                <a:solidFill>
                  <a:srgbClr val="333399"/>
                </a:solidFill>
              </a:rPr>
              <a:t>Citation: </a:t>
            </a:r>
            <a:r>
              <a:rPr lang="en-US" sz="1100" b="0" i="0" dirty="0">
                <a:solidFill>
                  <a:srgbClr val="333399"/>
                </a:solidFill>
                <a:effectLst/>
                <a:latin typeface="arial" panose="020B0604020202020204" pitchFamily="34" charset="0"/>
              </a:rPr>
              <a:t>Shrestha, K.; </a:t>
            </a:r>
            <a:r>
              <a:rPr lang="en-US" sz="1100" b="0" i="0" dirty="0" err="1">
                <a:solidFill>
                  <a:srgbClr val="333399"/>
                </a:solidFill>
                <a:effectLst/>
                <a:latin typeface="arial" panose="020B0604020202020204" pitchFamily="34" charset="0"/>
              </a:rPr>
              <a:t>Shiddiq</a:t>
            </a:r>
            <a:r>
              <a:rPr lang="en-US" sz="1100" b="0" i="0" dirty="0">
                <a:solidFill>
                  <a:srgbClr val="333399"/>
                </a:solidFill>
                <a:effectLst/>
                <a:latin typeface="arial" panose="020B0604020202020204" pitchFamily="34" charset="0"/>
              </a:rPr>
              <a:t>, M.; </a:t>
            </a:r>
            <a:r>
              <a:rPr lang="en-US" sz="1100" b="0" i="0" dirty="0" err="1">
                <a:solidFill>
                  <a:srgbClr val="333399"/>
                </a:solidFill>
                <a:effectLst/>
                <a:latin typeface="arial" panose="020B0604020202020204" pitchFamily="34" charset="0"/>
              </a:rPr>
              <a:t>Regmi</a:t>
            </a:r>
            <a:r>
              <a:rPr lang="en-US" sz="1100" b="0" i="0" dirty="0">
                <a:solidFill>
                  <a:srgbClr val="333399"/>
                </a:solidFill>
                <a:effectLst/>
                <a:latin typeface="arial" panose="020B0604020202020204" pitchFamily="34" charset="0"/>
              </a:rPr>
              <a:t>, B.; Nguyen, T.; </a:t>
            </a:r>
            <a:r>
              <a:rPr lang="en-US" sz="1100" b="0" i="0" dirty="0" err="1">
                <a:solidFill>
                  <a:srgbClr val="333399"/>
                </a:solidFill>
                <a:effectLst/>
                <a:latin typeface="arial" panose="020B0604020202020204" pitchFamily="34" charset="0"/>
              </a:rPr>
              <a:t>Miertschin</a:t>
            </a:r>
            <a:r>
              <a:rPr lang="en-US" sz="1100" b="0" i="0" dirty="0">
                <a:solidFill>
                  <a:srgbClr val="333399"/>
                </a:solidFill>
                <a:effectLst/>
                <a:latin typeface="arial" panose="020B0604020202020204" pitchFamily="34" charset="0"/>
              </a:rPr>
              <a:t>, D.; Fan, K.; Deng, L.Z.; </a:t>
            </a:r>
            <a:r>
              <a:rPr lang="en-US" sz="1100" b="0" i="0" dirty="0" err="1">
                <a:solidFill>
                  <a:srgbClr val="333399"/>
                </a:solidFill>
                <a:effectLst/>
                <a:latin typeface="arial" panose="020B0604020202020204" pitchFamily="34" charset="0"/>
              </a:rPr>
              <a:t>Aryal</a:t>
            </a:r>
            <a:r>
              <a:rPr lang="en-US" sz="1100" b="0" i="0" dirty="0">
                <a:solidFill>
                  <a:srgbClr val="333399"/>
                </a:solidFill>
                <a:effectLst/>
                <a:latin typeface="arial" panose="020B0604020202020204" pitchFamily="34" charset="0"/>
              </a:rPr>
              <a:t>, N.; Kim, S.G.; Graf, D.E.; Chen, X.; Chu, C.W., </a:t>
            </a:r>
            <a:r>
              <a:rPr lang="en-US" sz="1100" b="0" i="1" dirty="0">
                <a:solidFill>
                  <a:srgbClr val="333399"/>
                </a:solidFill>
                <a:effectLst/>
                <a:latin typeface="arial" panose="020B0604020202020204" pitchFamily="34" charset="0"/>
              </a:rPr>
              <a:t>High quantum oscillation frequencies and nontrivial topology in </a:t>
            </a:r>
            <a:r>
              <a:rPr lang="en-US" sz="1100" b="0" i="1" dirty="0" err="1">
                <a:solidFill>
                  <a:srgbClr val="333399"/>
                </a:solidFill>
                <a:effectLst/>
                <a:latin typeface="arial" panose="020B0604020202020204" pitchFamily="34" charset="0"/>
              </a:rPr>
              <a:t>kagome</a:t>
            </a:r>
            <a:r>
              <a:rPr lang="en-US" sz="1100" b="0" i="1" dirty="0">
                <a:solidFill>
                  <a:srgbClr val="333399"/>
                </a:solidFill>
                <a:effectLst/>
                <a:latin typeface="arial" panose="020B0604020202020204" pitchFamily="34" charset="0"/>
              </a:rPr>
              <a:t> superconductor KV3Sb5 probed by torque magnetometry up to 45 T,</a:t>
            </a:r>
            <a:r>
              <a:rPr lang="en-US" sz="1100" b="0" i="0" dirty="0">
                <a:solidFill>
                  <a:srgbClr val="333399"/>
                </a:solidFill>
                <a:effectLst/>
                <a:latin typeface="arial" panose="020B0604020202020204" pitchFamily="34" charset="0"/>
              </a:rPr>
              <a:t> </a:t>
            </a:r>
            <a:r>
              <a:rPr lang="en-US" sz="1100" b="1" i="0" dirty="0">
                <a:solidFill>
                  <a:srgbClr val="333399"/>
                </a:solidFill>
                <a:effectLst/>
                <a:latin typeface="arial" panose="020B0604020202020204" pitchFamily="34" charset="0"/>
              </a:rPr>
              <a:t>Physical Review B</a:t>
            </a:r>
            <a:r>
              <a:rPr lang="en-US" sz="1100" b="0" i="0" dirty="0">
                <a:solidFill>
                  <a:srgbClr val="333399"/>
                </a:solidFill>
                <a:effectLst/>
                <a:latin typeface="arial" panose="020B0604020202020204" pitchFamily="34" charset="0"/>
              </a:rPr>
              <a:t>, </a:t>
            </a:r>
            <a:r>
              <a:rPr lang="en-US" sz="1100" b="1" i="0" dirty="0">
                <a:solidFill>
                  <a:srgbClr val="333399"/>
                </a:solidFill>
                <a:effectLst/>
                <a:latin typeface="arial" panose="020B0604020202020204" pitchFamily="34" charset="0"/>
              </a:rPr>
              <a:t>107</a:t>
            </a:r>
            <a:r>
              <a:rPr lang="en-US" sz="1100" b="0" i="0" dirty="0">
                <a:solidFill>
                  <a:srgbClr val="333399"/>
                </a:solidFill>
                <a:effectLst/>
                <a:latin typeface="arial" panose="020B0604020202020204" pitchFamily="34" charset="0"/>
              </a:rPr>
              <a:t>, 155128 (2023)    </a:t>
            </a:r>
            <a:r>
              <a:rPr lang="en-US" sz="1100" b="1" i="0" dirty="0">
                <a:solidFill>
                  <a:srgbClr val="333399"/>
                </a:solidFill>
                <a:effectLst/>
                <a:latin typeface="arial" panose="020B0604020202020204" pitchFamily="34" charset="0"/>
                <a:hlinkClick r:id="rId4">
                  <a:extLst>
                    <a:ext uri="{A12FA001-AC4F-418D-AE19-62706E023703}">
                      <ahyp:hlinkClr xmlns:ahyp="http://schemas.microsoft.com/office/drawing/2018/hyperlinkcolor" val="tx"/>
                    </a:ext>
                  </a:extLst>
                </a:hlinkClick>
              </a:rPr>
              <a:t>doi.org/10.1103/PhysRevB.107.155128</a:t>
            </a:r>
            <a:endParaRPr lang="en-US" sz="1200" u="sng" dirty="0">
              <a:solidFill>
                <a:srgbClr val="333399"/>
              </a:solidFill>
              <a:latin typeface="arial" panose="020B0604020202020204" pitchFamily="34" charset="0"/>
            </a:endParaRPr>
          </a:p>
        </p:txBody>
      </p:sp>
      <p:pic>
        <p:nvPicPr>
          <p:cNvPr id="12" name="Picture 11" descr="NSF logo.jpg"/>
          <p:cNvPicPr>
            <a:picLocks noChangeAspect="1"/>
          </p:cNvPicPr>
          <p:nvPr/>
        </p:nvPicPr>
        <p:blipFill>
          <a:blip r:embed="rId5" cstate="print"/>
          <a:stretch>
            <a:fillRect/>
          </a:stretch>
        </p:blipFill>
        <p:spPr>
          <a:xfrm>
            <a:off x="11052421" y="65069"/>
            <a:ext cx="1017188" cy="1023315"/>
          </a:xfrm>
          <a:prstGeom prst="rect">
            <a:avLst/>
          </a:prstGeom>
        </p:spPr>
      </p:pic>
      <p:sp>
        <p:nvSpPr>
          <p:cNvPr id="13" name="Text Box 62"/>
          <p:cNvSpPr txBox="1">
            <a:spLocks noChangeArrowheads="1"/>
          </p:cNvSpPr>
          <p:nvPr/>
        </p:nvSpPr>
        <p:spPr bwMode="auto">
          <a:xfrm>
            <a:off x="995081" y="23211"/>
            <a:ext cx="10201835" cy="1107996"/>
          </a:xfrm>
          <a:prstGeom prst="rect">
            <a:avLst/>
          </a:prstGeom>
          <a:noFill/>
          <a:ln w="9525">
            <a:noFill/>
            <a:miter lim="800000"/>
            <a:headEnd/>
            <a:tailEnd/>
          </a:ln>
        </p:spPr>
        <p:txBody>
          <a:bodyPr wrap="square">
            <a:spAutoFit/>
          </a:bodyPr>
          <a:lstStyle/>
          <a:p>
            <a:pPr algn="ctr">
              <a:spcBef>
                <a:spcPts val="0"/>
              </a:spcBef>
            </a:pPr>
            <a:r>
              <a:rPr lang="en-US" sz="1600" b="1" dirty="0"/>
              <a:t>Nontrivial topology in a </a:t>
            </a:r>
            <a:r>
              <a:rPr lang="en-US" sz="1600" b="1" dirty="0" err="1"/>
              <a:t>kagome</a:t>
            </a:r>
            <a:r>
              <a:rPr lang="en-US" sz="1600" b="1" dirty="0"/>
              <a:t> superconductor (KV</a:t>
            </a:r>
            <a:r>
              <a:rPr lang="en-US" sz="1600" b="1" baseline="-25000" dirty="0"/>
              <a:t>3</a:t>
            </a:r>
            <a:r>
              <a:rPr lang="en-US" sz="1600" b="1" dirty="0"/>
              <a:t>Sb</a:t>
            </a:r>
            <a:r>
              <a:rPr lang="en-US" sz="1600" b="1" baseline="-25000" dirty="0"/>
              <a:t>5</a:t>
            </a:r>
            <a:r>
              <a:rPr lang="en-US" sz="1600" b="1" dirty="0"/>
              <a:t>) probed by torque magnetometry up to 45T</a:t>
            </a:r>
          </a:p>
          <a:p>
            <a:pPr algn="ctr">
              <a:spcBef>
                <a:spcPts val="300"/>
              </a:spcBef>
            </a:pPr>
            <a:r>
              <a:rPr lang="en-US" sz="1100" dirty="0"/>
              <a:t>K. Shrestha</a:t>
            </a:r>
            <a:r>
              <a:rPr lang="en-US" sz="1100" baseline="30000" dirty="0"/>
              <a:t>1,*</a:t>
            </a:r>
            <a:r>
              <a:rPr lang="en-US" sz="1100" dirty="0"/>
              <a:t>, M. Shi</a:t>
            </a:r>
            <a:r>
              <a:rPr lang="en-US" sz="1100" baseline="30000" dirty="0"/>
              <a:t>2</a:t>
            </a:r>
            <a:r>
              <a:rPr lang="en-US" sz="1100" dirty="0"/>
              <a:t>, B. Regmi</a:t>
            </a:r>
            <a:r>
              <a:rPr lang="en-US" sz="1100" baseline="30000" dirty="0"/>
              <a:t>3</a:t>
            </a:r>
            <a:r>
              <a:rPr lang="en-US" sz="1100" dirty="0"/>
              <a:t>,  T. Nguyen</a:t>
            </a:r>
            <a:r>
              <a:rPr lang="en-US" sz="1100" baseline="30000" dirty="0"/>
              <a:t>1</a:t>
            </a:r>
            <a:r>
              <a:rPr lang="en-US" sz="1100" dirty="0"/>
              <a:t>, D. Miertschin</a:t>
            </a:r>
            <a:r>
              <a:rPr lang="en-US" sz="1100" baseline="30000" dirty="0"/>
              <a:t>1</a:t>
            </a:r>
            <a:r>
              <a:rPr lang="en-US" sz="1100" dirty="0"/>
              <a:t> ,K. Fan</a:t>
            </a:r>
            <a:r>
              <a:rPr lang="en-US" sz="1100" baseline="30000" dirty="0"/>
              <a:t>2</a:t>
            </a:r>
            <a:r>
              <a:rPr lang="en-US" sz="1100" dirty="0"/>
              <a:t>, L. Z. Deng</a:t>
            </a:r>
            <a:r>
              <a:rPr lang="en-US" sz="1100" baseline="30000" dirty="0"/>
              <a:t>4</a:t>
            </a:r>
            <a:r>
              <a:rPr lang="en-US" sz="1100" dirty="0"/>
              <a:t>, N. Aryal</a:t>
            </a:r>
            <a:r>
              <a:rPr lang="en-US" sz="1100" baseline="30000" dirty="0"/>
              <a:t>5</a:t>
            </a:r>
            <a:r>
              <a:rPr lang="en-US" sz="1100" dirty="0"/>
              <a:t>, S.-G. Kim</a:t>
            </a:r>
            <a:r>
              <a:rPr lang="en-US" sz="1100" baseline="30000" dirty="0"/>
              <a:t>3</a:t>
            </a:r>
            <a:r>
              <a:rPr lang="en-US" sz="1100" dirty="0"/>
              <a:t>, D. E. Graf</a:t>
            </a:r>
            <a:r>
              <a:rPr lang="en-US" sz="1100" baseline="30000" dirty="0"/>
              <a:t>6,7</a:t>
            </a:r>
            <a:r>
              <a:rPr lang="en-US" sz="1100" dirty="0"/>
              <a:t>, X. Chen</a:t>
            </a:r>
            <a:r>
              <a:rPr lang="en-US" sz="1100" baseline="30000" dirty="0"/>
              <a:t>2</a:t>
            </a:r>
            <a:r>
              <a:rPr lang="en-US" sz="1100" dirty="0"/>
              <a:t> and C. W. Chu </a:t>
            </a:r>
            <a:r>
              <a:rPr lang="en-US" sz="1100" baseline="30000" dirty="0"/>
              <a:t>4,8</a:t>
            </a:r>
            <a:endParaRPr lang="en-US" sz="1100" dirty="0"/>
          </a:p>
          <a:p>
            <a:pPr marL="228600" indent="-228600" algn="ctr">
              <a:spcBef>
                <a:spcPts val="300"/>
              </a:spcBef>
              <a:buAutoNum type="arabicPeriod"/>
            </a:pPr>
            <a:r>
              <a:rPr lang="en-US" sz="1050" b="1" dirty="0">
                <a:solidFill>
                  <a:srgbClr val="0033CC"/>
                </a:solidFill>
              </a:rPr>
              <a:t>West Texas A&amp;M University (WTAMU); 2. University of Science &amp; Technology of China; 3. Mississippi State University; 4. University of Houston; 5. Brookhaven National Lab; 6. Florida State University; 7. National High Magnetic Field Lab; 8. Lawrence Berkeley National Lab</a:t>
            </a:r>
          </a:p>
          <a:p>
            <a:pPr algn="ctr">
              <a:spcBef>
                <a:spcPts val="300"/>
              </a:spcBef>
            </a:pPr>
            <a:r>
              <a:rPr lang="en-US" sz="1050" b="1" dirty="0"/>
              <a:t>Funding Grants:</a:t>
            </a:r>
            <a:r>
              <a:rPr lang="en-US" sz="1050" dirty="0"/>
              <a:t> K. Shrestha, T. Nguyen, D. </a:t>
            </a:r>
            <a:r>
              <a:rPr lang="en-US" sz="1050" dirty="0" err="1"/>
              <a:t>Miertschin</a:t>
            </a:r>
            <a:r>
              <a:rPr lang="en-US" sz="1050" dirty="0"/>
              <a:t> (</a:t>
            </a:r>
            <a:r>
              <a:rPr lang="en-US" sz="1050" dirty="0" err="1"/>
              <a:t>Killgore</a:t>
            </a:r>
            <a:r>
              <a:rPr lang="en-US" sz="1050" dirty="0"/>
              <a:t> Research Center at WTAMU, Welch #AE-0025); </a:t>
            </a:r>
            <a:r>
              <a:rPr lang="en-US" sz="1050" dirty="0">
                <a:latin typeface="+mn-lt"/>
              </a:rPr>
              <a:t>G.S. Boebinger (NSF DMR-2128556</a:t>
            </a:r>
            <a:r>
              <a:rPr lang="en-US" sz="1050" dirty="0"/>
              <a:t>)</a:t>
            </a:r>
            <a:endParaRPr lang="en-US" sz="1050" b="1" dirty="0">
              <a:solidFill>
                <a:srgbClr val="0033CC"/>
              </a:solidFill>
            </a:endParaRPr>
          </a:p>
        </p:txBody>
      </p:sp>
      <p:pic>
        <p:nvPicPr>
          <p:cNvPr id="14" name="Picture 13" descr="JustM_purple.jpg"/>
          <p:cNvPicPr>
            <a:picLocks noChangeAspect="1"/>
          </p:cNvPicPr>
          <p:nvPr/>
        </p:nvPicPr>
        <p:blipFill>
          <a:blip r:embed="rId6" cstate="print">
            <a:extLst>
              <a:ext uri="{28A0092B-C50C-407E-A947-70E740481C1C}">
                <a14:useLocalDpi xmlns:a14="http://schemas.microsoft.com/office/drawing/2010/main"/>
              </a:ext>
            </a:extLst>
          </a:blip>
          <a:stretch>
            <a:fillRect/>
          </a:stretch>
        </p:blipFill>
        <p:spPr>
          <a:xfrm>
            <a:off x="122391" y="104348"/>
            <a:ext cx="792698" cy="944759"/>
          </a:xfrm>
          <a:prstGeom prst="rect">
            <a:avLst/>
          </a:prstGeom>
        </p:spPr>
      </p:pic>
      <p:sp>
        <p:nvSpPr>
          <p:cNvPr id="20" name="TextBox 19">
            <a:extLst>
              <a:ext uri="{FF2B5EF4-FFF2-40B4-BE49-F238E27FC236}">
                <a16:creationId xmlns:a16="http://schemas.microsoft.com/office/drawing/2014/main" id="{5D8745B3-B840-E6AC-C6EA-3C92BE279E01}"/>
              </a:ext>
            </a:extLst>
          </p:cNvPr>
          <p:cNvSpPr txBox="1"/>
          <p:nvPr/>
        </p:nvSpPr>
        <p:spPr>
          <a:xfrm>
            <a:off x="8979173" y="1350305"/>
            <a:ext cx="3061951" cy="1006429"/>
          </a:xfrm>
          <a:prstGeom prst="rect">
            <a:avLst/>
          </a:prstGeom>
          <a:noFill/>
        </p:spPr>
        <p:txBody>
          <a:bodyPr wrap="square" rtlCol="0">
            <a:spAutoFit/>
          </a:bodyPr>
          <a:lstStyle/>
          <a:p>
            <a:pPr algn="just">
              <a:lnSpc>
                <a:spcPct val="90000"/>
              </a:lnSpc>
            </a:pPr>
            <a:r>
              <a:rPr lang="en-US" sz="1100" b="1" dirty="0">
                <a:solidFill>
                  <a:prstClr val="black"/>
                </a:solidFill>
              </a:rPr>
              <a:t>(a) </a:t>
            </a:r>
            <a:r>
              <a:rPr lang="en-US" sz="1100" dirty="0">
                <a:solidFill>
                  <a:prstClr val="black"/>
                </a:solidFill>
              </a:rPr>
              <a:t>Magnetic torque vs magnetic field for two single crystals of KV</a:t>
            </a:r>
            <a:r>
              <a:rPr lang="en-US" sz="1100" baseline="-25000" dirty="0">
                <a:solidFill>
                  <a:prstClr val="black"/>
                </a:solidFill>
              </a:rPr>
              <a:t>3</a:t>
            </a:r>
            <a:r>
              <a:rPr lang="en-US" sz="1100" dirty="0">
                <a:solidFill>
                  <a:prstClr val="black"/>
                </a:solidFill>
              </a:rPr>
              <a:t>Sb</a:t>
            </a:r>
            <a:r>
              <a:rPr lang="en-US" sz="1100" baseline="-25000" dirty="0">
                <a:solidFill>
                  <a:prstClr val="black"/>
                </a:solidFill>
              </a:rPr>
              <a:t>5</a:t>
            </a:r>
            <a:r>
              <a:rPr lang="en-US" sz="1100" dirty="0">
                <a:solidFill>
                  <a:prstClr val="black"/>
                </a:solidFill>
              </a:rPr>
              <a:t>. Both samples show clear quantum oscillations with multiple frequencies above 20T. </a:t>
            </a:r>
            <a:r>
              <a:rPr lang="en-US" sz="1100" b="1" dirty="0">
                <a:solidFill>
                  <a:prstClr val="black"/>
                </a:solidFill>
              </a:rPr>
              <a:t>(b) </a:t>
            </a:r>
            <a:r>
              <a:rPr lang="en-US" sz="1100" dirty="0">
                <a:solidFill>
                  <a:prstClr val="black"/>
                </a:solidFill>
              </a:rPr>
              <a:t>A 0.4mm long sample mounted on a piezoresistive torque magnetometer.</a:t>
            </a:r>
          </a:p>
        </p:txBody>
      </p:sp>
      <p:sp>
        <p:nvSpPr>
          <p:cNvPr id="23" name="TextBox 22">
            <a:extLst>
              <a:ext uri="{FF2B5EF4-FFF2-40B4-BE49-F238E27FC236}">
                <a16:creationId xmlns:a16="http://schemas.microsoft.com/office/drawing/2014/main" id="{91D0E418-0AF9-9BC6-1E59-532EC00EFA01}"/>
              </a:ext>
            </a:extLst>
          </p:cNvPr>
          <p:cNvSpPr txBox="1"/>
          <p:nvPr/>
        </p:nvSpPr>
        <p:spPr>
          <a:xfrm>
            <a:off x="6220875" y="4067655"/>
            <a:ext cx="2729669" cy="2123658"/>
          </a:xfrm>
          <a:prstGeom prst="rect">
            <a:avLst/>
          </a:prstGeom>
          <a:noFill/>
        </p:spPr>
        <p:txBody>
          <a:bodyPr wrap="square" rtlCol="0">
            <a:spAutoFit/>
          </a:bodyPr>
          <a:lstStyle/>
          <a:p>
            <a:pPr algn="just"/>
            <a:r>
              <a:rPr lang="en-US" sz="1100" b="1" dirty="0"/>
              <a:t>(c) </a:t>
            </a:r>
            <a:r>
              <a:rPr lang="en-US" sz="1100" dirty="0"/>
              <a:t>The Landau level fan diagram is constructed by assigning (N + 1/4) and (N − 1/4) to the minima and maxima of the oscillations, respectively. This is shown by the dashed line in the graph. The inset displays the angular dependence of the Berry phase (</a:t>
            </a:r>
            <a:r>
              <a:rPr lang="en-US" sz="1100" b="1" dirty="0"/>
              <a:t>Φ</a:t>
            </a:r>
            <a:r>
              <a:rPr lang="en-US" sz="1100" b="1" baseline="-25000" dirty="0"/>
              <a:t>B</a:t>
            </a:r>
            <a:r>
              <a:rPr lang="en-US" sz="1100" dirty="0"/>
              <a:t>), with a dashed line included as a guide for the eye. The value of </a:t>
            </a:r>
            <a:r>
              <a:rPr lang="en-US" sz="1100" b="1" dirty="0"/>
              <a:t>Φ</a:t>
            </a:r>
            <a:r>
              <a:rPr lang="en-US" sz="1100" b="1" baseline="-25000" dirty="0"/>
              <a:t>B</a:t>
            </a:r>
            <a:r>
              <a:rPr lang="en-US" sz="1100" dirty="0"/>
              <a:t> is nearly constant and approximately equal to π, confirming the non-trivial topology of this energy band in KV</a:t>
            </a:r>
            <a:r>
              <a:rPr lang="en-US" sz="1100" baseline="-25000" dirty="0"/>
              <a:t>3</a:t>
            </a:r>
            <a:r>
              <a:rPr lang="en-US" sz="1100" dirty="0"/>
              <a:t>Sb</a:t>
            </a:r>
            <a:r>
              <a:rPr lang="en-US" sz="1100" baseline="-25000" dirty="0"/>
              <a:t>5</a:t>
            </a:r>
            <a:r>
              <a:rPr lang="en-US" sz="1100" dirty="0"/>
              <a:t>.</a:t>
            </a:r>
            <a:endParaRPr lang="en-US" sz="1100" dirty="0">
              <a:solidFill>
                <a:prstClr val="black"/>
              </a:solidFill>
            </a:endParaRPr>
          </a:p>
        </p:txBody>
      </p:sp>
      <p:grpSp>
        <p:nvGrpSpPr>
          <p:cNvPr id="15" name="Group 14">
            <a:extLst>
              <a:ext uri="{FF2B5EF4-FFF2-40B4-BE49-F238E27FC236}">
                <a16:creationId xmlns:a16="http://schemas.microsoft.com/office/drawing/2014/main" id="{74006659-55B9-568D-E806-7645189C43E0}"/>
              </a:ext>
            </a:extLst>
          </p:cNvPr>
          <p:cNvGrpSpPr/>
          <p:nvPr/>
        </p:nvGrpSpPr>
        <p:grpSpPr>
          <a:xfrm>
            <a:off x="10027987" y="2175318"/>
            <a:ext cx="1930532" cy="1308451"/>
            <a:chOff x="10048105" y="2247550"/>
            <a:chExt cx="1877196" cy="1152169"/>
          </a:xfrm>
        </p:grpSpPr>
        <p:pic>
          <p:nvPicPr>
            <p:cNvPr id="4" name="Picture 3">
              <a:extLst>
                <a:ext uri="{FF2B5EF4-FFF2-40B4-BE49-F238E27FC236}">
                  <a16:creationId xmlns:a16="http://schemas.microsoft.com/office/drawing/2014/main" id="{285AD6E7-C98A-DD2D-E6C0-841B675B0FD0}"/>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59373" t="29951" r="27434" b="52150"/>
            <a:stretch/>
          </p:blipFill>
          <p:spPr>
            <a:xfrm>
              <a:off x="10048105" y="2247550"/>
              <a:ext cx="1877196" cy="1152169"/>
            </a:xfrm>
            <a:prstGeom prst="rect">
              <a:avLst/>
            </a:prstGeom>
          </p:spPr>
        </p:pic>
        <p:sp>
          <p:nvSpPr>
            <p:cNvPr id="7" name="TextBox 6">
              <a:extLst>
                <a:ext uri="{FF2B5EF4-FFF2-40B4-BE49-F238E27FC236}">
                  <a16:creationId xmlns:a16="http://schemas.microsoft.com/office/drawing/2014/main" id="{E0AD5669-D25D-81F9-CB72-EE976278A04A}"/>
                </a:ext>
              </a:extLst>
            </p:cNvPr>
            <p:cNvSpPr txBox="1"/>
            <p:nvPr/>
          </p:nvSpPr>
          <p:spPr>
            <a:xfrm>
              <a:off x="10192863" y="2283025"/>
              <a:ext cx="261755" cy="184666"/>
            </a:xfrm>
            <a:prstGeom prst="rect">
              <a:avLst/>
            </a:prstGeom>
            <a:solidFill>
              <a:schemeClr val="bg1"/>
            </a:solidFill>
          </p:spPr>
          <p:txBody>
            <a:bodyPr wrap="square" lIns="0" tIns="0" rIns="0" bIns="0" rtlCol="0">
              <a:spAutoFit/>
            </a:bodyPr>
            <a:lstStyle/>
            <a:p>
              <a:pPr algn="ctr"/>
              <a:r>
                <a:rPr lang="en-US" sz="1200" b="1" dirty="0">
                  <a:solidFill>
                    <a:prstClr val="black"/>
                  </a:solidFill>
                </a:rPr>
                <a:t>(b)</a:t>
              </a:r>
              <a:endParaRPr lang="en-US" sz="1200" dirty="0">
                <a:solidFill>
                  <a:prstClr val="black"/>
                </a:solidFill>
              </a:endParaRPr>
            </a:p>
          </p:txBody>
        </p:sp>
      </p:grpSp>
      <p:grpSp>
        <p:nvGrpSpPr>
          <p:cNvPr id="17" name="Group 16">
            <a:extLst>
              <a:ext uri="{FF2B5EF4-FFF2-40B4-BE49-F238E27FC236}">
                <a16:creationId xmlns:a16="http://schemas.microsoft.com/office/drawing/2014/main" id="{AAB3EDA8-D00C-FD55-D8BF-50884F5D8037}"/>
              </a:ext>
            </a:extLst>
          </p:cNvPr>
          <p:cNvGrpSpPr/>
          <p:nvPr/>
        </p:nvGrpSpPr>
        <p:grpSpPr>
          <a:xfrm>
            <a:off x="9024523" y="3508030"/>
            <a:ext cx="3061951" cy="2882978"/>
            <a:chOff x="9024523" y="3508030"/>
            <a:chExt cx="3061951" cy="2882978"/>
          </a:xfrm>
        </p:grpSpPr>
        <p:pic>
          <p:nvPicPr>
            <p:cNvPr id="21" name="Picture 20">
              <a:extLst>
                <a:ext uri="{FF2B5EF4-FFF2-40B4-BE49-F238E27FC236}">
                  <a16:creationId xmlns:a16="http://schemas.microsoft.com/office/drawing/2014/main" id="{EEA6FA7E-9E53-6298-E716-508BE88BFC75}"/>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l="6164" t="5218" r="34585" b="17937"/>
            <a:stretch/>
          </p:blipFill>
          <p:spPr>
            <a:xfrm>
              <a:off x="9024523" y="3508030"/>
              <a:ext cx="3061951" cy="2633641"/>
            </a:xfrm>
            <a:prstGeom prst="rect">
              <a:avLst/>
            </a:prstGeom>
          </p:spPr>
        </p:pic>
        <p:pic>
          <p:nvPicPr>
            <p:cNvPr id="16" name="Picture 15">
              <a:extLst>
                <a:ext uri="{FF2B5EF4-FFF2-40B4-BE49-F238E27FC236}">
                  <a16:creationId xmlns:a16="http://schemas.microsoft.com/office/drawing/2014/main" id="{9571F68D-A78E-75EB-7C8F-1F6C194941AF}"/>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l="31994" t="83330" r="54057" b="9658"/>
            <a:stretch/>
          </p:blipFill>
          <p:spPr>
            <a:xfrm>
              <a:off x="10341033" y="6157105"/>
              <a:ext cx="631767" cy="233903"/>
            </a:xfrm>
            <a:prstGeom prst="rect">
              <a:avLst/>
            </a:prstGeom>
          </p:spPr>
        </p:pic>
      </p:grpSp>
    </p:spTree>
    <p:extLst>
      <p:ext uri="{BB962C8B-B14F-4D97-AF65-F5344CB8AC3E}">
        <p14:creationId xmlns:p14="http://schemas.microsoft.com/office/powerpoint/2010/main" val="3345844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2308225" y="6281739"/>
            <a:ext cx="184150" cy="274637"/>
          </a:xfrm>
          <a:prstGeom prst="rect">
            <a:avLst/>
          </a:prstGeom>
          <a:noFill/>
          <a:ln w="9525">
            <a:noFill/>
            <a:miter lim="800000"/>
            <a:headEnd/>
            <a:tailEnd/>
          </a:ln>
        </p:spPr>
        <p:txBody>
          <a:bodyPr wrap="none">
            <a:spAutoFit/>
          </a:bodyPr>
          <a:lstStyle/>
          <a:p>
            <a:endParaRPr lang="en-US" sz="1200"/>
          </a:p>
        </p:txBody>
      </p:sp>
      <p:sp>
        <p:nvSpPr>
          <p:cNvPr id="1029" name="Line 42"/>
          <p:cNvSpPr>
            <a:spLocks noChangeShapeType="1"/>
          </p:cNvSpPr>
          <p:nvPr/>
        </p:nvSpPr>
        <p:spPr bwMode="auto">
          <a:xfrm>
            <a:off x="0" y="1215689"/>
            <a:ext cx="12192000" cy="28082"/>
          </a:xfrm>
          <a:prstGeom prst="line">
            <a:avLst/>
          </a:prstGeom>
          <a:noFill/>
          <a:ln w="82550" cmpd="thickThin">
            <a:solidFill>
              <a:schemeClr val="tx1"/>
            </a:solidFill>
            <a:round/>
            <a:headEnd/>
            <a:tailEnd/>
          </a:ln>
        </p:spPr>
        <p:txBody>
          <a:bodyPr/>
          <a:lstStyle/>
          <a:p>
            <a:endParaRPr lang="en-US"/>
          </a:p>
        </p:txBody>
      </p:sp>
      <p:sp>
        <p:nvSpPr>
          <p:cNvPr id="3" name="Text Box 28">
            <a:extLst>
              <a:ext uri="{FF2B5EF4-FFF2-40B4-BE49-F238E27FC236}">
                <a16:creationId xmlns:a16="http://schemas.microsoft.com/office/drawing/2014/main" id="{0C9DE3AC-5CF0-861B-4130-A2C7948061E8}"/>
              </a:ext>
            </a:extLst>
          </p:cNvPr>
          <p:cNvSpPr txBox="1">
            <a:spLocks noChangeArrowheads="1"/>
          </p:cNvSpPr>
          <p:nvPr/>
        </p:nvSpPr>
        <p:spPr bwMode="auto">
          <a:xfrm>
            <a:off x="142196" y="1496766"/>
            <a:ext cx="5565031" cy="4708981"/>
          </a:xfrm>
          <a:prstGeom prst="rect">
            <a:avLst/>
          </a:prstGeom>
          <a:noFill/>
          <a:ln w="9525">
            <a:noFill/>
            <a:miter lim="800000"/>
            <a:headEnd/>
            <a:tailEnd/>
          </a:ln>
        </p:spPr>
        <p:txBody>
          <a:bodyPr wrap="square">
            <a:spAutoFit/>
          </a:bodyPr>
          <a:lstStyle/>
          <a:p>
            <a:pPr algn="just"/>
            <a:r>
              <a:rPr lang="en-US" sz="1200" b="1" dirty="0">
                <a:solidFill>
                  <a:srgbClr val="000000"/>
                </a:solidFill>
              </a:rPr>
              <a:t>What is the finding? </a:t>
            </a:r>
            <a:r>
              <a:rPr lang="en-US" sz="1200" i="1" u="sng" dirty="0">
                <a:solidFill>
                  <a:srgbClr val="000000"/>
                </a:solidFill>
              </a:rPr>
              <a:t>The application of extremely high DC magnetic fields up to 45T allowed the observation of many quantum oscillation frequencies in the magnetization of KV</a:t>
            </a:r>
            <a:r>
              <a:rPr lang="en-US" sz="1200" i="1" u="sng" baseline="-25000" dirty="0">
                <a:solidFill>
                  <a:srgbClr val="000000"/>
                </a:solidFill>
              </a:rPr>
              <a:t>3</a:t>
            </a:r>
            <a:r>
              <a:rPr lang="en-US" sz="1200" i="1" u="sng" dirty="0">
                <a:solidFill>
                  <a:srgbClr val="000000"/>
                </a:solidFill>
              </a:rPr>
              <a:t>Sb</a:t>
            </a:r>
            <a:r>
              <a:rPr lang="en-US" sz="1200" i="1" u="sng" baseline="-25000" dirty="0">
                <a:solidFill>
                  <a:srgbClr val="000000"/>
                </a:solidFill>
              </a:rPr>
              <a:t>5</a:t>
            </a:r>
            <a:r>
              <a:rPr lang="en-US" sz="1200" i="1" u="sng" dirty="0">
                <a:solidFill>
                  <a:srgbClr val="000000"/>
                </a:solidFill>
              </a:rPr>
              <a:t> that had not been observed previously</a:t>
            </a:r>
            <a:r>
              <a:rPr lang="en-US" sz="1200" dirty="0">
                <a:solidFill>
                  <a:srgbClr val="000000"/>
                </a:solidFill>
              </a:rPr>
              <a:t>. In addition, researchers could track the angular variation of most of the frequencies to unambiguously confirm the quasi-2D nature of the Fermi surface (FS). </a:t>
            </a:r>
            <a:r>
              <a:rPr lang="en-US" sz="1200" dirty="0">
                <a:solidFill>
                  <a:srgbClr val="000000"/>
                </a:solidFill>
                <a:latin typeface="Arial" charset="0"/>
              </a:rPr>
              <a:t>Berry phase calculations, obtained by constructing the Landau level fan diagram, confirmed the non-trivial band topology in KV</a:t>
            </a:r>
            <a:r>
              <a:rPr lang="en-US" sz="1200" baseline="-25000" dirty="0">
                <a:solidFill>
                  <a:srgbClr val="000000"/>
                </a:solidFill>
                <a:latin typeface="Arial" charset="0"/>
              </a:rPr>
              <a:t>3</a:t>
            </a:r>
            <a:r>
              <a:rPr lang="en-US" sz="1200" dirty="0">
                <a:solidFill>
                  <a:srgbClr val="000000"/>
                </a:solidFill>
                <a:latin typeface="Arial" charset="0"/>
              </a:rPr>
              <a:t>Sb</a:t>
            </a:r>
            <a:r>
              <a:rPr lang="en-US" sz="1200" baseline="-25000" dirty="0">
                <a:solidFill>
                  <a:srgbClr val="000000"/>
                </a:solidFill>
                <a:latin typeface="Arial" charset="0"/>
              </a:rPr>
              <a:t>5</a:t>
            </a:r>
            <a:r>
              <a:rPr lang="en-US" sz="1200" dirty="0">
                <a:solidFill>
                  <a:srgbClr val="000000"/>
                </a:solidFill>
                <a:latin typeface="Arial" charset="0"/>
              </a:rPr>
              <a:t>. Furthermore, calculations show that the FS undergoes severe reconstruction due to charge density wave ordering in KV</a:t>
            </a:r>
            <a:r>
              <a:rPr lang="en-US" sz="1200" baseline="-25000" dirty="0">
                <a:solidFill>
                  <a:srgbClr val="000000"/>
                </a:solidFill>
                <a:latin typeface="Arial" charset="0"/>
              </a:rPr>
              <a:t>3</a:t>
            </a:r>
            <a:r>
              <a:rPr lang="en-US" sz="1200" dirty="0">
                <a:solidFill>
                  <a:srgbClr val="000000"/>
                </a:solidFill>
                <a:latin typeface="Arial" charset="0"/>
              </a:rPr>
              <a:t>Sb</a:t>
            </a:r>
            <a:r>
              <a:rPr lang="en-US" sz="1200" baseline="-25000" dirty="0">
                <a:solidFill>
                  <a:srgbClr val="000000"/>
                </a:solidFill>
                <a:latin typeface="Arial" charset="0"/>
              </a:rPr>
              <a:t>5</a:t>
            </a:r>
            <a:r>
              <a:rPr lang="en-US" sz="1200" dirty="0">
                <a:solidFill>
                  <a:srgbClr val="000000"/>
                </a:solidFill>
                <a:latin typeface="Arial" charset="0"/>
              </a:rPr>
              <a:t> and frequency values calculated from theory are consistent with the experimental results.</a:t>
            </a:r>
            <a:endParaRPr lang="en-US" sz="500" dirty="0">
              <a:solidFill>
                <a:srgbClr val="000000"/>
              </a:solidFill>
            </a:endParaRPr>
          </a:p>
          <a:p>
            <a:pPr algn="just"/>
            <a:endParaRPr lang="en-US" sz="1200" b="1" dirty="0">
              <a:solidFill>
                <a:srgbClr val="000000"/>
              </a:solidFill>
            </a:endParaRPr>
          </a:p>
          <a:p>
            <a:pPr algn="just"/>
            <a:r>
              <a:rPr lang="en-US" sz="1200" b="1" dirty="0">
                <a:solidFill>
                  <a:srgbClr val="000000"/>
                </a:solidFill>
              </a:rPr>
              <a:t>Why is this important? </a:t>
            </a:r>
            <a:r>
              <a:rPr lang="en-US" sz="1200" i="1" u="sng" dirty="0">
                <a:solidFill>
                  <a:srgbClr val="000000"/>
                </a:solidFill>
              </a:rPr>
              <a:t>Topological materials possess charge carriers with a much higher mobility than is found in normal conductors</a:t>
            </a:r>
            <a:r>
              <a:rPr lang="en-US" sz="1200" dirty="0">
                <a:solidFill>
                  <a:srgbClr val="000000"/>
                </a:solidFill>
              </a:rPr>
              <a:t>. Therefore, fully understanding their electronic properties is crucial to the design and development of electronic devices utilizing these materials. </a:t>
            </a:r>
            <a:r>
              <a:rPr lang="en-US" sz="1200" i="1" u="sng" dirty="0">
                <a:solidFill>
                  <a:srgbClr val="000000"/>
                </a:solidFill>
              </a:rPr>
              <a:t>Furthermore, the detailed knowledge of the Fermi surface obtained through this research will improve our understanding of the fundamental physics of the non-trivial topology, charge density wave, and superconductivity in KV</a:t>
            </a:r>
            <a:r>
              <a:rPr lang="en-US" sz="1200" i="1" u="sng" baseline="-25000" dirty="0">
                <a:solidFill>
                  <a:srgbClr val="000000"/>
                </a:solidFill>
              </a:rPr>
              <a:t>3</a:t>
            </a:r>
            <a:r>
              <a:rPr lang="en-US" sz="1200" i="1" u="sng" dirty="0">
                <a:solidFill>
                  <a:srgbClr val="000000"/>
                </a:solidFill>
              </a:rPr>
              <a:t>Sb</a:t>
            </a:r>
            <a:r>
              <a:rPr lang="en-US" sz="1200" i="1" u="sng" baseline="-25000" dirty="0">
                <a:solidFill>
                  <a:srgbClr val="000000"/>
                </a:solidFill>
              </a:rPr>
              <a:t>5</a:t>
            </a:r>
            <a:r>
              <a:rPr lang="en-US" sz="1200" i="1" u="sng" dirty="0">
                <a:solidFill>
                  <a:srgbClr val="000000"/>
                </a:solidFill>
              </a:rPr>
              <a:t>. </a:t>
            </a:r>
          </a:p>
          <a:p>
            <a:pPr algn="just"/>
            <a:endParaRPr lang="en-US" sz="1200" b="1" dirty="0">
              <a:solidFill>
                <a:srgbClr val="000000"/>
              </a:solidFill>
            </a:endParaRPr>
          </a:p>
          <a:p>
            <a:pPr algn="just"/>
            <a:r>
              <a:rPr lang="en-US" sz="1200" b="1" dirty="0">
                <a:solidFill>
                  <a:srgbClr val="000000"/>
                </a:solidFill>
              </a:rPr>
              <a:t>Why did this research need the MagLab?</a:t>
            </a:r>
            <a:r>
              <a:rPr lang="en-US" sz="1200" dirty="0">
                <a:solidFill>
                  <a:srgbClr val="000000"/>
                </a:solidFill>
              </a:rPr>
              <a:t> To observe the quantum oscillations needed to map the Fermi surface of this material, it is necessary to cool the sample to temperatures as low as 0.32K and apply very high magnetic fields (well above 20T)</a:t>
            </a:r>
            <a:r>
              <a:rPr lang="en-US" sz="1200" dirty="0"/>
              <a:t>. </a:t>
            </a:r>
            <a:r>
              <a:rPr lang="en-US" sz="1200" i="1" u="sng" dirty="0"/>
              <a:t>Indeed, the 45T hybrid magnet exponentially amplifies these quantum oscillations. It is only </a:t>
            </a:r>
            <a:r>
              <a:rPr lang="en-US" sz="1200" i="1" u="sng" dirty="0">
                <a:solidFill>
                  <a:srgbClr val="000000"/>
                </a:solidFill>
              </a:rPr>
              <a:t>available at the MagLab and is readily accessible through the MagLab’s user program</a:t>
            </a:r>
            <a:r>
              <a:rPr lang="en-US" sz="1200" dirty="0">
                <a:solidFill>
                  <a:srgbClr val="000000"/>
                </a:solidFill>
              </a:rPr>
              <a:t>.</a:t>
            </a:r>
            <a:endParaRPr lang="en-US" sz="1200" dirty="0">
              <a:latin typeface="Arial" charset="0"/>
            </a:endParaRPr>
          </a:p>
        </p:txBody>
      </p:sp>
      <p:pic>
        <p:nvPicPr>
          <p:cNvPr id="7" name="Picture 6" descr="NSF logo.jpg">
            <a:extLst>
              <a:ext uri="{FF2B5EF4-FFF2-40B4-BE49-F238E27FC236}">
                <a16:creationId xmlns:a16="http://schemas.microsoft.com/office/drawing/2014/main" id="{53087F66-76D6-A3E6-F7E6-4E471745BD51}"/>
              </a:ext>
            </a:extLst>
          </p:cNvPr>
          <p:cNvPicPr>
            <a:picLocks noChangeAspect="1"/>
          </p:cNvPicPr>
          <p:nvPr/>
        </p:nvPicPr>
        <p:blipFill>
          <a:blip r:embed="rId3" cstate="print"/>
          <a:stretch>
            <a:fillRect/>
          </a:stretch>
        </p:blipFill>
        <p:spPr>
          <a:xfrm>
            <a:off x="11052421" y="65069"/>
            <a:ext cx="1017188" cy="1023315"/>
          </a:xfrm>
          <a:prstGeom prst="rect">
            <a:avLst/>
          </a:prstGeom>
        </p:spPr>
      </p:pic>
      <p:sp>
        <p:nvSpPr>
          <p:cNvPr id="8" name="Text Box 62">
            <a:extLst>
              <a:ext uri="{FF2B5EF4-FFF2-40B4-BE49-F238E27FC236}">
                <a16:creationId xmlns:a16="http://schemas.microsoft.com/office/drawing/2014/main" id="{E43C0593-A7CA-57AC-5E57-480CB088453D}"/>
              </a:ext>
            </a:extLst>
          </p:cNvPr>
          <p:cNvSpPr txBox="1">
            <a:spLocks noChangeArrowheads="1"/>
          </p:cNvSpPr>
          <p:nvPr/>
        </p:nvSpPr>
        <p:spPr bwMode="auto">
          <a:xfrm>
            <a:off x="995081" y="23211"/>
            <a:ext cx="10201835" cy="1107996"/>
          </a:xfrm>
          <a:prstGeom prst="rect">
            <a:avLst/>
          </a:prstGeom>
          <a:noFill/>
          <a:ln w="9525">
            <a:noFill/>
            <a:miter lim="800000"/>
            <a:headEnd/>
            <a:tailEnd/>
          </a:ln>
        </p:spPr>
        <p:txBody>
          <a:bodyPr wrap="square">
            <a:spAutoFit/>
          </a:bodyPr>
          <a:lstStyle/>
          <a:p>
            <a:pPr algn="ctr">
              <a:spcBef>
                <a:spcPts val="0"/>
              </a:spcBef>
            </a:pPr>
            <a:r>
              <a:rPr lang="en-US" sz="1600" b="1" dirty="0"/>
              <a:t>Nontrivial topology in a </a:t>
            </a:r>
            <a:r>
              <a:rPr lang="en-US" sz="1600" b="1" dirty="0" err="1"/>
              <a:t>kagome</a:t>
            </a:r>
            <a:r>
              <a:rPr lang="en-US" sz="1600" b="1" dirty="0"/>
              <a:t> superconductor (KV</a:t>
            </a:r>
            <a:r>
              <a:rPr lang="en-US" sz="1600" b="1" baseline="-25000" dirty="0"/>
              <a:t>3</a:t>
            </a:r>
            <a:r>
              <a:rPr lang="en-US" sz="1600" b="1" dirty="0"/>
              <a:t>Sb</a:t>
            </a:r>
            <a:r>
              <a:rPr lang="en-US" sz="1600" b="1" baseline="-25000" dirty="0"/>
              <a:t>5</a:t>
            </a:r>
            <a:r>
              <a:rPr lang="en-US" sz="1600" b="1" dirty="0"/>
              <a:t>) probed by torque magnetometry up to 45T</a:t>
            </a:r>
          </a:p>
          <a:p>
            <a:pPr algn="ctr">
              <a:spcBef>
                <a:spcPts val="300"/>
              </a:spcBef>
            </a:pPr>
            <a:r>
              <a:rPr lang="en-US" sz="1100" dirty="0"/>
              <a:t>K. Shrestha</a:t>
            </a:r>
            <a:r>
              <a:rPr lang="en-US" sz="1100" baseline="30000" dirty="0"/>
              <a:t>1,*</a:t>
            </a:r>
            <a:r>
              <a:rPr lang="en-US" sz="1100" dirty="0"/>
              <a:t>, M. Shi</a:t>
            </a:r>
            <a:r>
              <a:rPr lang="en-US" sz="1100" baseline="30000" dirty="0"/>
              <a:t>2</a:t>
            </a:r>
            <a:r>
              <a:rPr lang="en-US" sz="1100" dirty="0"/>
              <a:t>, B. Regmi</a:t>
            </a:r>
            <a:r>
              <a:rPr lang="en-US" sz="1100" baseline="30000" dirty="0"/>
              <a:t>3</a:t>
            </a:r>
            <a:r>
              <a:rPr lang="en-US" sz="1100" dirty="0"/>
              <a:t>,  T. Nguyen</a:t>
            </a:r>
            <a:r>
              <a:rPr lang="en-US" sz="1100" baseline="30000" dirty="0"/>
              <a:t>1</a:t>
            </a:r>
            <a:r>
              <a:rPr lang="en-US" sz="1100" dirty="0"/>
              <a:t>, D. Miertschin</a:t>
            </a:r>
            <a:r>
              <a:rPr lang="en-US" sz="1100" baseline="30000" dirty="0"/>
              <a:t>1</a:t>
            </a:r>
            <a:r>
              <a:rPr lang="en-US" sz="1100" dirty="0"/>
              <a:t> ,K. Fan</a:t>
            </a:r>
            <a:r>
              <a:rPr lang="en-US" sz="1100" baseline="30000" dirty="0"/>
              <a:t>2</a:t>
            </a:r>
            <a:r>
              <a:rPr lang="en-US" sz="1100" dirty="0"/>
              <a:t>, L. Z. Deng</a:t>
            </a:r>
            <a:r>
              <a:rPr lang="en-US" sz="1100" baseline="30000" dirty="0"/>
              <a:t>4</a:t>
            </a:r>
            <a:r>
              <a:rPr lang="en-US" sz="1100" dirty="0"/>
              <a:t>, N. Aryal</a:t>
            </a:r>
            <a:r>
              <a:rPr lang="en-US" sz="1100" baseline="30000" dirty="0"/>
              <a:t>5</a:t>
            </a:r>
            <a:r>
              <a:rPr lang="en-US" sz="1100" dirty="0"/>
              <a:t>, S.-G. Kim</a:t>
            </a:r>
            <a:r>
              <a:rPr lang="en-US" sz="1100" baseline="30000" dirty="0"/>
              <a:t>3</a:t>
            </a:r>
            <a:r>
              <a:rPr lang="en-US" sz="1100" dirty="0"/>
              <a:t>, D. E. Graf</a:t>
            </a:r>
            <a:r>
              <a:rPr lang="en-US" sz="1100" baseline="30000" dirty="0"/>
              <a:t>6,7</a:t>
            </a:r>
            <a:r>
              <a:rPr lang="en-US" sz="1100" dirty="0"/>
              <a:t>, X. Chen</a:t>
            </a:r>
            <a:r>
              <a:rPr lang="en-US" sz="1100" baseline="30000" dirty="0"/>
              <a:t>2</a:t>
            </a:r>
            <a:r>
              <a:rPr lang="en-US" sz="1100" dirty="0"/>
              <a:t> and C. W. Chu </a:t>
            </a:r>
            <a:r>
              <a:rPr lang="en-US" sz="1100" baseline="30000" dirty="0"/>
              <a:t>4,8</a:t>
            </a:r>
            <a:endParaRPr lang="en-US" sz="1100" dirty="0"/>
          </a:p>
          <a:p>
            <a:pPr marL="228600" indent="-228600" algn="ctr">
              <a:spcBef>
                <a:spcPts val="300"/>
              </a:spcBef>
              <a:buAutoNum type="arabicPeriod"/>
            </a:pPr>
            <a:r>
              <a:rPr lang="en-US" sz="1050" b="1" dirty="0">
                <a:solidFill>
                  <a:srgbClr val="0033CC"/>
                </a:solidFill>
              </a:rPr>
              <a:t>West Texas A&amp;M University (WTAMU); 2. University of Science &amp; Technology of China; 3. Mississippi State University; 4. University of Houston; 5. Brookhaven National Lab; 6. Florida State University; 7. National High Magnetic Field Lab; 8. Lawrence Berkeley National Lab</a:t>
            </a:r>
          </a:p>
          <a:p>
            <a:pPr algn="ctr">
              <a:spcBef>
                <a:spcPts val="300"/>
              </a:spcBef>
            </a:pPr>
            <a:r>
              <a:rPr lang="en-US" sz="1050" b="1" dirty="0"/>
              <a:t>Funding Grants:</a:t>
            </a:r>
            <a:r>
              <a:rPr lang="en-US" sz="1050" dirty="0"/>
              <a:t> K. Shrestha, T. Nguyen, D. </a:t>
            </a:r>
            <a:r>
              <a:rPr lang="en-US" sz="1050" dirty="0" err="1"/>
              <a:t>Miertschin</a:t>
            </a:r>
            <a:r>
              <a:rPr lang="en-US" sz="1050" dirty="0"/>
              <a:t> (</a:t>
            </a:r>
            <a:r>
              <a:rPr lang="en-US" sz="1050" dirty="0" err="1"/>
              <a:t>Killgore</a:t>
            </a:r>
            <a:r>
              <a:rPr lang="en-US" sz="1050" dirty="0"/>
              <a:t> Research Center at WTAMU, Welch #AE-0025); </a:t>
            </a:r>
            <a:r>
              <a:rPr lang="en-US" sz="1050" dirty="0">
                <a:latin typeface="+mn-lt"/>
              </a:rPr>
              <a:t>G.S. Boebinger (NSF DMR-2128556</a:t>
            </a:r>
            <a:r>
              <a:rPr lang="en-US" sz="1050" dirty="0"/>
              <a:t>)</a:t>
            </a:r>
            <a:endParaRPr lang="en-US" sz="1050" b="1" dirty="0">
              <a:solidFill>
                <a:srgbClr val="0033CC"/>
              </a:solidFill>
            </a:endParaRPr>
          </a:p>
        </p:txBody>
      </p:sp>
      <p:pic>
        <p:nvPicPr>
          <p:cNvPr id="13" name="Picture 12" descr="JustM_purple.jpg">
            <a:extLst>
              <a:ext uri="{FF2B5EF4-FFF2-40B4-BE49-F238E27FC236}">
                <a16:creationId xmlns:a16="http://schemas.microsoft.com/office/drawing/2014/main" id="{F8C13629-2D1B-452A-9030-D4F03B13EE44}"/>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122391" y="104348"/>
            <a:ext cx="792698" cy="944759"/>
          </a:xfrm>
          <a:prstGeom prst="rect">
            <a:avLst/>
          </a:prstGeom>
        </p:spPr>
      </p:pic>
      <p:grpSp>
        <p:nvGrpSpPr>
          <p:cNvPr id="15" name="Group 14">
            <a:extLst>
              <a:ext uri="{FF2B5EF4-FFF2-40B4-BE49-F238E27FC236}">
                <a16:creationId xmlns:a16="http://schemas.microsoft.com/office/drawing/2014/main" id="{9F1D1133-DA86-0A64-84DF-36F94993A3C5}"/>
              </a:ext>
            </a:extLst>
          </p:cNvPr>
          <p:cNvGrpSpPr/>
          <p:nvPr/>
        </p:nvGrpSpPr>
        <p:grpSpPr>
          <a:xfrm>
            <a:off x="5967231" y="1371076"/>
            <a:ext cx="2991214" cy="2351372"/>
            <a:chOff x="5967231" y="1371076"/>
            <a:chExt cx="2991214" cy="2351372"/>
          </a:xfrm>
        </p:grpSpPr>
        <p:pic>
          <p:nvPicPr>
            <p:cNvPr id="17" name="Picture 16">
              <a:extLst>
                <a:ext uri="{FF2B5EF4-FFF2-40B4-BE49-F238E27FC236}">
                  <a16:creationId xmlns:a16="http://schemas.microsoft.com/office/drawing/2014/main" id="{F614AE52-DE91-C6F2-C800-1BB0015731B0}"/>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l="46382" t="12285"/>
            <a:stretch/>
          </p:blipFill>
          <p:spPr>
            <a:xfrm>
              <a:off x="5967231" y="1508760"/>
              <a:ext cx="2991214" cy="2213688"/>
            </a:xfrm>
            <a:prstGeom prst="rect">
              <a:avLst/>
            </a:prstGeom>
          </p:spPr>
        </p:pic>
        <p:pic>
          <p:nvPicPr>
            <p:cNvPr id="18" name="Picture 17">
              <a:extLst>
                <a:ext uri="{FF2B5EF4-FFF2-40B4-BE49-F238E27FC236}">
                  <a16:creationId xmlns:a16="http://schemas.microsoft.com/office/drawing/2014/main" id="{C2B000C6-2806-25D8-B1A7-BF187F8FD952}"/>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l="72866" t="-193" r="17982" b="89829"/>
            <a:stretch/>
          </p:blipFill>
          <p:spPr>
            <a:xfrm>
              <a:off x="7330440" y="1371076"/>
              <a:ext cx="510540" cy="261558"/>
            </a:xfrm>
            <a:prstGeom prst="rect">
              <a:avLst/>
            </a:prstGeom>
          </p:spPr>
        </p:pic>
        <p:sp>
          <p:nvSpPr>
            <p:cNvPr id="19" name="Rectangle 18">
              <a:extLst>
                <a:ext uri="{FF2B5EF4-FFF2-40B4-BE49-F238E27FC236}">
                  <a16:creationId xmlns:a16="http://schemas.microsoft.com/office/drawing/2014/main" id="{9481C5D5-A3F3-5E56-1C0F-F2121E591AAA}"/>
                </a:ext>
              </a:extLst>
            </p:cNvPr>
            <p:cNvSpPr/>
            <p:nvPr/>
          </p:nvSpPr>
          <p:spPr>
            <a:xfrm>
              <a:off x="6658495" y="1851407"/>
              <a:ext cx="789709" cy="67973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90C7C546-67C0-9DC8-E58E-AF8167FD4553}"/>
                </a:ext>
              </a:extLst>
            </p:cNvPr>
            <p:cNvSpPr/>
            <p:nvPr/>
          </p:nvSpPr>
          <p:spPr>
            <a:xfrm>
              <a:off x="8547014" y="3222242"/>
              <a:ext cx="304800" cy="3419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22AFD60A-C457-AE17-3889-D2D6246F5E0A}"/>
                </a:ext>
              </a:extLst>
            </p:cNvPr>
            <p:cNvSpPr txBox="1"/>
            <p:nvPr/>
          </p:nvSpPr>
          <p:spPr>
            <a:xfrm>
              <a:off x="6616930" y="1851407"/>
              <a:ext cx="414155" cy="276999"/>
            </a:xfrm>
            <a:prstGeom prst="rect">
              <a:avLst/>
            </a:prstGeom>
            <a:solidFill>
              <a:schemeClr val="bg1"/>
            </a:solidFill>
          </p:spPr>
          <p:txBody>
            <a:bodyPr wrap="square" rtlCol="0">
              <a:spAutoFit/>
            </a:bodyPr>
            <a:lstStyle/>
            <a:p>
              <a:pPr algn="just"/>
              <a:r>
                <a:rPr lang="en-US" sz="1200" b="1" dirty="0">
                  <a:solidFill>
                    <a:prstClr val="black"/>
                  </a:solidFill>
                </a:rPr>
                <a:t>(a)</a:t>
              </a:r>
              <a:endParaRPr lang="en-US" sz="1200" dirty="0">
                <a:solidFill>
                  <a:prstClr val="black"/>
                </a:solidFill>
              </a:endParaRPr>
            </a:p>
          </p:txBody>
        </p:sp>
      </p:grpSp>
      <p:sp>
        <p:nvSpPr>
          <p:cNvPr id="22" name="Rectangle 49">
            <a:extLst>
              <a:ext uri="{FF2B5EF4-FFF2-40B4-BE49-F238E27FC236}">
                <a16:creationId xmlns:a16="http://schemas.microsoft.com/office/drawing/2014/main" id="{984FA3F6-FF22-B07B-523B-13ED3B8D7C18}"/>
              </a:ext>
            </a:extLst>
          </p:cNvPr>
          <p:cNvSpPr>
            <a:spLocks noChangeArrowheads="1"/>
          </p:cNvSpPr>
          <p:nvPr/>
        </p:nvSpPr>
        <p:spPr bwMode="auto">
          <a:xfrm>
            <a:off x="5934076" y="1329113"/>
            <a:ext cx="6169940" cy="5086156"/>
          </a:xfrm>
          <a:prstGeom prst="rect">
            <a:avLst/>
          </a:prstGeom>
          <a:noFill/>
          <a:ln w="19050">
            <a:solidFill>
              <a:srgbClr val="0033CC"/>
            </a:solidFill>
            <a:miter lim="800000"/>
            <a:headEnd/>
            <a:tailEnd/>
          </a:ln>
        </p:spPr>
        <p:txBody>
          <a:bodyPr wrap="none" anchor="ctr"/>
          <a:lstStyle/>
          <a:p>
            <a:endParaRPr lang="en-US"/>
          </a:p>
        </p:txBody>
      </p:sp>
      <p:sp>
        <p:nvSpPr>
          <p:cNvPr id="23" name="TextBox 22">
            <a:extLst>
              <a:ext uri="{FF2B5EF4-FFF2-40B4-BE49-F238E27FC236}">
                <a16:creationId xmlns:a16="http://schemas.microsoft.com/office/drawing/2014/main" id="{EFCC22FE-601B-F035-C9C8-C99D44C4AB36}"/>
              </a:ext>
            </a:extLst>
          </p:cNvPr>
          <p:cNvSpPr txBox="1"/>
          <p:nvPr/>
        </p:nvSpPr>
        <p:spPr>
          <a:xfrm>
            <a:off x="8979173" y="1350305"/>
            <a:ext cx="3061951" cy="1006429"/>
          </a:xfrm>
          <a:prstGeom prst="rect">
            <a:avLst/>
          </a:prstGeom>
          <a:noFill/>
        </p:spPr>
        <p:txBody>
          <a:bodyPr wrap="square" rtlCol="0">
            <a:spAutoFit/>
          </a:bodyPr>
          <a:lstStyle/>
          <a:p>
            <a:pPr algn="just">
              <a:lnSpc>
                <a:spcPct val="90000"/>
              </a:lnSpc>
            </a:pPr>
            <a:r>
              <a:rPr lang="en-US" sz="1100" b="1" dirty="0">
                <a:solidFill>
                  <a:prstClr val="black"/>
                </a:solidFill>
              </a:rPr>
              <a:t>(a) </a:t>
            </a:r>
            <a:r>
              <a:rPr lang="en-US" sz="1100" dirty="0">
                <a:solidFill>
                  <a:prstClr val="black"/>
                </a:solidFill>
              </a:rPr>
              <a:t>Magnetic torque vs magnetic field for two single crystals of KV</a:t>
            </a:r>
            <a:r>
              <a:rPr lang="en-US" sz="1100" baseline="-25000" dirty="0">
                <a:solidFill>
                  <a:prstClr val="black"/>
                </a:solidFill>
              </a:rPr>
              <a:t>3</a:t>
            </a:r>
            <a:r>
              <a:rPr lang="en-US" sz="1100" dirty="0">
                <a:solidFill>
                  <a:prstClr val="black"/>
                </a:solidFill>
              </a:rPr>
              <a:t>Sb</a:t>
            </a:r>
            <a:r>
              <a:rPr lang="en-US" sz="1100" baseline="-25000" dirty="0">
                <a:solidFill>
                  <a:prstClr val="black"/>
                </a:solidFill>
              </a:rPr>
              <a:t>5</a:t>
            </a:r>
            <a:r>
              <a:rPr lang="en-US" sz="1100" dirty="0">
                <a:solidFill>
                  <a:prstClr val="black"/>
                </a:solidFill>
              </a:rPr>
              <a:t>. Both samples show clear quantum oscillations with multiple frequencies above 20T. </a:t>
            </a:r>
            <a:r>
              <a:rPr lang="en-US" sz="1100" b="1" dirty="0">
                <a:solidFill>
                  <a:prstClr val="black"/>
                </a:solidFill>
              </a:rPr>
              <a:t>(b) </a:t>
            </a:r>
            <a:r>
              <a:rPr lang="en-US" sz="1100" dirty="0">
                <a:solidFill>
                  <a:prstClr val="black"/>
                </a:solidFill>
              </a:rPr>
              <a:t>A 0.4mm long sample mounted on a piezoresistive torque magnetometer.</a:t>
            </a:r>
          </a:p>
        </p:txBody>
      </p:sp>
      <p:sp>
        <p:nvSpPr>
          <p:cNvPr id="24" name="TextBox 23">
            <a:extLst>
              <a:ext uri="{FF2B5EF4-FFF2-40B4-BE49-F238E27FC236}">
                <a16:creationId xmlns:a16="http://schemas.microsoft.com/office/drawing/2014/main" id="{4667F0FE-D1D6-80D1-069B-E5E67F8959AF}"/>
              </a:ext>
            </a:extLst>
          </p:cNvPr>
          <p:cNvSpPr txBox="1"/>
          <p:nvPr/>
        </p:nvSpPr>
        <p:spPr>
          <a:xfrm>
            <a:off x="6220875" y="4067655"/>
            <a:ext cx="2729669" cy="2123658"/>
          </a:xfrm>
          <a:prstGeom prst="rect">
            <a:avLst/>
          </a:prstGeom>
          <a:noFill/>
        </p:spPr>
        <p:txBody>
          <a:bodyPr wrap="square" rtlCol="0">
            <a:spAutoFit/>
          </a:bodyPr>
          <a:lstStyle/>
          <a:p>
            <a:pPr algn="just"/>
            <a:r>
              <a:rPr lang="en-US" sz="1100" b="1" dirty="0"/>
              <a:t>(c) </a:t>
            </a:r>
            <a:r>
              <a:rPr lang="en-US" sz="1100" dirty="0"/>
              <a:t>The Landau level fan diagram is constructed by assigning (N + 1/4) and (N − 1/4) to the minima and maxima of the oscillations, respectively. This is shown by the dashed line in the graph. The inset displays the angular dependence of the Berry phase (</a:t>
            </a:r>
            <a:r>
              <a:rPr lang="en-US" sz="1100" b="1" dirty="0"/>
              <a:t>Φ</a:t>
            </a:r>
            <a:r>
              <a:rPr lang="en-US" sz="1100" b="1" baseline="-25000" dirty="0"/>
              <a:t>B</a:t>
            </a:r>
            <a:r>
              <a:rPr lang="en-US" sz="1100" dirty="0"/>
              <a:t>), with a dashed line included as a guide for the eye. The value of </a:t>
            </a:r>
            <a:r>
              <a:rPr lang="en-US" sz="1100" b="1" dirty="0"/>
              <a:t>Φ</a:t>
            </a:r>
            <a:r>
              <a:rPr lang="en-US" sz="1100" b="1" baseline="-25000" dirty="0"/>
              <a:t>B</a:t>
            </a:r>
            <a:r>
              <a:rPr lang="en-US" sz="1100" dirty="0"/>
              <a:t> is nearly constant and approximately equal to π, confirming the non-trivial topology of this energy band in KV</a:t>
            </a:r>
            <a:r>
              <a:rPr lang="en-US" sz="1100" baseline="-25000" dirty="0"/>
              <a:t>3</a:t>
            </a:r>
            <a:r>
              <a:rPr lang="en-US" sz="1100" dirty="0"/>
              <a:t>Sb</a:t>
            </a:r>
            <a:r>
              <a:rPr lang="en-US" sz="1100" baseline="-25000" dirty="0"/>
              <a:t>5</a:t>
            </a:r>
            <a:r>
              <a:rPr lang="en-US" sz="1100" dirty="0"/>
              <a:t>.</a:t>
            </a:r>
            <a:endParaRPr lang="en-US" sz="1100" dirty="0">
              <a:solidFill>
                <a:prstClr val="black"/>
              </a:solidFill>
            </a:endParaRPr>
          </a:p>
        </p:txBody>
      </p:sp>
      <p:grpSp>
        <p:nvGrpSpPr>
          <p:cNvPr id="25" name="Group 24">
            <a:extLst>
              <a:ext uri="{FF2B5EF4-FFF2-40B4-BE49-F238E27FC236}">
                <a16:creationId xmlns:a16="http://schemas.microsoft.com/office/drawing/2014/main" id="{8436A75A-0D4C-353C-0B2C-04E3E021A4A6}"/>
              </a:ext>
            </a:extLst>
          </p:cNvPr>
          <p:cNvGrpSpPr/>
          <p:nvPr/>
        </p:nvGrpSpPr>
        <p:grpSpPr>
          <a:xfrm>
            <a:off x="10027987" y="2175318"/>
            <a:ext cx="1930532" cy="1308451"/>
            <a:chOff x="10048105" y="2247550"/>
            <a:chExt cx="1877196" cy="1152169"/>
          </a:xfrm>
        </p:grpSpPr>
        <p:pic>
          <p:nvPicPr>
            <p:cNvPr id="26" name="Picture 25">
              <a:extLst>
                <a:ext uri="{FF2B5EF4-FFF2-40B4-BE49-F238E27FC236}">
                  <a16:creationId xmlns:a16="http://schemas.microsoft.com/office/drawing/2014/main" id="{BFBC4C34-5550-99B4-18CA-43A223217875}"/>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l="59373" t="29951" r="27434" b="52150"/>
            <a:stretch/>
          </p:blipFill>
          <p:spPr>
            <a:xfrm>
              <a:off x="10048105" y="2247550"/>
              <a:ext cx="1877196" cy="1152169"/>
            </a:xfrm>
            <a:prstGeom prst="rect">
              <a:avLst/>
            </a:prstGeom>
          </p:spPr>
        </p:pic>
        <p:sp>
          <p:nvSpPr>
            <p:cNvPr id="27" name="TextBox 26">
              <a:extLst>
                <a:ext uri="{FF2B5EF4-FFF2-40B4-BE49-F238E27FC236}">
                  <a16:creationId xmlns:a16="http://schemas.microsoft.com/office/drawing/2014/main" id="{9C07F98E-8F84-9B5C-9274-124EDB968086}"/>
                </a:ext>
              </a:extLst>
            </p:cNvPr>
            <p:cNvSpPr txBox="1"/>
            <p:nvPr/>
          </p:nvSpPr>
          <p:spPr>
            <a:xfrm>
              <a:off x="10192863" y="2283025"/>
              <a:ext cx="261755" cy="184666"/>
            </a:xfrm>
            <a:prstGeom prst="rect">
              <a:avLst/>
            </a:prstGeom>
            <a:solidFill>
              <a:schemeClr val="bg1"/>
            </a:solidFill>
          </p:spPr>
          <p:txBody>
            <a:bodyPr wrap="square" lIns="0" tIns="0" rIns="0" bIns="0" rtlCol="0">
              <a:spAutoFit/>
            </a:bodyPr>
            <a:lstStyle/>
            <a:p>
              <a:pPr algn="ctr"/>
              <a:r>
                <a:rPr lang="en-US" sz="1200" b="1" dirty="0">
                  <a:solidFill>
                    <a:prstClr val="black"/>
                  </a:solidFill>
                </a:rPr>
                <a:t>(b)</a:t>
              </a:r>
              <a:endParaRPr lang="en-US" sz="1200" dirty="0">
                <a:solidFill>
                  <a:prstClr val="black"/>
                </a:solidFill>
              </a:endParaRPr>
            </a:p>
          </p:txBody>
        </p:sp>
      </p:grpSp>
      <p:grpSp>
        <p:nvGrpSpPr>
          <p:cNvPr id="28" name="Group 27">
            <a:extLst>
              <a:ext uri="{FF2B5EF4-FFF2-40B4-BE49-F238E27FC236}">
                <a16:creationId xmlns:a16="http://schemas.microsoft.com/office/drawing/2014/main" id="{EF927247-7406-3DA8-23BD-1790F86ED229}"/>
              </a:ext>
            </a:extLst>
          </p:cNvPr>
          <p:cNvGrpSpPr/>
          <p:nvPr/>
        </p:nvGrpSpPr>
        <p:grpSpPr>
          <a:xfrm>
            <a:off x="9024523" y="3508030"/>
            <a:ext cx="3061951" cy="2882978"/>
            <a:chOff x="9024523" y="3508030"/>
            <a:chExt cx="3061951" cy="2882978"/>
          </a:xfrm>
        </p:grpSpPr>
        <p:pic>
          <p:nvPicPr>
            <p:cNvPr id="29" name="Picture 28">
              <a:extLst>
                <a:ext uri="{FF2B5EF4-FFF2-40B4-BE49-F238E27FC236}">
                  <a16:creationId xmlns:a16="http://schemas.microsoft.com/office/drawing/2014/main" id="{38A8F911-71F1-D7AB-C33C-89C603EB5BEA}"/>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l="6164" t="5218" r="34585" b="17937"/>
            <a:stretch/>
          </p:blipFill>
          <p:spPr>
            <a:xfrm>
              <a:off x="9024523" y="3508030"/>
              <a:ext cx="3061951" cy="2633641"/>
            </a:xfrm>
            <a:prstGeom prst="rect">
              <a:avLst/>
            </a:prstGeom>
          </p:spPr>
        </p:pic>
        <p:pic>
          <p:nvPicPr>
            <p:cNvPr id="30" name="Picture 29">
              <a:extLst>
                <a:ext uri="{FF2B5EF4-FFF2-40B4-BE49-F238E27FC236}">
                  <a16:creationId xmlns:a16="http://schemas.microsoft.com/office/drawing/2014/main" id="{6F68F810-1B08-DC42-41C7-9D14EBC2A221}"/>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l="31994" t="83330" r="54057" b="9658"/>
            <a:stretch/>
          </p:blipFill>
          <p:spPr>
            <a:xfrm>
              <a:off x="10341033" y="6157105"/>
              <a:ext cx="631767" cy="233903"/>
            </a:xfrm>
            <a:prstGeom prst="rect">
              <a:avLst/>
            </a:prstGeom>
          </p:spPr>
        </p:pic>
      </p:grpSp>
      <p:sp>
        <p:nvSpPr>
          <p:cNvPr id="31" name="Text Box 28">
            <a:extLst>
              <a:ext uri="{FF2B5EF4-FFF2-40B4-BE49-F238E27FC236}">
                <a16:creationId xmlns:a16="http://schemas.microsoft.com/office/drawing/2014/main" id="{452AC562-C4F5-E08E-D09B-8CEA5B7DC20D}"/>
              </a:ext>
            </a:extLst>
          </p:cNvPr>
          <p:cNvSpPr txBox="1">
            <a:spLocks noChangeArrowheads="1"/>
          </p:cNvSpPr>
          <p:nvPr/>
        </p:nvSpPr>
        <p:spPr bwMode="auto">
          <a:xfrm>
            <a:off x="227669" y="6242447"/>
            <a:ext cx="11825882" cy="615553"/>
          </a:xfrm>
          <a:prstGeom prst="rect">
            <a:avLst/>
          </a:prstGeom>
          <a:noFill/>
          <a:ln w="9525">
            <a:noFill/>
            <a:miter lim="800000"/>
            <a:headEnd/>
            <a:tailEnd/>
          </a:ln>
        </p:spPr>
        <p:txBody>
          <a:bodyPr wrap="square">
            <a:spAutoFit/>
          </a:bodyPr>
          <a:lstStyle/>
          <a:p>
            <a:r>
              <a:rPr lang="en-US" sz="1100" b="1" dirty="0">
                <a:solidFill>
                  <a:srgbClr val="333399"/>
                </a:solidFill>
              </a:rPr>
              <a:t>Facilities and instrumentation used:</a:t>
            </a:r>
            <a:r>
              <a:rPr lang="en-US" sz="1100" dirty="0">
                <a:solidFill>
                  <a:srgbClr val="333399"/>
                </a:solidFill>
              </a:rPr>
              <a:t> 45T DC hybrid magnet system (Cell 15). </a:t>
            </a:r>
          </a:p>
          <a:p>
            <a:r>
              <a:rPr lang="en-US" sz="1100" b="1" dirty="0">
                <a:solidFill>
                  <a:srgbClr val="333399"/>
                </a:solidFill>
              </a:rPr>
              <a:t>Citation: </a:t>
            </a:r>
            <a:r>
              <a:rPr lang="en-US" sz="1100" b="0" i="0" dirty="0">
                <a:solidFill>
                  <a:srgbClr val="333399"/>
                </a:solidFill>
                <a:effectLst/>
                <a:latin typeface="arial" panose="020B0604020202020204" pitchFamily="34" charset="0"/>
              </a:rPr>
              <a:t>Shrestha, K.; </a:t>
            </a:r>
            <a:r>
              <a:rPr lang="en-US" sz="1100" b="0" i="0" dirty="0" err="1">
                <a:solidFill>
                  <a:srgbClr val="333399"/>
                </a:solidFill>
                <a:effectLst/>
                <a:latin typeface="arial" panose="020B0604020202020204" pitchFamily="34" charset="0"/>
              </a:rPr>
              <a:t>Shiddiq</a:t>
            </a:r>
            <a:r>
              <a:rPr lang="en-US" sz="1100" b="0" i="0" dirty="0">
                <a:solidFill>
                  <a:srgbClr val="333399"/>
                </a:solidFill>
                <a:effectLst/>
                <a:latin typeface="arial" panose="020B0604020202020204" pitchFamily="34" charset="0"/>
              </a:rPr>
              <a:t>, M.; </a:t>
            </a:r>
            <a:r>
              <a:rPr lang="en-US" sz="1100" b="0" i="0" dirty="0" err="1">
                <a:solidFill>
                  <a:srgbClr val="333399"/>
                </a:solidFill>
                <a:effectLst/>
                <a:latin typeface="arial" panose="020B0604020202020204" pitchFamily="34" charset="0"/>
              </a:rPr>
              <a:t>Regmi</a:t>
            </a:r>
            <a:r>
              <a:rPr lang="en-US" sz="1100" b="0" i="0" dirty="0">
                <a:solidFill>
                  <a:srgbClr val="333399"/>
                </a:solidFill>
                <a:effectLst/>
                <a:latin typeface="arial" panose="020B0604020202020204" pitchFamily="34" charset="0"/>
              </a:rPr>
              <a:t>, B.; Nguyen, T.; </a:t>
            </a:r>
            <a:r>
              <a:rPr lang="en-US" sz="1100" b="0" i="0" dirty="0" err="1">
                <a:solidFill>
                  <a:srgbClr val="333399"/>
                </a:solidFill>
                <a:effectLst/>
                <a:latin typeface="arial" panose="020B0604020202020204" pitchFamily="34" charset="0"/>
              </a:rPr>
              <a:t>Miertschin</a:t>
            </a:r>
            <a:r>
              <a:rPr lang="en-US" sz="1100" b="0" i="0" dirty="0">
                <a:solidFill>
                  <a:srgbClr val="333399"/>
                </a:solidFill>
                <a:effectLst/>
                <a:latin typeface="arial" panose="020B0604020202020204" pitchFamily="34" charset="0"/>
              </a:rPr>
              <a:t>, D.; Fan, K.; Deng, L.Z.; </a:t>
            </a:r>
            <a:r>
              <a:rPr lang="en-US" sz="1100" b="0" i="0" dirty="0" err="1">
                <a:solidFill>
                  <a:srgbClr val="333399"/>
                </a:solidFill>
                <a:effectLst/>
                <a:latin typeface="arial" panose="020B0604020202020204" pitchFamily="34" charset="0"/>
              </a:rPr>
              <a:t>Aryal</a:t>
            </a:r>
            <a:r>
              <a:rPr lang="en-US" sz="1100" b="0" i="0" dirty="0">
                <a:solidFill>
                  <a:srgbClr val="333399"/>
                </a:solidFill>
                <a:effectLst/>
                <a:latin typeface="arial" panose="020B0604020202020204" pitchFamily="34" charset="0"/>
              </a:rPr>
              <a:t>, N.; Kim, S.G.; Graf, D.E.; Chen, X.; Chu, C.W., </a:t>
            </a:r>
            <a:r>
              <a:rPr lang="en-US" sz="1100" b="0" i="1" dirty="0">
                <a:solidFill>
                  <a:srgbClr val="333399"/>
                </a:solidFill>
                <a:effectLst/>
                <a:latin typeface="arial" panose="020B0604020202020204" pitchFamily="34" charset="0"/>
              </a:rPr>
              <a:t>High quantum oscillation frequencies and nontrivial topology in </a:t>
            </a:r>
            <a:r>
              <a:rPr lang="en-US" sz="1100" b="0" i="1" dirty="0" err="1">
                <a:solidFill>
                  <a:srgbClr val="333399"/>
                </a:solidFill>
                <a:effectLst/>
                <a:latin typeface="arial" panose="020B0604020202020204" pitchFamily="34" charset="0"/>
              </a:rPr>
              <a:t>kagome</a:t>
            </a:r>
            <a:r>
              <a:rPr lang="en-US" sz="1100" b="0" i="1" dirty="0">
                <a:solidFill>
                  <a:srgbClr val="333399"/>
                </a:solidFill>
                <a:effectLst/>
                <a:latin typeface="arial" panose="020B0604020202020204" pitchFamily="34" charset="0"/>
              </a:rPr>
              <a:t> superconductor KV3Sb5 probed by torque magnetometry up to 45 T,</a:t>
            </a:r>
            <a:r>
              <a:rPr lang="en-US" sz="1100" b="0" i="0" dirty="0">
                <a:solidFill>
                  <a:srgbClr val="333399"/>
                </a:solidFill>
                <a:effectLst/>
                <a:latin typeface="arial" panose="020B0604020202020204" pitchFamily="34" charset="0"/>
              </a:rPr>
              <a:t> </a:t>
            </a:r>
            <a:r>
              <a:rPr lang="en-US" sz="1100" b="1" i="0" dirty="0">
                <a:solidFill>
                  <a:srgbClr val="333399"/>
                </a:solidFill>
                <a:effectLst/>
                <a:latin typeface="arial" panose="020B0604020202020204" pitchFamily="34" charset="0"/>
              </a:rPr>
              <a:t>Physical Review B</a:t>
            </a:r>
            <a:r>
              <a:rPr lang="en-US" sz="1100" b="0" i="0" dirty="0">
                <a:solidFill>
                  <a:srgbClr val="333399"/>
                </a:solidFill>
                <a:effectLst/>
                <a:latin typeface="arial" panose="020B0604020202020204" pitchFamily="34" charset="0"/>
              </a:rPr>
              <a:t>, </a:t>
            </a:r>
            <a:r>
              <a:rPr lang="en-US" sz="1100" b="1" i="0" dirty="0">
                <a:solidFill>
                  <a:srgbClr val="333399"/>
                </a:solidFill>
                <a:effectLst/>
                <a:latin typeface="arial" panose="020B0604020202020204" pitchFamily="34" charset="0"/>
              </a:rPr>
              <a:t>107</a:t>
            </a:r>
            <a:r>
              <a:rPr lang="en-US" sz="1100" b="0" i="0" dirty="0">
                <a:solidFill>
                  <a:srgbClr val="333399"/>
                </a:solidFill>
                <a:effectLst/>
                <a:latin typeface="arial" panose="020B0604020202020204" pitchFamily="34" charset="0"/>
              </a:rPr>
              <a:t>, 155128 (2023)    </a:t>
            </a:r>
            <a:r>
              <a:rPr lang="en-US" sz="1100" b="1" i="0" dirty="0">
                <a:solidFill>
                  <a:srgbClr val="333399"/>
                </a:solidFill>
                <a:effectLst/>
                <a:latin typeface="arial" panose="020B0604020202020204" pitchFamily="34" charset="0"/>
                <a:hlinkClick r:id="rId7">
                  <a:extLst>
                    <a:ext uri="{A12FA001-AC4F-418D-AE19-62706E023703}">
                      <ahyp:hlinkClr xmlns:ahyp="http://schemas.microsoft.com/office/drawing/2018/hyperlinkcolor" val="tx"/>
                    </a:ext>
                  </a:extLst>
                </a:hlinkClick>
              </a:rPr>
              <a:t>doi.org/10.1103/PhysRevB.107.155128</a:t>
            </a:r>
            <a:endParaRPr lang="en-US" sz="1200" u="sng" dirty="0">
              <a:solidFill>
                <a:srgbClr val="333399"/>
              </a:solidFill>
              <a:latin typeface="arial" panose="020B0604020202020204" pitchFamily="34" charset="0"/>
            </a:endParaRPr>
          </a:p>
        </p:txBody>
      </p:sp>
    </p:spTree>
    <p:extLst>
      <p:ext uri="{BB962C8B-B14F-4D97-AF65-F5344CB8AC3E}">
        <p14:creationId xmlns:p14="http://schemas.microsoft.com/office/powerpoint/2010/main" val="1563768588"/>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F02BCADD0C0F3489BB50C17E15D282B" ma:contentTypeVersion="1" ma:contentTypeDescription="Create a new document." ma:contentTypeScope="" ma:versionID="ace17ca2901e30305b9830c67992e450">
  <xsd:schema xmlns:xsd="http://www.w3.org/2001/XMLSchema" xmlns:xs="http://www.w3.org/2001/XMLSchema" xmlns:p="http://schemas.microsoft.com/office/2006/metadata/properties" xmlns:ns2="2ba5d019-e4dc-4c77-b441-444c3562fe17" targetNamespace="http://schemas.microsoft.com/office/2006/metadata/properties" ma:root="true" ma:fieldsID="400a779ef7cc78711cad3a81b79875b7" ns2:_="">
    <xsd:import namespace="2ba5d019-e4dc-4c77-b441-444c3562fe17"/>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a5d019-e4dc-4c77-b441-444c3562fe1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AEDAF6E-FCA6-46BE-948C-3918CC358DE9}"/>
</file>

<file path=customXml/itemProps2.xml><?xml version="1.0" encoding="utf-8"?>
<ds:datastoreItem xmlns:ds="http://schemas.openxmlformats.org/officeDocument/2006/customXml" ds:itemID="{70C1BF96-01E5-4671-8E63-45EDC34DEF6A}"/>
</file>

<file path=customXml/itemProps3.xml><?xml version="1.0" encoding="utf-8"?>
<ds:datastoreItem xmlns:ds="http://schemas.openxmlformats.org/officeDocument/2006/customXml" ds:itemID="{511F9286-52DF-417A-882C-08298EBB0587}"/>
</file>

<file path=docProps/app.xml><?xml version="1.0" encoding="utf-8"?>
<Properties xmlns="http://schemas.openxmlformats.org/officeDocument/2006/extended-properties" xmlns:vt="http://schemas.openxmlformats.org/officeDocument/2006/docPropsVTypes">
  <TotalTime>9390</TotalTime>
  <Words>1426</Words>
  <Application>Microsoft Office PowerPoint</Application>
  <PresentationFormat>Widescreen</PresentationFormat>
  <Paragraphs>33</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Arial</vt:lpstr>
      <vt:lpstr>Calibri</vt:lpstr>
      <vt:lpstr>Default Design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Li</dc:creator>
  <cp:lastModifiedBy>Gregory Boebinger</cp:lastModifiedBy>
  <cp:revision>200</cp:revision>
  <cp:lastPrinted>2019-07-16T13:07:28Z</cp:lastPrinted>
  <dcterms:created xsi:type="dcterms:W3CDTF">2004-08-07T03:10:56Z</dcterms:created>
  <dcterms:modified xsi:type="dcterms:W3CDTF">2023-08-11T19:00:45Z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0x010100DF02BCADD0C0F3489BB50C17E15D282B</vt:lpwstr>
  </property>
</Properties>
</file>