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Masters/slideMaster1.xml" ContentType="application/vnd.openxmlformats-officedocument.presentationml.slideMaster+xml"/>
  <Override PartName="/ppt/slideLayouts/slideLayout3.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
  </p:notesMasterIdLst>
  <p:handoutMasterIdLst>
    <p:handoutMasterId r:id="rId5"/>
  </p:handoutMasterIdLst>
  <p:sldIdLst>
    <p:sldId id="261" r:id="rId2"/>
    <p:sldId id="262" r:id="rId3"/>
  </p:sldIdLst>
  <p:sldSz cx="12192000" cy="6858000"/>
  <p:notesSz cx="7010400" cy="92964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99"/>
    <a:srgbClr val="0033CC"/>
    <a:srgbClr val="008080"/>
    <a:srgbClr val="006600"/>
    <a:srgbClr val="000066"/>
    <a:srgbClr val="FFFF00"/>
    <a:srgbClr val="0066FF"/>
    <a:srgbClr val="00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302" autoAdjust="0"/>
    <p:restoredTop sz="93792" autoAdjust="0"/>
  </p:normalViewPr>
  <p:slideViewPr>
    <p:cSldViewPr snapToGrid="0">
      <p:cViewPr varScale="1">
        <p:scale>
          <a:sx n="121" d="100"/>
          <a:sy n="121" d="100"/>
        </p:scale>
        <p:origin x="859" y="72"/>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0"/>
    </p:cViewPr>
  </p:sorterViewPr>
  <p:notesViewPr>
    <p:cSldViewPr snapToGrid="0">
      <p:cViewPr varScale="1">
        <p:scale>
          <a:sx n="73" d="100"/>
          <a:sy n="73" d="100"/>
        </p:scale>
        <p:origin x="-1986" y="-10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12" Type="http://schemas.openxmlformats.org/officeDocument/2006/relationships/customXml" Target="../customXml/item3.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11" Type="http://schemas.openxmlformats.org/officeDocument/2006/relationships/customXml" Target="../customXml/item2.xml"/><Relationship Id="rId5" Type="http://schemas.openxmlformats.org/officeDocument/2006/relationships/handoutMaster" Target="handoutMasters/handoutMaster1.xml"/><Relationship Id="rId10" Type="http://schemas.openxmlformats.org/officeDocument/2006/relationships/customXml" Target="../customXml/item1.xml"/><Relationship Id="rId4" Type="http://schemas.openxmlformats.org/officeDocument/2006/relationships/notesMaster" Target="notesMasters/notes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atin typeface="Arial" charset="0"/>
                <a:cs typeface="+mn-cs"/>
              </a:defRPr>
            </a:lvl1pPr>
          </a:lstStyle>
          <a:p>
            <a:pPr>
              <a:defRPr/>
            </a:pPr>
            <a:endParaRPr lang="en-US"/>
          </a:p>
        </p:txBody>
      </p:sp>
      <p:sp>
        <p:nvSpPr>
          <p:cNvPr id="17411"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atin typeface="Arial" charset="0"/>
                <a:cs typeface="+mn-cs"/>
              </a:defRPr>
            </a:lvl1pPr>
          </a:lstStyle>
          <a:p>
            <a:pPr>
              <a:defRPr/>
            </a:pPr>
            <a:endParaRPr lang="en-US"/>
          </a:p>
        </p:txBody>
      </p:sp>
      <p:sp>
        <p:nvSpPr>
          <p:cNvPr id="17412"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a:defRPr sz="1200">
                <a:latin typeface="Arial" charset="0"/>
                <a:cs typeface="+mn-cs"/>
              </a:defRPr>
            </a:lvl1pPr>
          </a:lstStyle>
          <a:p>
            <a:pPr>
              <a:defRPr/>
            </a:pPr>
            <a:endParaRPr lang="en-US"/>
          </a:p>
        </p:txBody>
      </p:sp>
      <p:sp>
        <p:nvSpPr>
          <p:cNvPr id="17413"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atin typeface="Arial" charset="0"/>
                <a:cs typeface="+mn-cs"/>
              </a:defRPr>
            </a:lvl1pPr>
          </a:lstStyle>
          <a:p>
            <a:pPr>
              <a:defRPr/>
            </a:pPr>
            <a:fld id="{722FB8F7-A4EF-491B-8766-3F9B2991C918}" type="slidenum">
              <a:rPr lang="en-US"/>
              <a:pPr>
                <a:defRPr/>
              </a:pPr>
              <a:t>‹#›</a:t>
            </a:fld>
            <a:endParaRPr lang="en-US"/>
          </a:p>
        </p:txBody>
      </p:sp>
    </p:spTree>
    <p:extLst>
      <p:ext uri="{BB962C8B-B14F-4D97-AF65-F5344CB8AC3E}">
        <p14:creationId xmlns:p14="http://schemas.microsoft.com/office/powerpoint/2010/main" val="12016314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atin typeface="Arial" charset="0"/>
                <a:cs typeface="+mn-cs"/>
              </a:defRPr>
            </a:lvl1pPr>
          </a:lstStyle>
          <a:p>
            <a:pPr>
              <a:defRPr/>
            </a:pPr>
            <a:endParaRPr lang="en-US"/>
          </a:p>
        </p:txBody>
      </p:sp>
      <p:sp>
        <p:nvSpPr>
          <p:cNvPr id="9219" name="Rectangle 3"/>
          <p:cNvSpPr>
            <a:spLocks noGrp="1" noChangeArrowheads="1"/>
          </p:cNvSpPr>
          <p:nvPr>
            <p:ph type="dt" idx="1"/>
          </p:nvPr>
        </p:nvSpPr>
        <p:spPr bwMode="auto">
          <a:xfrm>
            <a:off x="3971925"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atin typeface="Arial" charset="0"/>
                <a:cs typeface="+mn-cs"/>
              </a:defRPr>
            </a:lvl1pPr>
          </a:lstStyle>
          <a:p>
            <a:pPr>
              <a:defRPr/>
            </a:pPr>
            <a:endParaRPr lang="en-US"/>
          </a:p>
        </p:txBody>
      </p:sp>
      <p:sp>
        <p:nvSpPr>
          <p:cNvPr id="3076" name="Rectangle 4"/>
          <p:cNvSpPr>
            <a:spLocks noGrp="1" noRot="1" noChangeAspect="1" noChangeArrowheads="1" noTextEdit="1"/>
          </p:cNvSpPr>
          <p:nvPr>
            <p:ph type="sldImg" idx="2"/>
          </p:nvPr>
        </p:nvSpPr>
        <p:spPr bwMode="auto">
          <a:xfrm>
            <a:off x="406400" y="696913"/>
            <a:ext cx="6197600" cy="3486150"/>
          </a:xfrm>
          <a:prstGeom prst="rect">
            <a:avLst/>
          </a:prstGeom>
          <a:noFill/>
          <a:ln w="9525">
            <a:solidFill>
              <a:srgbClr val="000000"/>
            </a:solidFill>
            <a:miter lim="800000"/>
            <a:headEnd/>
            <a:tailEnd/>
          </a:ln>
        </p:spPr>
      </p:sp>
      <p:sp>
        <p:nvSpPr>
          <p:cNvPr id="9221" name="Rectangle 5"/>
          <p:cNvSpPr>
            <a:spLocks noGrp="1" noChangeArrowheads="1"/>
          </p:cNvSpPr>
          <p:nvPr>
            <p:ph type="body" sz="quarter" idx="3"/>
          </p:nvPr>
        </p:nvSpPr>
        <p:spPr bwMode="auto">
          <a:xfrm>
            <a:off x="935038" y="4416425"/>
            <a:ext cx="5140325"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222" name="Rectangle 6"/>
          <p:cNvSpPr>
            <a:spLocks noGrp="1" noChangeArrowheads="1"/>
          </p:cNvSpPr>
          <p:nvPr>
            <p:ph type="ftr" sz="quarter" idx="4"/>
          </p:nvPr>
        </p:nvSpPr>
        <p:spPr bwMode="auto">
          <a:xfrm>
            <a:off x="0" y="8831263"/>
            <a:ext cx="3038475"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a:defRPr sz="1200">
                <a:latin typeface="Arial" charset="0"/>
                <a:cs typeface="+mn-cs"/>
              </a:defRPr>
            </a:lvl1pPr>
          </a:lstStyle>
          <a:p>
            <a:pPr>
              <a:defRPr/>
            </a:pPr>
            <a:endParaRPr lang="en-US"/>
          </a:p>
        </p:txBody>
      </p:sp>
      <p:sp>
        <p:nvSpPr>
          <p:cNvPr id="9223" name="Rectangle 7"/>
          <p:cNvSpPr>
            <a:spLocks noGrp="1" noChangeArrowheads="1"/>
          </p:cNvSpPr>
          <p:nvPr>
            <p:ph type="sldNum" sz="quarter" idx="5"/>
          </p:nvPr>
        </p:nvSpPr>
        <p:spPr bwMode="auto">
          <a:xfrm>
            <a:off x="3971925" y="8831263"/>
            <a:ext cx="3038475"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atin typeface="Arial" charset="0"/>
                <a:cs typeface="+mn-cs"/>
              </a:defRPr>
            </a:lvl1pPr>
          </a:lstStyle>
          <a:p>
            <a:pPr>
              <a:defRPr/>
            </a:pPr>
            <a:fld id="{5B9D219D-06B3-467B-AA93-169E2354984A}" type="slidenum">
              <a:rPr lang="en-US"/>
              <a:pPr>
                <a:defRPr/>
              </a:pPr>
              <a:t>‹#›</a:t>
            </a:fld>
            <a:endParaRPr lang="en-US"/>
          </a:p>
        </p:txBody>
      </p:sp>
    </p:spTree>
    <p:extLst>
      <p:ext uri="{BB962C8B-B14F-4D97-AF65-F5344CB8AC3E}">
        <p14:creationId xmlns:p14="http://schemas.microsoft.com/office/powerpoint/2010/main" val="371866801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p:txBody>
          <a:bodyPr/>
          <a:lstStyle/>
          <a:p>
            <a:pPr>
              <a:defRPr/>
            </a:pPr>
            <a:fld id="{D6AC04BA-D5B1-4AEE-92A8-018E0611CCA8}" type="slidenum">
              <a:rPr lang="en-US" smtClean="0"/>
              <a:pPr>
                <a:defRPr/>
              </a:pPr>
              <a:t>1</a:t>
            </a:fld>
            <a:endParaRPr lang="en-US"/>
          </a:p>
        </p:txBody>
      </p:sp>
      <p:sp>
        <p:nvSpPr>
          <p:cNvPr id="4099" name="Rectangle 2"/>
          <p:cNvSpPr>
            <a:spLocks noGrp="1" noRot="1" noChangeAspect="1" noChangeArrowheads="1" noTextEdit="1"/>
          </p:cNvSpPr>
          <p:nvPr>
            <p:ph type="sldImg"/>
          </p:nvPr>
        </p:nvSpPr>
        <p:spPr>
          <a:xfrm>
            <a:off x="406400" y="696913"/>
            <a:ext cx="6197600" cy="3486150"/>
          </a:xfrm>
          <a:ln/>
        </p:spPr>
      </p:sp>
      <p:sp>
        <p:nvSpPr>
          <p:cNvPr id="4100" name="Rectangle 3"/>
          <p:cNvSpPr>
            <a:spLocks noGrp="1" noChangeArrowheads="1"/>
          </p:cNvSpPr>
          <p:nvPr>
            <p:ph type="body" idx="1"/>
          </p:nvPr>
        </p:nvSpPr>
        <p:spPr>
          <a:noFill/>
          <a:ln/>
        </p:spPr>
        <p:txBody>
          <a:bodyPr/>
          <a:lstStyle/>
          <a:p>
            <a:r>
              <a:rPr lang="en-US" sz="1200" kern="1200" dirty="0">
                <a:solidFill>
                  <a:schemeClr val="tx1"/>
                </a:solidFill>
                <a:effectLst/>
                <a:latin typeface="Arial" charset="0"/>
                <a:ea typeface="+mn-ea"/>
                <a:cs typeface="+mn-cs"/>
              </a:rPr>
              <a:t>How to compress files size:</a:t>
            </a: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On PowerPoint, you can save the attached image (Right click on an image -&gt; Select “Save as picture” -&gt; Then you save the image as PNG). PNG is the image compression without losing the image quality. You replace the original image with the PNG one on PowerPoint. This should reduce the PowerPoint file size.</a:t>
            </a: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One thing to be careful about is that you should enlarge your image a bit on PowerPoint before saving </a:t>
            </a:r>
            <a:r>
              <a:rPr lang="en-US" sz="1800">
                <a:effectLst/>
                <a:latin typeface="Calibri" panose="020F0502020204030204" pitchFamily="34" charset="0"/>
                <a:ea typeface="Calibri" panose="020F0502020204030204" pitchFamily="34" charset="0"/>
              </a:rPr>
              <a:t>so is to </a:t>
            </a:r>
            <a:r>
              <a:rPr lang="en-US" sz="1800" dirty="0">
                <a:effectLst/>
                <a:latin typeface="Calibri" panose="020F0502020204030204" pitchFamily="34" charset="0"/>
                <a:ea typeface="Calibri" panose="020F0502020204030204" pitchFamily="34" charset="0"/>
              </a:rPr>
              <a:t>avoid losing much </a:t>
            </a:r>
            <a:r>
              <a:rPr lang="en-US" sz="1800">
                <a:effectLst/>
                <a:latin typeface="Calibri" panose="020F0502020204030204" pitchFamily="34" charset="0"/>
                <a:ea typeface="Calibri" panose="020F0502020204030204" pitchFamily="34" charset="0"/>
              </a:rPr>
              <a:t>resolution.</a:t>
            </a:r>
            <a:endParaRPr lang="en-US" sz="1200" kern="1200" dirty="0">
              <a:solidFill>
                <a:schemeClr val="tx1"/>
              </a:solidFill>
              <a:effectLst/>
              <a:latin typeface="Arial" charset="0"/>
              <a:ea typeface="+mn-ea"/>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p:txBody>
          <a:bodyPr/>
          <a:lstStyle/>
          <a:p>
            <a:pPr>
              <a:defRPr/>
            </a:pPr>
            <a:fld id="{D6AC04BA-D5B1-4AEE-92A8-018E0611CCA8}" type="slidenum">
              <a:rPr lang="en-US" smtClean="0"/>
              <a:pPr>
                <a:defRPr/>
              </a:pPr>
              <a:t>2</a:t>
            </a:fld>
            <a:endParaRPr lang="en-US"/>
          </a:p>
        </p:txBody>
      </p:sp>
      <p:sp>
        <p:nvSpPr>
          <p:cNvPr id="4099" name="Rectangle 2"/>
          <p:cNvSpPr>
            <a:spLocks noGrp="1" noRot="1" noChangeAspect="1" noChangeArrowheads="1" noTextEdit="1"/>
          </p:cNvSpPr>
          <p:nvPr>
            <p:ph type="sldImg"/>
          </p:nvPr>
        </p:nvSpPr>
        <p:spPr>
          <a:xfrm>
            <a:off x="406400" y="696913"/>
            <a:ext cx="6197600" cy="3486150"/>
          </a:xfrm>
          <a:ln/>
        </p:spPr>
      </p:sp>
      <p:sp>
        <p:nvSpPr>
          <p:cNvPr id="4100" name="Rectangle 3"/>
          <p:cNvSpPr>
            <a:spLocks noGrp="1" noChangeArrowheads="1"/>
          </p:cNvSpPr>
          <p:nvPr>
            <p:ph type="body" idx="1"/>
          </p:nvPr>
        </p:nvSpPr>
        <p:spPr>
          <a:noFill/>
          <a:ln/>
        </p:spPr>
        <p:txBody>
          <a:bodyPr/>
          <a:lstStyle/>
          <a:p>
            <a:r>
              <a:rPr lang="en-US" sz="1200" kern="1200" dirty="0">
                <a:solidFill>
                  <a:schemeClr val="tx1"/>
                </a:solidFill>
                <a:effectLst/>
                <a:latin typeface="Arial" charset="0"/>
                <a:ea typeface="+mn-ea"/>
                <a:cs typeface="+mn-cs"/>
              </a:rPr>
              <a:t>How to compress files size:</a:t>
            </a: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On PowerPoint, you can save the attached image (Right click on an image -&gt; Select “Save as picture” -&gt; Then you save the image as PNG). PNG is the image compression without losing the image quality. You replace the original image with the PNG one on PowerPoint. This should reduce the PowerPoint file size.</a:t>
            </a: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One thing to be careful about is that you should enlarge your image a bit on PowerPoint before saving </a:t>
            </a:r>
            <a:r>
              <a:rPr lang="en-US" sz="1800">
                <a:effectLst/>
                <a:latin typeface="Calibri" panose="020F0502020204030204" pitchFamily="34" charset="0"/>
                <a:ea typeface="Calibri" panose="020F0502020204030204" pitchFamily="34" charset="0"/>
              </a:rPr>
              <a:t>so is to </a:t>
            </a:r>
            <a:r>
              <a:rPr lang="en-US" sz="1800" dirty="0">
                <a:effectLst/>
                <a:latin typeface="Calibri" panose="020F0502020204030204" pitchFamily="34" charset="0"/>
                <a:ea typeface="Calibri" panose="020F0502020204030204" pitchFamily="34" charset="0"/>
              </a:rPr>
              <a:t>avoid losing much </a:t>
            </a:r>
            <a:r>
              <a:rPr lang="en-US" sz="1800">
                <a:effectLst/>
                <a:latin typeface="Calibri" panose="020F0502020204030204" pitchFamily="34" charset="0"/>
                <a:ea typeface="Calibri" panose="020F0502020204030204" pitchFamily="34" charset="0"/>
              </a:rPr>
              <a:t>resolution.</a:t>
            </a:r>
            <a:endParaRPr lang="en-US" sz="1200" kern="1200" dirty="0">
              <a:solidFill>
                <a:schemeClr val="tx1"/>
              </a:solidFill>
              <a:effectLst/>
              <a:latin typeface="Arial" charset="0"/>
              <a:ea typeface="+mn-ea"/>
              <a:cs typeface="+mn-cs"/>
            </a:endParaRPr>
          </a:p>
        </p:txBody>
      </p:sp>
    </p:spTree>
    <p:extLst>
      <p:ext uri="{BB962C8B-B14F-4D97-AF65-F5344CB8AC3E}">
        <p14:creationId xmlns:p14="http://schemas.microsoft.com/office/powerpoint/2010/main" val="3308088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E3AA275-2248-4703-A6BD-2B2C7E466293}"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DCB457-3824-4C81-AF28-F5618F2A63D4}"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3992C00-8830-40B8-83C7-509852F4927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0F46750-D5FA-4671-B5BA-E95E7F67745E}"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C2780E7-AE4B-4A74-913C-69559A8F9A5C}"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BE93F4C-B641-44D5-88A7-D685C8539F6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7937C37-A518-4341-96B5-795628DF95D5}"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1634430-B1CB-4CC6-9592-621DF5AC2300}"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49ADFAB3-0539-4C14-B23B-7AC1C4980DD2}"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B0B7CBC-4F8F-4D89-AE90-5DB130C8D897}"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41E606A-5DAB-4153-87A7-04FF9161543A}"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cs typeface="+mn-cs"/>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cs typeface="+mn-cs"/>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cs typeface="+mn-cs"/>
              </a:defRPr>
            </a:lvl1pPr>
          </a:lstStyle>
          <a:p>
            <a:pPr>
              <a:defRPr/>
            </a:pPr>
            <a:fld id="{7728583B-E7C8-46C8-B594-1E9554A88C2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doi.org/10.1021/acs.jpclett.2c01777"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s://doi.org/10.1039/d2cc07004a" TargetMode="External"/><Relationship Id="rId5" Type="http://schemas.openxmlformats.org/officeDocument/2006/relationships/image" Target="../media/image3.jpe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jpeg"/><Relationship Id="rId7" Type="http://schemas.openxmlformats.org/officeDocument/2006/relationships/hyperlink" Target="https://doi.org/10.1021/acs.jpclett.2c01777"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doi.org/10.1039/d2cc07004a" TargetMode="External"/><Relationship Id="rId5" Type="http://schemas.openxmlformats.org/officeDocument/2006/relationships/image" Target="../media/image4.pn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5"/>
          <p:cNvSpPr>
            <a:spLocks noChangeArrowheads="1"/>
          </p:cNvSpPr>
          <p:nvPr/>
        </p:nvSpPr>
        <p:spPr bwMode="auto">
          <a:xfrm>
            <a:off x="2308225" y="6281739"/>
            <a:ext cx="184150" cy="274637"/>
          </a:xfrm>
          <a:prstGeom prst="rect">
            <a:avLst/>
          </a:prstGeom>
          <a:noFill/>
          <a:ln w="9525">
            <a:noFill/>
            <a:miter lim="800000"/>
            <a:headEnd/>
            <a:tailEnd/>
          </a:ln>
        </p:spPr>
        <p:txBody>
          <a:bodyPr wrap="none">
            <a:spAutoFit/>
          </a:bodyPr>
          <a:lstStyle/>
          <a:p>
            <a:endParaRPr lang="en-US" sz="1200"/>
          </a:p>
        </p:txBody>
      </p:sp>
      <p:sp>
        <p:nvSpPr>
          <p:cNvPr id="1034" name="Rectangle 49"/>
          <p:cNvSpPr>
            <a:spLocks noChangeArrowheads="1"/>
          </p:cNvSpPr>
          <p:nvPr/>
        </p:nvSpPr>
        <p:spPr bwMode="auto">
          <a:xfrm>
            <a:off x="5942683" y="1299213"/>
            <a:ext cx="6161333" cy="4665977"/>
          </a:xfrm>
          <a:prstGeom prst="rect">
            <a:avLst/>
          </a:prstGeom>
          <a:noFill/>
          <a:ln w="19050">
            <a:solidFill>
              <a:srgbClr val="0033CC"/>
            </a:solidFill>
            <a:miter lim="800000"/>
            <a:headEnd/>
            <a:tailEnd/>
          </a:ln>
        </p:spPr>
        <p:txBody>
          <a:bodyPr wrap="none" anchor="ctr"/>
          <a:lstStyle/>
          <a:p>
            <a:endParaRPr lang="en-US"/>
          </a:p>
        </p:txBody>
      </p:sp>
      <p:pic>
        <p:nvPicPr>
          <p:cNvPr id="9" name="Picture 8" descr="A diagram of a chemistry experiment&#10;&#10;Description automatically generated">
            <a:extLst>
              <a:ext uri="{FF2B5EF4-FFF2-40B4-BE49-F238E27FC236}">
                <a16:creationId xmlns:a16="http://schemas.microsoft.com/office/drawing/2014/main" id="{E5E431A5-7039-BCF1-0520-9E9E66D9DF4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55590" y="1333238"/>
            <a:ext cx="4466686" cy="4606728"/>
          </a:xfrm>
          <a:prstGeom prst="rect">
            <a:avLst/>
          </a:prstGeom>
        </p:spPr>
      </p:pic>
      <p:sp>
        <p:nvSpPr>
          <p:cNvPr id="1028" name="Text Box 28"/>
          <p:cNvSpPr txBox="1">
            <a:spLocks noChangeArrowheads="1"/>
          </p:cNvSpPr>
          <p:nvPr/>
        </p:nvSpPr>
        <p:spPr bwMode="auto">
          <a:xfrm>
            <a:off x="87984" y="1364902"/>
            <a:ext cx="5800116" cy="4585871"/>
          </a:xfrm>
          <a:prstGeom prst="rect">
            <a:avLst/>
          </a:prstGeom>
          <a:noFill/>
          <a:ln w="9525">
            <a:noFill/>
            <a:miter lim="800000"/>
            <a:headEnd/>
            <a:tailEnd/>
          </a:ln>
        </p:spPr>
        <p:txBody>
          <a:bodyPr wrap="square" tIns="0" bIns="0">
            <a:spAutoFit/>
          </a:bodyPr>
          <a:lstStyle/>
          <a:p>
            <a:pPr algn="just">
              <a:spcAft>
                <a:spcPts val="600"/>
              </a:spcAft>
            </a:pPr>
            <a:r>
              <a:rPr lang="en-US" sz="1200" dirty="0"/>
              <a:t>Nuclear magnetic resonance (NMR) spectroscopy is a powerful technique for obtaining molecular-level information on structure and dynamics in biomolecules like peptides and proteins. For the most important elements in biomolecules (</a:t>
            </a:r>
            <a:r>
              <a:rPr lang="en-US" sz="1200" i="1" dirty="0"/>
              <a:t>i.e.</a:t>
            </a:r>
            <a:r>
              <a:rPr lang="en-US" sz="1200" dirty="0"/>
              <a:t>, H, C, N, and O), </a:t>
            </a:r>
            <a:r>
              <a:rPr lang="en-CA" sz="1200" dirty="0"/>
              <a:t>most NMR observations are carried out with “NMR friendly” nuclei like </a:t>
            </a:r>
            <a:r>
              <a:rPr lang="en-CA" sz="1200" baseline="30000" dirty="0"/>
              <a:t>1</a:t>
            </a:r>
            <a:r>
              <a:rPr lang="en-CA" sz="1200" dirty="0"/>
              <a:t>H, </a:t>
            </a:r>
            <a:r>
              <a:rPr lang="en-CA" sz="1200" baseline="30000" dirty="0"/>
              <a:t>13</a:t>
            </a:r>
            <a:r>
              <a:rPr lang="en-CA" sz="1200" dirty="0"/>
              <a:t>C, and </a:t>
            </a:r>
            <a:r>
              <a:rPr lang="en-CA" sz="1200" baseline="30000" dirty="0"/>
              <a:t>15</a:t>
            </a:r>
            <a:r>
              <a:rPr lang="en-CA" sz="1200" dirty="0"/>
              <a:t>N, which all have a nuclear spin of I = 1/2. </a:t>
            </a:r>
            <a:r>
              <a:rPr lang="en-CA" sz="1200" i="1" u="sng" dirty="0"/>
              <a:t>By comparison, the remaining key element, oxygen, is rarely studied with NMR because its only NMR-active isotope, </a:t>
            </a:r>
            <a:r>
              <a:rPr lang="en-CA" sz="1200" i="1" u="sng" baseline="30000" dirty="0"/>
              <a:t>17</a:t>
            </a:r>
            <a:r>
              <a:rPr lang="en-CA" sz="1200" i="1" u="sng" dirty="0"/>
              <a:t>O, has very low natural abundance (0.037%) and a nuclear spin </a:t>
            </a:r>
            <a:r>
              <a:rPr lang="en-US" sz="1200" i="1" u="sng" dirty="0"/>
              <a:t>I = 5/2</a:t>
            </a:r>
            <a:r>
              <a:rPr lang="en-US" sz="1200" dirty="0"/>
              <a:t>. Any nucleus with I &gt; 1/2 belongs to a special category known as quadrupolar nuclei, which often have large quadrupolar interactions that broaden peaks and make it difficult to obtain NMR spectra with high signal-to-noise and high resolution.</a:t>
            </a:r>
            <a:endParaRPr lang="en-CA" sz="1200" dirty="0"/>
          </a:p>
          <a:p>
            <a:pPr algn="just">
              <a:spcAft>
                <a:spcPts val="600"/>
              </a:spcAft>
            </a:pPr>
            <a:r>
              <a:rPr lang="en-US" sz="1200" i="1" u="sng" dirty="0"/>
              <a:t>We have developed a suite of NMR methods and new NMR instrumentation to overcome issues of sensitivity and resolution in </a:t>
            </a:r>
            <a:r>
              <a:rPr lang="en-US" sz="1200" i="1" u="sng" baseline="30000" dirty="0"/>
              <a:t>17</a:t>
            </a:r>
            <a:r>
              <a:rPr lang="en-US" sz="1200" i="1" u="sng" dirty="0"/>
              <a:t>O NMR, with a focus on detecting the </a:t>
            </a:r>
            <a:r>
              <a:rPr lang="en-US" sz="1200" i="1" u="sng" baseline="30000" dirty="0"/>
              <a:t>17</a:t>
            </a:r>
            <a:r>
              <a:rPr lang="en-US" sz="1200" i="1" u="sng" dirty="0"/>
              <a:t>O signal indirectly via protons (</a:t>
            </a:r>
            <a:r>
              <a:rPr lang="en-US" sz="1200" i="1" u="sng" baseline="30000" dirty="0"/>
              <a:t>1</a:t>
            </a:r>
            <a:r>
              <a:rPr lang="en-US" sz="1200" i="1" u="sng" dirty="0"/>
              <a:t>H)</a:t>
            </a:r>
            <a:r>
              <a:rPr lang="en-US" sz="1200" dirty="0"/>
              <a:t>. The strong </a:t>
            </a:r>
            <a:r>
              <a:rPr lang="en-US" sz="1200" baseline="30000" dirty="0"/>
              <a:t>1</a:t>
            </a:r>
            <a:r>
              <a:rPr lang="en-US" sz="1200" dirty="0"/>
              <a:t>H NMR signal at a high magnetic field, in combination with ultrafast magic-angle spinning (MAS) and high-resolution, multiple-quantum MAS (MQMAS) NMR methods for quadrupolar nuclei, allow for two- and three-dimensional experiments that enable the measurement of </a:t>
            </a:r>
            <a:r>
              <a:rPr lang="en-US" sz="1200" baseline="30000" dirty="0"/>
              <a:t>17</a:t>
            </a:r>
            <a:r>
              <a:rPr lang="en-US" sz="1200" dirty="0"/>
              <a:t>O chemical shifts and quadrupolar interactions; determination of internuclear connections between </a:t>
            </a:r>
            <a:r>
              <a:rPr lang="en-US" sz="1200" baseline="30000" dirty="0"/>
              <a:t>17</a:t>
            </a:r>
            <a:r>
              <a:rPr lang="en-US" sz="1200" dirty="0"/>
              <a:t>O and </a:t>
            </a:r>
            <a:r>
              <a:rPr lang="en-US" sz="1200" baseline="30000" dirty="0"/>
              <a:t>1</a:t>
            </a:r>
            <a:r>
              <a:rPr lang="en-US" sz="1200" dirty="0"/>
              <a:t>H, </a:t>
            </a:r>
            <a:r>
              <a:rPr lang="en-US" sz="1200" baseline="30000" dirty="0"/>
              <a:t>13</a:t>
            </a:r>
            <a:r>
              <a:rPr lang="en-US" sz="1200" dirty="0"/>
              <a:t>C, and </a:t>
            </a:r>
            <a:r>
              <a:rPr lang="en-US" sz="1200" baseline="30000" dirty="0"/>
              <a:t>15</a:t>
            </a:r>
            <a:r>
              <a:rPr lang="en-US" sz="1200" dirty="0"/>
              <a:t>N; and characterization of hydrogen bonds in biomolecules, </a:t>
            </a:r>
            <a:r>
              <a:rPr lang="en-CA" sz="1200" dirty="0"/>
              <a:t>as demonstrated with a model peptide (</a:t>
            </a:r>
            <a:r>
              <a:rPr lang="en-CA" sz="1200" b="1" dirty="0"/>
              <a:t>Figure</a:t>
            </a:r>
            <a:r>
              <a:rPr lang="en-CA" sz="1200" dirty="0"/>
              <a:t>).[1,2]</a:t>
            </a:r>
          </a:p>
          <a:p>
            <a:pPr algn="just">
              <a:spcAft>
                <a:spcPts val="600"/>
              </a:spcAft>
            </a:pPr>
            <a:r>
              <a:rPr lang="en-US" sz="1200" i="1" u="sng" dirty="0"/>
              <a:t>This work expands the NMR toolkit for biomolecules to </a:t>
            </a:r>
            <a:r>
              <a:rPr lang="en-US" sz="1200" i="1" u="sng" baseline="30000" dirty="0"/>
              <a:t>17</a:t>
            </a:r>
            <a:r>
              <a:rPr lang="en-US" sz="1200" i="1" u="sng" dirty="0"/>
              <a:t>O, opening new opportunities to study oxygen environments in proteins, and expanding our understanding of the roles of hydrogen bonds in 3D protein structure, including protein folding, conformational changes, bonding to water and other molecules, and protein-protein intermolecular interactions</a:t>
            </a:r>
            <a:r>
              <a:rPr lang="en-US" sz="1200" dirty="0"/>
              <a:t>.</a:t>
            </a:r>
          </a:p>
        </p:txBody>
      </p:sp>
      <p:sp>
        <p:nvSpPr>
          <p:cNvPr id="1029" name="Line 42"/>
          <p:cNvSpPr>
            <a:spLocks noChangeShapeType="1"/>
          </p:cNvSpPr>
          <p:nvPr/>
        </p:nvSpPr>
        <p:spPr bwMode="auto">
          <a:xfrm>
            <a:off x="0" y="1215689"/>
            <a:ext cx="12192000" cy="28082"/>
          </a:xfrm>
          <a:prstGeom prst="line">
            <a:avLst/>
          </a:prstGeom>
          <a:noFill/>
          <a:ln w="82550" cmpd="thickThin">
            <a:solidFill>
              <a:schemeClr val="tx1"/>
            </a:solidFill>
            <a:round/>
            <a:headEnd/>
            <a:tailEnd/>
          </a:ln>
        </p:spPr>
        <p:txBody>
          <a:bodyPr/>
          <a:lstStyle/>
          <a:p>
            <a:endParaRPr lang="en-US"/>
          </a:p>
        </p:txBody>
      </p:sp>
      <p:pic>
        <p:nvPicPr>
          <p:cNvPr id="12" name="Picture 11" descr="NSF logo.jpg"/>
          <p:cNvPicPr>
            <a:picLocks noChangeAspect="1"/>
          </p:cNvPicPr>
          <p:nvPr/>
        </p:nvPicPr>
        <p:blipFill>
          <a:blip r:embed="rId4" cstate="print"/>
          <a:stretch>
            <a:fillRect/>
          </a:stretch>
        </p:blipFill>
        <p:spPr>
          <a:xfrm>
            <a:off x="10938234" y="65071"/>
            <a:ext cx="1017188" cy="1023315"/>
          </a:xfrm>
          <a:prstGeom prst="rect">
            <a:avLst/>
          </a:prstGeom>
        </p:spPr>
      </p:pic>
      <p:pic>
        <p:nvPicPr>
          <p:cNvPr id="14" name="Picture 13" descr="JustM_purple.jp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320511" y="77787"/>
            <a:ext cx="792698" cy="944759"/>
          </a:xfrm>
          <a:prstGeom prst="rect">
            <a:avLst/>
          </a:prstGeom>
        </p:spPr>
      </p:pic>
      <p:sp>
        <p:nvSpPr>
          <p:cNvPr id="15" name="Text Box 62">
            <a:extLst>
              <a:ext uri="{FF2B5EF4-FFF2-40B4-BE49-F238E27FC236}">
                <a16:creationId xmlns:a16="http://schemas.microsoft.com/office/drawing/2014/main" id="{7EE64751-0FB0-15F9-07B0-78A47B5D3D99}"/>
              </a:ext>
            </a:extLst>
          </p:cNvPr>
          <p:cNvSpPr txBox="1">
            <a:spLocks noChangeArrowheads="1"/>
          </p:cNvSpPr>
          <p:nvPr/>
        </p:nvSpPr>
        <p:spPr bwMode="auto">
          <a:xfrm>
            <a:off x="1343659" y="55828"/>
            <a:ext cx="9273541" cy="1015663"/>
          </a:xfrm>
          <a:prstGeom prst="rect">
            <a:avLst/>
          </a:prstGeom>
          <a:noFill/>
          <a:ln w="9525">
            <a:noFill/>
            <a:miter lim="800000"/>
            <a:headEnd/>
            <a:tailEnd/>
          </a:ln>
        </p:spPr>
        <p:txBody>
          <a:bodyPr wrap="square">
            <a:spAutoFit/>
          </a:bodyPr>
          <a:lstStyle/>
          <a:p>
            <a:pPr algn="ctr">
              <a:spcBef>
                <a:spcPts val="0"/>
              </a:spcBef>
            </a:pPr>
            <a:r>
              <a:rPr lang="en-US" sz="1600" b="1" dirty="0"/>
              <a:t>Integration of </a:t>
            </a:r>
            <a:r>
              <a:rPr lang="en-US" sz="1600" b="1" baseline="30000" dirty="0"/>
              <a:t>17</a:t>
            </a:r>
            <a:r>
              <a:rPr lang="en-US" sz="1600" b="1" dirty="0"/>
              <a:t>O for Solid-State NMR Studies</a:t>
            </a:r>
            <a:r>
              <a:rPr lang="en-US" sz="1600" b="1" kern="1200" dirty="0"/>
              <a:t> of Peptides and Proteins</a:t>
            </a:r>
          </a:p>
          <a:p>
            <a:pPr algn="ctr">
              <a:spcBef>
                <a:spcPts val="0"/>
              </a:spcBef>
            </a:pPr>
            <a:endParaRPr lang="en-US" sz="600" dirty="0"/>
          </a:p>
          <a:p>
            <a:pPr algn="ctr">
              <a:spcBef>
                <a:spcPts val="0"/>
              </a:spcBef>
            </a:pPr>
            <a:r>
              <a:rPr lang="en-US" sz="1100" dirty="0"/>
              <a:t>Ivan Hung</a:t>
            </a:r>
            <a:r>
              <a:rPr lang="en-US" sz="1100" kern="1200" baseline="30000" dirty="0"/>
              <a:t>1</a:t>
            </a:r>
            <a:r>
              <a:rPr lang="en-US" sz="1100" kern="1200" dirty="0"/>
              <a:t>, Eric G. Keeler</a:t>
            </a:r>
            <a:r>
              <a:rPr lang="en-US" sz="1100" kern="1200" baseline="30000" dirty="0"/>
              <a:t>2</a:t>
            </a:r>
            <a:r>
              <a:rPr lang="en-US" sz="1100" kern="1200" dirty="0"/>
              <a:t>, </a:t>
            </a:r>
            <a:r>
              <a:rPr lang="en-US" sz="1100" kern="1200" dirty="0" err="1"/>
              <a:t>Wenping</a:t>
            </a:r>
            <a:r>
              <a:rPr lang="en-US" sz="1100" kern="1200" dirty="0"/>
              <a:t> Mao</a:t>
            </a:r>
            <a:r>
              <a:rPr lang="en-US" sz="1100" baseline="30000" dirty="0"/>
              <a:t>1</a:t>
            </a:r>
            <a:r>
              <a:rPr lang="en-US" sz="1100" kern="1200" dirty="0"/>
              <a:t>, Peter L. Gor’kov</a:t>
            </a:r>
            <a:r>
              <a:rPr lang="en-US" sz="1100" baseline="30000" dirty="0"/>
              <a:t>1</a:t>
            </a:r>
            <a:r>
              <a:rPr lang="en-US" sz="1100" kern="1200" dirty="0"/>
              <a:t>, Robert G. Griffin</a:t>
            </a:r>
            <a:r>
              <a:rPr lang="en-US" sz="1100" baseline="30000" dirty="0"/>
              <a:t>2</a:t>
            </a:r>
            <a:r>
              <a:rPr lang="en-US" sz="1100" kern="1200" dirty="0"/>
              <a:t>, Zhehong </a:t>
            </a:r>
            <a:r>
              <a:rPr lang="en-US" sz="1100" dirty="0"/>
              <a:t>Gan</a:t>
            </a:r>
            <a:r>
              <a:rPr lang="en-US" sz="1100" baseline="30000" dirty="0"/>
              <a:t>1</a:t>
            </a:r>
            <a:endParaRPr lang="en-US" sz="1100" kern="1200" dirty="0"/>
          </a:p>
          <a:p>
            <a:pPr algn="ctr">
              <a:spcBef>
                <a:spcPts val="0"/>
              </a:spcBef>
            </a:pPr>
            <a:r>
              <a:rPr lang="en-US" sz="1050" b="1" dirty="0">
                <a:solidFill>
                  <a:srgbClr val="0033CC"/>
                </a:solidFill>
              </a:rPr>
              <a:t>1. National High Magnetic Field Laboratory; 2. Massachusetts Institute of Technology.</a:t>
            </a:r>
          </a:p>
          <a:p>
            <a:pPr algn="ctr">
              <a:spcBef>
                <a:spcPts val="0"/>
              </a:spcBef>
            </a:pPr>
            <a:r>
              <a:rPr lang="en-US" sz="600" b="1" kern="1200" dirty="0">
                <a:solidFill>
                  <a:srgbClr val="0033CC"/>
                </a:solidFill>
              </a:rPr>
              <a:t> </a:t>
            </a:r>
          </a:p>
          <a:p>
            <a:pPr algn="ctr">
              <a:spcBef>
                <a:spcPts val="0"/>
              </a:spcBef>
            </a:pPr>
            <a:r>
              <a:rPr lang="en-US" sz="1050" b="1" kern="1200" dirty="0"/>
              <a:t>Funding Grants:</a:t>
            </a:r>
            <a:r>
              <a:rPr lang="en-US" sz="1050" kern="1200" dirty="0"/>
              <a:t> G.S. Boebinger (NSF </a:t>
            </a:r>
            <a:r>
              <a:rPr lang="en-US" sz="1050" dirty="0"/>
              <a:t>DMR-1644779, NSF DMR-2128556</a:t>
            </a:r>
            <a:r>
              <a:rPr lang="en-US" sz="1050" kern="1200" dirty="0"/>
              <a:t>); R.</a:t>
            </a:r>
            <a:r>
              <a:rPr lang="en-US" sz="1050" dirty="0"/>
              <a:t>G. Griffin</a:t>
            </a:r>
            <a:r>
              <a:rPr lang="en-US" sz="1050" kern="1200" dirty="0"/>
              <a:t> (NIH AG058504, GM132997, GM132079)</a:t>
            </a:r>
            <a:endParaRPr lang="en-US" sz="1050" b="1" kern="1200" dirty="0">
              <a:solidFill>
                <a:srgbClr val="0033CC"/>
              </a:solidFill>
            </a:endParaRPr>
          </a:p>
        </p:txBody>
      </p:sp>
      <p:sp>
        <p:nvSpPr>
          <p:cNvPr id="13" name="Rectangle 12"/>
          <p:cNvSpPr/>
          <p:nvPr/>
        </p:nvSpPr>
        <p:spPr>
          <a:xfrm>
            <a:off x="10190536" y="1829222"/>
            <a:ext cx="1913480" cy="3416320"/>
          </a:xfrm>
          <a:prstGeom prst="rect">
            <a:avLst/>
          </a:prstGeom>
        </p:spPr>
        <p:txBody>
          <a:bodyPr wrap="square">
            <a:spAutoFit/>
          </a:bodyPr>
          <a:lstStyle/>
          <a:p>
            <a:pPr algn="just"/>
            <a:r>
              <a:rPr lang="en-US" sz="1200" b="1" dirty="0">
                <a:latin typeface="+mj-lt"/>
                <a:ea typeface="SimSun" panose="02010600030101010101" pitchFamily="2" charset="-122"/>
              </a:rPr>
              <a:t>Figure:</a:t>
            </a:r>
            <a:r>
              <a:rPr lang="en-US" sz="1200" dirty="0">
                <a:latin typeface="+mj-lt"/>
                <a:ea typeface="SimSun" panose="02010600030101010101" pitchFamily="2" charset="-122"/>
              </a:rPr>
              <a:t> 2D and 3D NMR spectra, demonstrating through-bond correlations between </a:t>
            </a:r>
            <a:r>
              <a:rPr lang="en-US" sz="1200" baseline="30000" dirty="0">
                <a:latin typeface="+mj-lt"/>
                <a:ea typeface="SimSun" panose="02010600030101010101" pitchFamily="2" charset="-122"/>
              </a:rPr>
              <a:t>1</a:t>
            </a:r>
            <a:r>
              <a:rPr lang="en-US" sz="1200" dirty="0">
                <a:latin typeface="+mj-lt"/>
                <a:ea typeface="SimSun" panose="02010600030101010101" pitchFamily="2" charset="-122"/>
              </a:rPr>
              <a:t>H, </a:t>
            </a:r>
            <a:r>
              <a:rPr lang="en-US" sz="1200" baseline="30000" dirty="0">
                <a:latin typeface="+mj-lt"/>
                <a:ea typeface="SimSun" panose="02010600030101010101" pitchFamily="2" charset="-122"/>
              </a:rPr>
              <a:t>13</a:t>
            </a:r>
            <a:r>
              <a:rPr lang="en-US" sz="1200" dirty="0">
                <a:latin typeface="+mj-lt"/>
                <a:ea typeface="SimSun" panose="02010600030101010101" pitchFamily="2" charset="-122"/>
              </a:rPr>
              <a:t>C, and </a:t>
            </a:r>
            <a:r>
              <a:rPr lang="en-US" sz="1200" baseline="30000" dirty="0">
                <a:latin typeface="+mj-lt"/>
                <a:ea typeface="SimSun" panose="02010600030101010101" pitchFamily="2" charset="-122"/>
              </a:rPr>
              <a:t>17</a:t>
            </a:r>
            <a:r>
              <a:rPr lang="en-US" sz="1200" dirty="0">
                <a:latin typeface="+mj-lt"/>
                <a:ea typeface="SimSun" panose="02010600030101010101" pitchFamily="2" charset="-122"/>
              </a:rPr>
              <a:t>O </a:t>
            </a:r>
          </a:p>
          <a:p>
            <a:pPr algn="just"/>
            <a:r>
              <a:rPr lang="en-US" sz="1200" dirty="0">
                <a:latin typeface="+mj-lt"/>
                <a:ea typeface="SimSun" panose="02010600030101010101" pitchFamily="2" charset="-122"/>
              </a:rPr>
              <a:t>        (</a:t>
            </a:r>
            <a:r>
              <a:rPr lang="en-US" sz="1200" b="1" dirty="0">
                <a:solidFill>
                  <a:srgbClr val="00B0F0"/>
                </a:solidFill>
                <a:latin typeface="+mj-lt"/>
                <a:ea typeface="SimSun" panose="02010600030101010101" pitchFamily="2" charset="-122"/>
              </a:rPr>
              <a:t>blue</a:t>
            </a:r>
            <a:r>
              <a:rPr lang="en-US" sz="1200" dirty="0">
                <a:latin typeface="+mj-lt"/>
                <a:ea typeface="SimSun" panose="02010600030101010101" pitchFamily="2" charset="-122"/>
              </a:rPr>
              <a:t>/</a:t>
            </a:r>
            <a:r>
              <a:rPr lang="en-US" sz="1200" b="1" dirty="0">
                <a:latin typeface="+mj-lt"/>
                <a:ea typeface="SimSun" panose="02010600030101010101" pitchFamily="2" charset="-122"/>
              </a:rPr>
              <a:t>top left</a:t>
            </a:r>
            <a:r>
              <a:rPr lang="en-US" sz="1200" dirty="0">
                <a:latin typeface="+mj-lt"/>
                <a:ea typeface="SimSun" panose="02010600030101010101" pitchFamily="2" charset="-122"/>
              </a:rPr>
              <a:t>); </a:t>
            </a:r>
          </a:p>
          <a:p>
            <a:pPr algn="just"/>
            <a:r>
              <a:rPr lang="en-US" sz="1200" dirty="0">
                <a:latin typeface="+mj-lt"/>
                <a:ea typeface="SimSun" panose="02010600030101010101" pitchFamily="2" charset="-122"/>
              </a:rPr>
              <a:t>        through-space intra-   </a:t>
            </a:r>
          </a:p>
          <a:p>
            <a:pPr algn="just"/>
            <a:r>
              <a:rPr lang="en-US" sz="1200" dirty="0">
                <a:latin typeface="+mj-lt"/>
                <a:ea typeface="SimSun" panose="02010600030101010101" pitchFamily="2" charset="-122"/>
              </a:rPr>
              <a:t>             and inter-residue </a:t>
            </a:r>
          </a:p>
          <a:p>
            <a:pPr algn="just"/>
            <a:r>
              <a:rPr lang="en-US" sz="1200" dirty="0">
                <a:latin typeface="+mj-lt"/>
                <a:ea typeface="SimSun" panose="02010600030101010101" pitchFamily="2" charset="-122"/>
              </a:rPr>
              <a:t>             O-C</a:t>
            </a:r>
            <a:r>
              <a:rPr lang="el-GR" sz="1200" baseline="30000" dirty="0">
                <a:latin typeface="+mj-lt"/>
                <a:ea typeface="SimSun" panose="02010600030101010101" pitchFamily="2" charset="-122"/>
              </a:rPr>
              <a:t>α</a:t>
            </a:r>
            <a:r>
              <a:rPr lang="en-US" sz="1200" dirty="0">
                <a:latin typeface="+mj-lt"/>
                <a:ea typeface="SimSun" panose="02010600030101010101" pitchFamily="2" charset="-122"/>
              </a:rPr>
              <a:t> correlations</a:t>
            </a:r>
          </a:p>
          <a:p>
            <a:pPr algn="just"/>
            <a:r>
              <a:rPr lang="en-US" sz="1200" dirty="0">
                <a:latin typeface="+mj-lt"/>
                <a:ea typeface="SimSun" panose="02010600030101010101" pitchFamily="2" charset="-122"/>
              </a:rPr>
              <a:t>            (</a:t>
            </a:r>
            <a:r>
              <a:rPr lang="en-US" sz="1200" b="1" dirty="0">
                <a:solidFill>
                  <a:srgbClr val="FF0000"/>
                </a:solidFill>
                <a:latin typeface="+mj-lt"/>
                <a:ea typeface="SimSun" panose="02010600030101010101" pitchFamily="2" charset="-122"/>
              </a:rPr>
              <a:t>red</a:t>
            </a:r>
            <a:r>
              <a:rPr lang="el-GR" sz="1200" dirty="0">
                <a:latin typeface="+mj-lt"/>
                <a:ea typeface="SimSun" panose="02010600030101010101" pitchFamily="2" charset="-122"/>
              </a:rPr>
              <a:t>/</a:t>
            </a:r>
            <a:r>
              <a:rPr lang="en-US" sz="1200" b="1" dirty="0">
                <a:latin typeface="+mj-lt"/>
                <a:ea typeface="SimSun" panose="02010600030101010101" pitchFamily="2" charset="-122"/>
              </a:rPr>
              <a:t>bottom</a:t>
            </a:r>
            <a:r>
              <a:rPr lang="en-US" sz="1200" dirty="0">
                <a:latin typeface="+mj-lt"/>
                <a:ea typeface="SimSun" panose="02010600030101010101" pitchFamily="2" charset="-122"/>
              </a:rPr>
              <a:t> </a:t>
            </a:r>
            <a:r>
              <a:rPr lang="en-US" sz="1200" b="1" dirty="0">
                <a:latin typeface="+mj-lt"/>
                <a:ea typeface="SimSun" panose="02010600030101010101" pitchFamily="2" charset="-122"/>
              </a:rPr>
              <a:t>left</a:t>
            </a:r>
            <a:r>
              <a:rPr lang="en-US" sz="1200" dirty="0">
                <a:latin typeface="+mj-lt"/>
                <a:ea typeface="SimSun" panose="02010600030101010101" pitchFamily="2" charset="-122"/>
              </a:rPr>
              <a:t>); </a:t>
            </a:r>
          </a:p>
          <a:p>
            <a:pPr algn="just"/>
            <a:r>
              <a:rPr lang="en-US" sz="1200" baseline="30000" dirty="0">
                <a:latin typeface="+mj-lt"/>
                <a:ea typeface="SimSun" panose="02010600030101010101" pitchFamily="2" charset="-122"/>
              </a:rPr>
              <a:t>                      1</a:t>
            </a:r>
            <a:r>
              <a:rPr lang="en-US" sz="1200" dirty="0">
                <a:latin typeface="+mj-lt"/>
                <a:ea typeface="SimSun" panose="02010600030101010101" pitchFamily="2" charset="-122"/>
              </a:rPr>
              <a:t>H, </a:t>
            </a:r>
            <a:r>
              <a:rPr lang="en-US" sz="1200" baseline="30000" dirty="0">
                <a:latin typeface="+mj-lt"/>
                <a:ea typeface="SimSun" panose="02010600030101010101" pitchFamily="2" charset="-122"/>
              </a:rPr>
              <a:t>15</a:t>
            </a:r>
            <a:r>
              <a:rPr lang="en-US" sz="1200" dirty="0">
                <a:latin typeface="+mj-lt"/>
                <a:ea typeface="SimSun" panose="02010600030101010101" pitchFamily="2" charset="-122"/>
              </a:rPr>
              <a:t>N, and </a:t>
            </a:r>
            <a:r>
              <a:rPr lang="en-US" sz="1200" baseline="30000" dirty="0">
                <a:latin typeface="+mj-lt"/>
                <a:ea typeface="SimSun" panose="02010600030101010101" pitchFamily="2" charset="-122"/>
              </a:rPr>
              <a:t>17</a:t>
            </a:r>
            <a:r>
              <a:rPr lang="en-US" sz="1200" dirty="0">
                <a:latin typeface="+mj-lt"/>
                <a:ea typeface="SimSun" panose="02010600030101010101" pitchFamily="2" charset="-122"/>
              </a:rPr>
              <a:t>O</a:t>
            </a:r>
          </a:p>
          <a:p>
            <a:pPr algn="just"/>
            <a:r>
              <a:rPr lang="en-US" sz="1200" dirty="0">
                <a:latin typeface="+mj-lt"/>
                <a:ea typeface="SimSun" panose="02010600030101010101" pitchFamily="2" charset="-122"/>
              </a:rPr>
              <a:t>                      correlations</a:t>
            </a:r>
          </a:p>
          <a:p>
            <a:pPr algn="just"/>
            <a:r>
              <a:rPr lang="en-US" sz="1200" dirty="0">
                <a:latin typeface="+mj-lt"/>
                <a:ea typeface="SimSun" panose="02010600030101010101" pitchFamily="2" charset="-122"/>
              </a:rPr>
              <a:t>                      highlighting</a:t>
            </a:r>
          </a:p>
          <a:p>
            <a:pPr algn="just"/>
            <a:r>
              <a:rPr lang="en-US" sz="1200" dirty="0">
                <a:latin typeface="+mj-lt"/>
                <a:ea typeface="SimSun" panose="02010600030101010101" pitchFamily="2" charset="-122"/>
              </a:rPr>
              <a:t>               hydrogen bonds</a:t>
            </a:r>
          </a:p>
          <a:p>
            <a:pPr algn="just"/>
            <a:r>
              <a:rPr lang="en-US" sz="1200" dirty="0">
                <a:latin typeface="+mj-lt"/>
                <a:ea typeface="SimSun" panose="02010600030101010101" pitchFamily="2" charset="-122"/>
              </a:rPr>
              <a:t>            (</a:t>
            </a:r>
            <a:r>
              <a:rPr lang="en-US" sz="1200" b="1" dirty="0">
                <a:solidFill>
                  <a:srgbClr val="00B050"/>
                </a:solidFill>
                <a:latin typeface="+mj-lt"/>
                <a:ea typeface="SimSun" panose="02010600030101010101" pitchFamily="2" charset="-122"/>
              </a:rPr>
              <a:t>green</a:t>
            </a:r>
            <a:r>
              <a:rPr lang="en-US" sz="1200" dirty="0">
                <a:latin typeface="+mj-lt"/>
                <a:ea typeface="SimSun" panose="02010600030101010101" pitchFamily="2" charset="-122"/>
              </a:rPr>
              <a:t>/</a:t>
            </a:r>
            <a:r>
              <a:rPr lang="en-US" sz="1200" b="1" dirty="0">
                <a:latin typeface="+mj-lt"/>
                <a:ea typeface="SimSun" panose="02010600030101010101" pitchFamily="2" charset="-122"/>
              </a:rPr>
              <a:t>top right</a:t>
            </a:r>
            <a:r>
              <a:rPr lang="en-US" sz="1200" dirty="0">
                <a:latin typeface="+mj-lt"/>
                <a:ea typeface="SimSun" panose="02010600030101010101" pitchFamily="2" charset="-122"/>
              </a:rPr>
              <a:t>)</a:t>
            </a:r>
          </a:p>
          <a:p>
            <a:pPr algn="just"/>
            <a:r>
              <a:rPr lang="en-US" sz="1200" dirty="0">
                <a:latin typeface="+mj-lt"/>
                <a:ea typeface="SimSun" panose="02010600030101010101" pitchFamily="2" charset="-122"/>
              </a:rPr>
              <a:t>         within a [U-</a:t>
            </a:r>
            <a:r>
              <a:rPr lang="en-US" sz="1200" baseline="30000" dirty="0">
                <a:latin typeface="+mj-lt"/>
                <a:ea typeface="SimSun" panose="02010600030101010101" pitchFamily="2" charset="-122"/>
              </a:rPr>
              <a:t>13</a:t>
            </a:r>
            <a:r>
              <a:rPr lang="en-US" sz="1200" dirty="0">
                <a:latin typeface="+mj-lt"/>
                <a:ea typeface="SimSun" panose="02010600030101010101" pitchFamily="2" charset="-122"/>
              </a:rPr>
              <a:t>C, </a:t>
            </a:r>
            <a:r>
              <a:rPr lang="en-US" sz="1200" baseline="30000" dirty="0">
                <a:latin typeface="+mj-lt"/>
                <a:ea typeface="SimSun" panose="02010600030101010101" pitchFamily="2" charset="-122"/>
              </a:rPr>
              <a:t>15</a:t>
            </a:r>
            <a:r>
              <a:rPr lang="en-US" sz="1200" dirty="0">
                <a:latin typeface="+mj-lt"/>
                <a:ea typeface="SimSun" panose="02010600030101010101" pitchFamily="2" charset="-122"/>
              </a:rPr>
              <a:t>N,</a:t>
            </a:r>
          </a:p>
          <a:p>
            <a:pPr algn="just"/>
            <a:r>
              <a:rPr lang="en-US" sz="1200" dirty="0">
                <a:latin typeface="+mj-lt"/>
                <a:ea typeface="SimSun" panose="02010600030101010101" pitchFamily="2" charset="-122"/>
              </a:rPr>
              <a:t>           70%-</a:t>
            </a:r>
            <a:r>
              <a:rPr lang="en-US" sz="1200" baseline="30000" dirty="0">
                <a:latin typeface="+mj-lt"/>
                <a:ea typeface="SimSun" panose="02010600030101010101" pitchFamily="2" charset="-122"/>
              </a:rPr>
              <a:t>17</a:t>
            </a:r>
            <a:r>
              <a:rPr lang="en-US" sz="1200" dirty="0">
                <a:latin typeface="+mj-lt"/>
                <a:ea typeface="SimSun" panose="02010600030101010101" pitchFamily="2" charset="-122"/>
              </a:rPr>
              <a:t>O] enriched </a:t>
            </a:r>
            <a:r>
              <a:rPr lang="en-US" sz="1200" i="1" dirty="0">
                <a:latin typeface="+mj-lt"/>
                <a:ea typeface="SimSun" panose="02010600030101010101" pitchFamily="2" charset="-122"/>
              </a:rPr>
              <a:t>N</a:t>
            </a:r>
            <a:r>
              <a:rPr lang="en-US" sz="1200" dirty="0">
                <a:latin typeface="+mj-lt"/>
                <a:ea typeface="SimSun" panose="02010600030101010101" pitchFamily="2" charset="-122"/>
              </a:rPr>
              <a:t>-acetyl-</a:t>
            </a:r>
            <a:r>
              <a:rPr lang="en-US" sz="1200" i="1" dirty="0">
                <a:latin typeface="+mj-lt"/>
                <a:ea typeface="SimSun" panose="02010600030101010101" pitchFamily="2" charset="-122"/>
              </a:rPr>
              <a:t>L</a:t>
            </a:r>
            <a:r>
              <a:rPr lang="en-US" sz="1200" dirty="0">
                <a:latin typeface="+mj-lt"/>
                <a:ea typeface="SimSun" panose="02010600030101010101" pitchFamily="2" charset="-122"/>
              </a:rPr>
              <a:t>-valyl-</a:t>
            </a:r>
            <a:r>
              <a:rPr lang="en-US" sz="1200" i="1" dirty="0">
                <a:latin typeface="+mj-lt"/>
                <a:ea typeface="SimSun" panose="02010600030101010101" pitchFamily="2" charset="-122"/>
              </a:rPr>
              <a:t>L</a:t>
            </a:r>
            <a:r>
              <a:rPr lang="en-US" sz="1200" dirty="0">
                <a:latin typeface="+mj-lt"/>
                <a:ea typeface="SimSun" panose="02010600030101010101" pitchFamily="2" charset="-122"/>
              </a:rPr>
              <a:t>-leucine peptide.</a:t>
            </a:r>
            <a:endParaRPr lang="en-US" sz="1200" dirty="0">
              <a:effectLst/>
              <a:latin typeface="+mj-lt"/>
              <a:ea typeface="SimSun" panose="02010600030101010101" pitchFamily="2" charset="-122"/>
            </a:endParaRPr>
          </a:p>
        </p:txBody>
      </p:sp>
      <p:sp>
        <p:nvSpPr>
          <p:cNvPr id="3" name="Text Box 28">
            <a:extLst>
              <a:ext uri="{FF2B5EF4-FFF2-40B4-BE49-F238E27FC236}">
                <a16:creationId xmlns:a16="http://schemas.microsoft.com/office/drawing/2014/main" id="{F5924F62-6FB3-8EEA-9188-0C5D326B95DA}"/>
              </a:ext>
            </a:extLst>
          </p:cNvPr>
          <p:cNvSpPr txBox="1">
            <a:spLocks noChangeArrowheads="1"/>
          </p:cNvSpPr>
          <p:nvPr/>
        </p:nvSpPr>
        <p:spPr bwMode="auto">
          <a:xfrm>
            <a:off x="-17418" y="6007547"/>
            <a:ext cx="12192000" cy="900246"/>
          </a:xfrm>
          <a:prstGeom prst="rect">
            <a:avLst/>
          </a:prstGeom>
          <a:noFill/>
          <a:ln w="9525">
            <a:noFill/>
            <a:miter lim="800000"/>
            <a:headEnd/>
            <a:tailEnd/>
          </a:ln>
        </p:spPr>
        <p:txBody>
          <a:bodyPr wrap="square">
            <a:spAutoFit/>
          </a:bodyPr>
          <a:lstStyle/>
          <a:p>
            <a:pPr algn="just"/>
            <a:r>
              <a:rPr lang="en-US" sz="1050" b="1" dirty="0">
                <a:solidFill>
                  <a:srgbClr val="333399"/>
                </a:solidFill>
              </a:rPr>
              <a:t>Facilities and instrumentation used:</a:t>
            </a:r>
            <a:r>
              <a:rPr lang="en-US" sz="1050" dirty="0">
                <a:solidFill>
                  <a:srgbClr val="333399"/>
                </a:solidFill>
              </a:rPr>
              <a:t>  NMR/MRI Facility: NHMFL 18.8 T/800 MHz and a 0.75 mm ultra-fast magic-angle spinning probe built in-house at </a:t>
            </a:r>
            <a:r>
              <a:rPr lang="en-US" sz="1050" dirty="0" err="1">
                <a:solidFill>
                  <a:srgbClr val="333399"/>
                </a:solidFill>
              </a:rPr>
              <a:t>MagLab</a:t>
            </a:r>
            <a:r>
              <a:rPr lang="en-US" sz="1050" dirty="0">
                <a:solidFill>
                  <a:srgbClr val="333399"/>
                </a:solidFill>
              </a:rPr>
              <a:t>.</a:t>
            </a:r>
          </a:p>
          <a:p>
            <a:pPr algn="just"/>
            <a:r>
              <a:rPr lang="en-US" sz="1050" b="1" dirty="0">
                <a:solidFill>
                  <a:srgbClr val="333399"/>
                </a:solidFill>
                <a:latin typeface="+mj-lt"/>
              </a:rPr>
              <a:t>Citations: [1] </a:t>
            </a:r>
            <a:r>
              <a:rPr lang="en-US" sz="1050" b="0" i="0" dirty="0">
                <a:solidFill>
                  <a:srgbClr val="333399"/>
                </a:solidFill>
                <a:effectLst/>
                <a:latin typeface="arial" panose="020B0604020202020204" pitchFamily="34" charset="0"/>
              </a:rPr>
              <a:t>Hung, I.; Mao, W.; Keeler, E.G.; Griffin, R.G.; Gor'kov, P.L.; Gan, Z., </a:t>
            </a:r>
            <a:r>
              <a:rPr lang="en-US" sz="1050" b="0" i="1" dirty="0">
                <a:solidFill>
                  <a:srgbClr val="333399"/>
                </a:solidFill>
                <a:effectLst/>
                <a:latin typeface="arial" panose="020B0604020202020204" pitchFamily="34" charset="0"/>
              </a:rPr>
              <a:t>Characterization of peptide O</a:t>
            </a:r>
            <a:r>
              <a:rPr lang="en-US" sz="1050" b="0" i="0" dirty="0">
                <a:solidFill>
                  <a:srgbClr val="333399"/>
                </a:solidFill>
                <a:effectLst/>
                <a:latin typeface="MJXc-TeX-main-R"/>
              </a:rPr>
              <a:t>⋅</a:t>
            </a:r>
            <a:r>
              <a:rPr lang="en-US" sz="1050" b="0" i="0" dirty="0">
                <a:solidFill>
                  <a:srgbClr val="333399"/>
                </a:solidFill>
                <a:effectLst/>
                <a:latin typeface="arial" panose="020B0604020202020204" pitchFamily="34" charset="0"/>
              </a:rPr>
              <a:t>⋅</a:t>
            </a:r>
            <a:r>
              <a:rPr lang="en-US" sz="1050" b="0" i="0" dirty="0">
                <a:solidFill>
                  <a:srgbClr val="333399"/>
                </a:solidFill>
                <a:effectLst/>
                <a:latin typeface="MJXc-TeX-main-R"/>
              </a:rPr>
              <a:t>⋅</a:t>
            </a:r>
            <a:r>
              <a:rPr lang="en-US" sz="1050" b="0" i="0" dirty="0">
                <a:solidFill>
                  <a:srgbClr val="333399"/>
                </a:solidFill>
                <a:effectLst/>
                <a:latin typeface="arial" panose="020B0604020202020204" pitchFamily="34" charset="0"/>
              </a:rPr>
              <a:t>⋅</a:t>
            </a:r>
            <a:r>
              <a:rPr lang="en-US" sz="1050" b="0" i="0" dirty="0">
                <a:solidFill>
                  <a:srgbClr val="333399"/>
                </a:solidFill>
                <a:effectLst/>
                <a:latin typeface="MJXc-TeX-main-R"/>
              </a:rPr>
              <a:t>⋅</a:t>
            </a:r>
            <a:r>
              <a:rPr lang="en-US" sz="1050" b="0" i="0" dirty="0">
                <a:solidFill>
                  <a:srgbClr val="333399"/>
                </a:solidFill>
                <a:effectLst/>
                <a:latin typeface="arial" panose="020B0604020202020204" pitchFamily="34" charset="0"/>
              </a:rPr>
              <a:t>⋅</a:t>
            </a:r>
            <a:r>
              <a:rPr lang="en-US" sz="1050" b="0" i="1" dirty="0">
                <a:solidFill>
                  <a:srgbClr val="333399"/>
                </a:solidFill>
                <a:effectLst/>
                <a:latin typeface="arial" panose="020B0604020202020204" pitchFamily="34" charset="0"/>
              </a:rPr>
              <a:t>N hydrogen bonds via </a:t>
            </a:r>
            <a:r>
              <a:rPr lang="en-US" sz="1050" b="0" i="0" baseline="30000" dirty="0">
                <a:solidFill>
                  <a:srgbClr val="333399"/>
                </a:solidFill>
                <a:effectLst/>
                <a:latin typeface="MJXc-TeX-main-R"/>
              </a:rPr>
              <a:t> 1</a:t>
            </a:r>
            <a:r>
              <a:rPr lang="en-US" sz="1050" b="0" i="1" dirty="0">
                <a:solidFill>
                  <a:srgbClr val="333399"/>
                </a:solidFill>
                <a:effectLst/>
                <a:latin typeface="arial" panose="020B0604020202020204" pitchFamily="34" charset="0"/>
              </a:rPr>
              <a:t>H-detected </a:t>
            </a:r>
            <a:r>
              <a:rPr lang="en-US" sz="1050" b="0" baseline="30000" dirty="0">
                <a:solidFill>
                  <a:srgbClr val="333399"/>
                </a:solidFill>
                <a:effectLst/>
                <a:latin typeface="arial" panose="020B0604020202020204" pitchFamily="34" charset="0"/>
              </a:rPr>
              <a:t>15</a:t>
            </a:r>
            <a:r>
              <a:rPr lang="en-US" sz="1050" b="0" i="1" dirty="0">
                <a:solidFill>
                  <a:srgbClr val="333399"/>
                </a:solidFill>
                <a:effectLst/>
                <a:latin typeface="arial" panose="020B0604020202020204" pitchFamily="34" charset="0"/>
              </a:rPr>
              <a:t>N/</a:t>
            </a:r>
            <a:r>
              <a:rPr lang="en-US" sz="1050" b="0" i="0" baseline="30000" dirty="0">
                <a:solidFill>
                  <a:srgbClr val="333399"/>
                </a:solidFill>
                <a:effectLst/>
                <a:latin typeface="MJXc-TeX-main-R"/>
              </a:rPr>
              <a:t>17</a:t>
            </a:r>
            <a:r>
              <a:rPr lang="en-US" sz="1050" b="0" i="1" dirty="0">
                <a:solidFill>
                  <a:srgbClr val="333399"/>
                </a:solidFill>
                <a:effectLst/>
                <a:latin typeface="arial" panose="020B0604020202020204" pitchFamily="34" charset="0"/>
              </a:rPr>
              <a:t>O solid-state NMR spectroscopy,</a:t>
            </a:r>
            <a:r>
              <a:rPr lang="en-US" sz="1050" b="0" i="0" dirty="0">
                <a:solidFill>
                  <a:srgbClr val="333399"/>
                </a:solidFill>
                <a:effectLst/>
                <a:latin typeface="arial" panose="020B0604020202020204" pitchFamily="34" charset="0"/>
              </a:rPr>
              <a:t> </a:t>
            </a:r>
            <a:r>
              <a:rPr lang="en-US" sz="1050" b="1" i="0" dirty="0">
                <a:solidFill>
                  <a:srgbClr val="333399"/>
                </a:solidFill>
                <a:effectLst/>
                <a:latin typeface="arial" panose="020B0604020202020204" pitchFamily="34" charset="0"/>
              </a:rPr>
              <a:t>Chemical Communications, 59</a:t>
            </a:r>
            <a:r>
              <a:rPr lang="en-US" sz="1050" b="0" i="0" dirty="0">
                <a:solidFill>
                  <a:srgbClr val="333399"/>
                </a:solidFill>
                <a:effectLst/>
                <a:latin typeface="arial" panose="020B0604020202020204" pitchFamily="34" charset="0"/>
              </a:rPr>
              <a:t> (21), 3111-3113 (2023) </a:t>
            </a:r>
            <a:r>
              <a:rPr lang="en-US" sz="1050" b="1" i="0" dirty="0">
                <a:solidFill>
                  <a:srgbClr val="333399"/>
                </a:solidFill>
                <a:effectLst/>
                <a:latin typeface="arial" panose="020B0604020202020204" pitchFamily="34" charset="0"/>
                <a:hlinkClick r:id="rId6">
                  <a:extLst>
                    <a:ext uri="{A12FA001-AC4F-418D-AE19-62706E023703}">
                      <ahyp:hlinkClr xmlns:ahyp="http://schemas.microsoft.com/office/drawing/2018/hyperlinkcolor" val="tx"/>
                    </a:ext>
                  </a:extLst>
                </a:hlinkClick>
              </a:rPr>
              <a:t>doi.org/10.1039/d2cc07004a</a:t>
            </a:r>
            <a:r>
              <a:rPr lang="en-US" sz="1050" dirty="0">
                <a:solidFill>
                  <a:srgbClr val="333399"/>
                </a:solidFill>
                <a:latin typeface="+mj-lt"/>
              </a:rPr>
              <a:t>; </a:t>
            </a:r>
          </a:p>
          <a:p>
            <a:pPr algn="just">
              <a:tabLst>
                <a:tab pos="341313" algn="l"/>
              </a:tabLst>
            </a:pPr>
            <a:r>
              <a:rPr lang="en-US" sz="1050" b="1" dirty="0">
                <a:solidFill>
                  <a:srgbClr val="333399"/>
                </a:solidFill>
                <a:latin typeface="+mj-lt"/>
              </a:rPr>
              <a:t>	[2] </a:t>
            </a:r>
            <a:r>
              <a:rPr lang="en-US" sz="1050" b="0" i="0" dirty="0">
                <a:solidFill>
                  <a:srgbClr val="333399"/>
                </a:solidFill>
                <a:effectLst/>
                <a:latin typeface="arial" panose="020B0604020202020204" pitchFamily="34" charset="0"/>
              </a:rPr>
              <a:t>Hung, I.; Keeler, E.G.; Mao, W.; Gor'kov, P.L.; Griffin, R.G.; Gan, Z., </a:t>
            </a:r>
            <a:r>
              <a:rPr lang="en-US" sz="1050" b="0" i="1" dirty="0">
                <a:solidFill>
                  <a:srgbClr val="333399"/>
                </a:solidFill>
                <a:effectLst/>
                <a:latin typeface="arial" panose="020B0604020202020204" pitchFamily="34" charset="0"/>
              </a:rPr>
              <a:t>Residue-Specific High-Resolution </a:t>
            </a:r>
            <a:r>
              <a:rPr lang="en-US" sz="1050" b="0" i="1" baseline="30000" dirty="0">
                <a:solidFill>
                  <a:srgbClr val="333399"/>
                </a:solidFill>
                <a:effectLst/>
                <a:latin typeface="arial" panose="020B0604020202020204" pitchFamily="34" charset="0"/>
              </a:rPr>
              <a:t>17</a:t>
            </a:r>
            <a:r>
              <a:rPr lang="en-US" sz="1050" b="0" i="1" dirty="0">
                <a:solidFill>
                  <a:srgbClr val="333399"/>
                </a:solidFill>
                <a:effectLst/>
                <a:latin typeface="arial" panose="020B0604020202020204" pitchFamily="34" charset="0"/>
              </a:rPr>
              <a:t>O Solid-State Nuclear Magnetic Resonance of Peptides: Multidimensional Indirect </a:t>
            </a:r>
            <a:r>
              <a:rPr lang="en-US" sz="1050" b="0" i="1" baseline="30000" dirty="0">
                <a:solidFill>
                  <a:srgbClr val="333399"/>
                </a:solidFill>
                <a:effectLst/>
                <a:latin typeface="arial" panose="020B0604020202020204" pitchFamily="34" charset="0"/>
              </a:rPr>
              <a:t>1</a:t>
            </a:r>
            <a:r>
              <a:rPr lang="en-US" sz="1050" b="0" i="1" dirty="0">
                <a:solidFill>
                  <a:srgbClr val="333399"/>
                </a:solidFill>
                <a:effectLst/>
                <a:latin typeface="arial" panose="020B0604020202020204" pitchFamily="34" charset="0"/>
              </a:rPr>
              <a:t>H Detection and Magic-Angle Spinning,</a:t>
            </a:r>
            <a:r>
              <a:rPr lang="en-US" sz="1050" b="0" i="0" dirty="0">
                <a:solidFill>
                  <a:srgbClr val="333399"/>
                </a:solidFill>
                <a:effectLst/>
                <a:latin typeface="arial" panose="020B0604020202020204" pitchFamily="34" charset="0"/>
              </a:rPr>
              <a:t> </a:t>
            </a:r>
            <a:r>
              <a:rPr lang="en-US" sz="1050" b="1" i="0" dirty="0">
                <a:solidFill>
                  <a:srgbClr val="333399"/>
                </a:solidFill>
                <a:effectLst/>
                <a:latin typeface="arial" panose="020B0604020202020204" pitchFamily="34" charset="0"/>
              </a:rPr>
              <a:t>Journal of Physical Chemistry Letters, 13</a:t>
            </a:r>
            <a:r>
              <a:rPr lang="en-US" sz="1050" b="0" i="0" dirty="0">
                <a:solidFill>
                  <a:srgbClr val="333399"/>
                </a:solidFill>
                <a:effectLst/>
                <a:latin typeface="arial" panose="020B0604020202020204" pitchFamily="34" charset="0"/>
              </a:rPr>
              <a:t> (28), 6549-6558 (2022) </a:t>
            </a:r>
            <a:r>
              <a:rPr lang="en-US" sz="1050" b="1" i="0" dirty="0">
                <a:solidFill>
                  <a:srgbClr val="333399"/>
                </a:solidFill>
                <a:effectLst/>
                <a:latin typeface="arial" panose="020B0604020202020204" pitchFamily="34" charset="0"/>
                <a:hlinkClick r:id="rId7">
                  <a:extLst>
                    <a:ext uri="{A12FA001-AC4F-418D-AE19-62706E023703}">
                      <ahyp:hlinkClr xmlns:ahyp="http://schemas.microsoft.com/office/drawing/2018/hyperlinkcolor" val="tx"/>
                    </a:ext>
                  </a:extLst>
                </a:hlinkClick>
              </a:rPr>
              <a:t>doi.org/10.1021/acs.jpclett.2c01777</a:t>
            </a:r>
            <a:endParaRPr lang="en-US" sz="1050" dirty="0">
              <a:solidFill>
                <a:srgbClr val="333399"/>
              </a:solidFill>
              <a:latin typeface="+mj-lt"/>
            </a:endParaRPr>
          </a:p>
        </p:txBody>
      </p:sp>
    </p:spTree>
    <p:extLst>
      <p:ext uri="{BB962C8B-B14F-4D97-AF65-F5344CB8AC3E}">
        <p14:creationId xmlns:p14="http://schemas.microsoft.com/office/powerpoint/2010/main" val="33458449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5"/>
          <p:cNvSpPr>
            <a:spLocks noChangeArrowheads="1"/>
          </p:cNvSpPr>
          <p:nvPr/>
        </p:nvSpPr>
        <p:spPr bwMode="auto">
          <a:xfrm>
            <a:off x="2308225" y="6281739"/>
            <a:ext cx="184150" cy="274637"/>
          </a:xfrm>
          <a:prstGeom prst="rect">
            <a:avLst/>
          </a:prstGeom>
          <a:noFill/>
          <a:ln w="9525">
            <a:noFill/>
            <a:miter lim="800000"/>
            <a:headEnd/>
            <a:tailEnd/>
          </a:ln>
        </p:spPr>
        <p:txBody>
          <a:bodyPr wrap="none">
            <a:spAutoFit/>
          </a:bodyPr>
          <a:lstStyle/>
          <a:p>
            <a:endParaRPr lang="en-US" sz="1200"/>
          </a:p>
        </p:txBody>
      </p:sp>
      <p:sp>
        <p:nvSpPr>
          <p:cNvPr id="1028" name="Text Box 28"/>
          <p:cNvSpPr txBox="1">
            <a:spLocks noChangeArrowheads="1"/>
          </p:cNvSpPr>
          <p:nvPr/>
        </p:nvSpPr>
        <p:spPr bwMode="auto">
          <a:xfrm>
            <a:off x="17418" y="1329113"/>
            <a:ext cx="6621142" cy="4770537"/>
          </a:xfrm>
          <a:prstGeom prst="rect">
            <a:avLst/>
          </a:prstGeom>
          <a:noFill/>
          <a:ln w="9525">
            <a:noFill/>
            <a:miter lim="800000"/>
            <a:headEnd/>
            <a:tailEnd/>
          </a:ln>
        </p:spPr>
        <p:txBody>
          <a:bodyPr wrap="square">
            <a:spAutoFit/>
          </a:bodyPr>
          <a:lstStyle/>
          <a:p>
            <a:pPr algn="just"/>
            <a:r>
              <a:rPr lang="en-US" sz="1200" b="1" dirty="0">
                <a:solidFill>
                  <a:srgbClr val="000000"/>
                </a:solidFill>
              </a:rPr>
              <a:t>What is the finding?  </a:t>
            </a:r>
            <a:r>
              <a:rPr lang="en-US" sz="1200" dirty="0">
                <a:latin typeface="Arial" charset="0"/>
              </a:rPr>
              <a:t>MagLab users and researchers have developed an experimental protocol and state-of-the-art nuclear magnetic resonance (NMR) instrumentation that integrates </a:t>
            </a:r>
            <a:r>
              <a:rPr lang="en-US" sz="1200" baseline="30000" dirty="0">
                <a:latin typeface="Arial" charset="0"/>
              </a:rPr>
              <a:t>17</a:t>
            </a:r>
            <a:r>
              <a:rPr lang="en-US" sz="1200" dirty="0">
                <a:latin typeface="Arial" charset="0"/>
              </a:rPr>
              <a:t>O into the solid-state NMR toolkit for investigating biomolecules like peptides, proteins, and enzymes. </a:t>
            </a:r>
            <a:r>
              <a:rPr lang="en-US" sz="1200" i="1" u="sng" dirty="0">
                <a:latin typeface="Arial" charset="0"/>
              </a:rPr>
              <a:t>The addition of </a:t>
            </a:r>
            <a:r>
              <a:rPr lang="en-US" sz="1200" i="1" u="sng" baseline="30000" dirty="0">
                <a:latin typeface="Arial" charset="0"/>
              </a:rPr>
              <a:t>17</a:t>
            </a:r>
            <a:r>
              <a:rPr lang="en-US" sz="1200" i="1" u="sng" dirty="0">
                <a:latin typeface="Arial" charset="0"/>
              </a:rPr>
              <a:t>O represents the last “piece of the puzzle”, which alongside of NMR of nuclei like </a:t>
            </a:r>
            <a:r>
              <a:rPr lang="en-US" sz="1200" i="1" u="sng" baseline="30000" dirty="0">
                <a:latin typeface="Arial" charset="0"/>
              </a:rPr>
              <a:t>1</a:t>
            </a:r>
            <a:r>
              <a:rPr lang="en-US" sz="1200" i="1" u="sng" dirty="0">
                <a:latin typeface="Arial" charset="0"/>
              </a:rPr>
              <a:t>H, </a:t>
            </a:r>
            <a:r>
              <a:rPr lang="en-US" sz="1200" i="1" u="sng" baseline="30000" dirty="0">
                <a:latin typeface="Arial" charset="0"/>
              </a:rPr>
              <a:t>13</a:t>
            </a:r>
            <a:r>
              <a:rPr lang="en-US" sz="1200" i="1" u="sng" dirty="0">
                <a:latin typeface="Arial" charset="0"/>
              </a:rPr>
              <a:t>C and </a:t>
            </a:r>
            <a:r>
              <a:rPr lang="en-US" sz="1200" i="1" u="sng" baseline="30000" dirty="0">
                <a:latin typeface="Arial" charset="0"/>
              </a:rPr>
              <a:t>15</a:t>
            </a:r>
            <a:r>
              <a:rPr lang="en-US" sz="1200" i="1" u="sng" dirty="0">
                <a:latin typeface="Arial" charset="0"/>
              </a:rPr>
              <a:t>N, enables the structural characterization of biomolecules</a:t>
            </a:r>
            <a:r>
              <a:rPr lang="en-US" sz="1200" dirty="0">
                <a:latin typeface="Arial" charset="0"/>
              </a:rPr>
              <a:t>.</a:t>
            </a:r>
          </a:p>
          <a:p>
            <a:pPr algn="just"/>
            <a:endParaRPr lang="en-US" sz="800" dirty="0">
              <a:solidFill>
                <a:srgbClr val="000000"/>
              </a:solidFill>
            </a:endParaRPr>
          </a:p>
          <a:p>
            <a:pPr algn="just"/>
            <a:r>
              <a:rPr lang="en-US" sz="1200" b="1" dirty="0">
                <a:solidFill>
                  <a:srgbClr val="000000"/>
                </a:solidFill>
              </a:rPr>
              <a:t>Why is this important? </a:t>
            </a:r>
            <a:r>
              <a:rPr lang="en-US" sz="1200" dirty="0">
                <a:solidFill>
                  <a:srgbClr val="000000"/>
                </a:solidFill>
              </a:rPr>
              <a:t>The elements o</a:t>
            </a:r>
            <a:r>
              <a:rPr lang="en-US" sz="1200" dirty="0">
                <a:solidFill>
                  <a:srgbClr val="000000"/>
                </a:solidFill>
                <a:ea typeface="SimSun" panose="02010600030101010101" pitchFamily="2" charset="-122"/>
              </a:rPr>
              <a:t>xygen, hydrogen, carbon, and nitrogen together form the peptide backbones of proteins. Oxygen NMR can help scientists study and understand the structural environments of oxygen atoms, including chemical bonds formed with other molecules and proteins. Unfortunately, oxygen has only only one NMR-active isotope, </a:t>
            </a:r>
            <a:r>
              <a:rPr lang="en-US" sz="1200" baseline="30000" dirty="0">
                <a:solidFill>
                  <a:srgbClr val="000000"/>
                </a:solidFill>
                <a:ea typeface="SimSun" panose="02010600030101010101" pitchFamily="2" charset="-122"/>
              </a:rPr>
              <a:t>17</a:t>
            </a:r>
            <a:r>
              <a:rPr lang="en-US" sz="1200" dirty="0">
                <a:solidFill>
                  <a:srgbClr val="000000"/>
                </a:solidFill>
                <a:ea typeface="SimSun" panose="02010600030101010101" pitchFamily="2" charset="-122"/>
              </a:rPr>
              <a:t>O, which has low natural abundance (0.037%).  Furthermore, </a:t>
            </a:r>
            <a:r>
              <a:rPr lang="en-US" sz="1200" baseline="30000" dirty="0">
                <a:solidFill>
                  <a:srgbClr val="000000"/>
                </a:solidFill>
                <a:ea typeface="SimSun" panose="02010600030101010101" pitchFamily="2" charset="-122"/>
              </a:rPr>
              <a:t>17</a:t>
            </a:r>
            <a:r>
              <a:rPr lang="en-US" sz="1200" dirty="0">
                <a:solidFill>
                  <a:srgbClr val="000000"/>
                </a:solidFill>
                <a:ea typeface="SimSun" panose="02010600030101010101" pitchFamily="2" charset="-122"/>
              </a:rPr>
              <a:t>O has a nuclear spin of </a:t>
            </a:r>
            <a:r>
              <a:rPr lang="en-US" sz="1200" i="1" dirty="0">
                <a:solidFill>
                  <a:srgbClr val="000000"/>
                </a:solidFill>
                <a:ea typeface="SimSun" panose="02010600030101010101" pitchFamily="2" charset="-122"/>
              </a:rPr>
              <a:t>I</a:t>
            </a:r>
            <a:r>
              <a:rPr lang="en-US" sz="1200" dirty="0">
                <a:solidFill>
                  <a:srgbClr val="000000"/>
                </a:solidFill>
                <a:ea typeface="SimSun" panose="02010600030101010101" pitchFamily="2" charset="-122"/>
              </a:rPr>
              <a:t> = 5/2, meaning it is a </a:t>
            </a:r>
            <a:r>
              <a:rPr lang="en-US" sz="1200" i="1" dirty="0">
                <a:solidFill>
                  <a:srgbClr val="000000"/>
                </a:solidFill>
                <a:ea typeface="SimSun" panose="02010600030101010101" pitchFamily="2" charset="-122"/>
              </a:rPr>
              <a:t>quadrupolar nucleus </a:t>
            </a:r>
            <a:r>
              <a:rPr lang="en-US" sz="1200" dirty="0">
                <a:solidFill>
                  <a:srgbClr val="000000"/>
                </a:solidFill>
                <a:ea typeface="SimSun" panose="02010600030101010101" pitchFamily="2" charset="-122"/>
              </a:rPr>
              <a:t>(</a:t>
            </a:r>
            <a:r>
              <a:rPr lang="en-US" sz="1200" i="1" dirty="0">
                <a:solidFill>
                  <a:srgbClr val="000000"/>
                </a:solidFill>
                <a:ea typeface="SimSun" panose="02010600030101010101" pitchFamily="2" charset="-122"/>
              </a:rPr>
              <a:t>I</a:t>
            </a:r>
            <a:r>
              <a:rPr lang="en-US" sz="1200" dirty="0">
                <a:solidFill>
                  <a:srgbClr val="000000"/>
                </a:solidFill>
                <a:ea typeface="SimSun" panose="02010600030101010101" pitchFamily="2" charset="-122"/>
              </a:rPr>
              <a:t> &gt; ½); this can result in interactions that produce very broad peaks in </a:t>
            </a:r>
            <a:r>
              <a:rPr lang="en-US" sz="1200" baseline="30000" dirty="0">
                <a:solidFill>
                  <a:srgbClr val="000000"/>
                </a:solidFill>
                <a:ea typeface="SimSun" panose="02010600030101010101" pitchFamily="2" charset="-122"/>
              </a:rPr>
              <a:t>17</a:t>
            </a:r>
            <a:r>
              <a:rPr lang="en-US" sz="1200" dirty="0">
                <a:solidFill>
                  <a:srgbClr val="000000"/>
                </a:solidFill>
                <a:ea typeface="SimSun" panose="02010600030101010101" pitchFamily="2" charset="-122"/>
              </a:rPr>
              <a:t>O solid-state NMR spectra.  </a:t>
            </a:r>
            <a:r>
              <a:rPr lang="en-US" sz="1200" i="1" u="sng" dirty="0">
                <a:solidFill>
                  <a:srgbClr val="000000"/>
                </a:solidFill>
                <a:ea typeface="SimSun" panose="02010600030101010101" pitchFamily="2" charset="-122"/>
              </a:rPr>
              <a:t>These two factors make NMR experiments on </a:t>
            </a:r>
            <a:r>
              <a:rPr lang="en-US" sz="1200" i="1" u="sng" baseline="30000" dirty="0">
                <a:solidFill>
                  <a:srgbClr val="000000"/>
                </a:solidFill>
                <a:ea typeface="SimSun" panose="02010600030101010101" pitchFamily="2" charset="-122"/>
              </a:rPr>
              <a:t>17</a:t>
            </a:r>
            <a:r>
              <a:rPr lang="en-US" sz="1200" i="1" u="sng" dirty="0">
                <a:solidFill>
                  <a:srgbClr val="000000"/>
                </a:solidFill>
                <a:ea typeface="SimSun" panose="02010600030101010101" pitchFamily="2" charset="-122"/>
              </a:rPr>
              <a:t>O much more difficult than those on more “NMR friendly” nuclei with I = 1/2, like </a:t>
            </a:r>
            <a:r>
              <a:rPr lang="en-US" sz="1200" i="1" u="sng" baseline="30000" dirty="0">
                <a:latin typeface="Arial" charset="0"/>
              </a:rPr>
              <a:t>1</a:t>
            </a:r>
            <a:r>
              <a:rPr lang="en-US" sz="1200" i="1" u="sng" dirty="0">
                <a:latin typeface="Arial" charset="0"/>
              </a:rPr>
              <a:t>H, </a:t>
            </a:r>
            <a:r>
              <a:rPr lang="en-US" sz="1200" i="1" u="sng" baseline="30000" dirty="0">
                <a:latin typeface="Arial" charset="0"/>
              </a:rPr>
              <a:t>13</a:t>
            </a:r>
            <a:r>
              <a:rPr lang="en-US" sz="1200" i="1" u="sng" dirty="0">
                <a:latin typeface="Arial" charset="0"/>
              </a:rPr>
              <a:t>C, and </a:t>
            </a:r>
            <a:r>
              <a:rPr lang="en-US" sz="1200" i="1" u="sng" baseline="30000" dirty="0">
                <a:latin typeface="Arial" charset="0"/>
              </a:rPr>
              <a:t>15</a:t>
            </a:r>
            <a:r>
              <a:rPr lang="en-US" sz="1200" i="1" u="sng" dirty="0">
                <a:latin typeface="Arial" charset="0"/>
              </a:rPr>
              <a:t>N</a:t>
            </a:r>
            <a:r>
              <a:rPr lang="en-US" sz="1200" i="1" u="sng" dirty="0">
                <a:solidFill>
                  <a:srgbClr val="000000"/>
                </a:solidFill>
                <a:ea typeface="SimSun" panose="02010600030101010101" pitchFamily="2" charset="-122"/>
              </a:rPr>
              <a:t>. Our new protocol uses a special device called an ultrafast magic-angle spinning NMR probe, which was built in-house at the MagLab (</a:t>
            </a:r>
            <a:r>
              <a:rPr lang="en-US" sz="1200" b="1" i="1" u="sng" dirty="0">
                <a:solidFill>
                  <a:srgbClr val="000000"/>
                </a:solidFill>
                <a:ea typeface="SimSun" panose="02010600030101010101" pitchFamily="2" charset="-122"/>
              </a:rPr>
              <a:t>Figure</a:t>
            </a:r>
            <a:r>
              <a:rPr lang="en-US" sz="1200" i="1" u="sng" dirty="0">
                <a:solidFill>
                  <a:srgbClr val="000000"/>
                </a:solidFill>
                <a:ea typeface="SimSun" panose="02010600030101010101" pitchFamily="2" charset="-122"/>
              </a:rPr>
              <a:t>) and allows detection of </a:t>
            </a:r>
            <a:r>
              <a:rPr lang="en-US" sz="1200" i="1" u="sng" baseline="30000" dirty="0">
                <a:solidFill>
                  <a:srgbClr val="000000"/>
                </a:solidFill>
                <a:ea typeface="SimSun" panose="02010600030101010101" pitchFamily="2" charset="-122"/>
              </a:rPr>
              <a:t>17</a:t>
            </a:r>
            <a:r>
              <a:rPr lang="en-US" sz="1200" i="1" u="sng" dirty="0">
                <a:solidFill>
                  <a:srgbClr val="000000"/>
                </a:solidFill>
                <a:ea typeface="SimSun" panose="02010600030101010101" pitchFamily="2" charset="-122"/>
              </a:rPr>
              <a:t>O indirectly via protons (</a:t>
            </a:r>
            <a:r>
              <a:rPr lang="en-US" sz="1200" i="1" u="sng" baseline="30000" dirty="0">
                <a:solidFill>
                  <a:srgbClr val="000000"/>
                </a:solidFill>
                <a:ea typeface="SimSun" panose="02010600030101010101" pitchFamily="2" charset="-122"/>
              </a:rPr>
              <a:t>1</a:t>
            </a:r>
            <a:r>
              <a:rPr lang="en-US" sz="1200" i="1" u="sng" dirty="0">
                <a:solidFill>
                  <a:srgbClr val="000000"/>
                </a:solidFill>
                <a:ea typeface="SimSun" panose="02010600030101010101" pitchFamily="2" charset="-122"/>
              </a:rPr>
              <a:t>H)</a:t>
            </a:r>
            <a:r>
              <a:rPr lang="en-US" sz="1200" dirty="0">
                <a:solidFill>
                  <a:srgbClr val="000000"/>
                </a:solidFill>
                <a:ea typeface="SimSun" panose="02010600030101010101" pitchFamily="2" charset="-122"/>
              </a:rPr>
              <a:t>. The strong </a:t>
            </a:r>
            <a:r>
              <a:rPr lang="en-US" sz="1200" baseline="30000" dirty="0">
                <a:solidFill>
                  <a:srgbClr val="000000"/>
                </a:solidFill>
                <a:ea typeface="SimSun" panose="02010600030101010101" pitchFamily="2" charset="-122"/>
              </a:rPr>
              <a:t>1</a:t>
            </a:r>
            <a:r>
              <a:rPr lang="en-US" sz="1200" dirty="0">
                <a:solidFill>
                  <a:srgbClr val="000000"/>
                </a:solidFill>
                <a:ea typeface="SimSun" panose="02010600030101010101" pitchFamily="2" charset="-122"/>
              </a:rPr>
              <a:t>H NMR signal helps to overcome the issues of poor sensitivity and low resolution, enabling the addition of </a:t>
            </a:r>
            <a:r>
              <a:rPr lang="en-US" sz="1200" baseline="30000" dirty="0">
                <a:solidFill>
                  <a:srgbClr val="000000"/>
                </a:solidFill>
                <a:ea typeface="SimSun" panose="02010600030101010101" pitchFamily="2" charset="-122"/>
              </a:rPr>
              <a:t>17</a:t>
            </a:r>
            <a:r>
              <a:rPr lang="en-US" sz="1200" dirty="0">
                <a:solidFill>
                  <a:srgbClr val="000000"/>
                </a:solidFill>
                <a:ea typeface="SimSun" panose="02010600030101010101" pitchFamily="2" charset="-122"/>
              </a:rPr>
              <a:t>O to the NMR toolkit for biomolecules</a:t>
            </a:r>
            <a:r>
              <a:rPr lang="en-CA" sz="1200" dirty="0"/>
              <a:t>. Special </a:t>
            </a:r>
            <a:r>
              <a:rPr lang="en-US" sz="1200" dirty="0">
                <a:latin typeface="Arial" charset="0"/>
              </a:rPr>
              <a:t>peptides enriched with </a:t>
            </a:r>
            <a:r>
              <a:rPr lang="en-US" sz="1200" baseline="30000" dirty="0">
                <a:latin typeface="Arial" charset="0"/>
              </a:rPr>
              <a:t>17</a:t>
            </a:r>
            <a:r>
              <a:rPr lang="en-US" sz="1200" dirty="0">
                <a:latin typeface="Arial" charset="0"/>
              </a:rPr>
              <a:t>O, </a:t>
            </a:r>
            <a:r>
              <a:rPr lang="en-US" sz="1200" baseline="30000" dirty="0">
                <a:latin typeface="Arial" charset="0"/>
              </a:rPr>
              <a:t>13</a:t>
            </a:r>
            <a:r>
              <a:rPr lang="en-US" sz="1200" dirty="0">
                <a:latin typeface="Arial" charset="0"/>
              </a:rPr>
              <a:t>C and </a:t>
            </a:r>
            <a:r>
              <a:rPr lang="en-US" sz="1200" baseline="30000" dirty="0">
                <a:latin typeface="Arial" charset="0"/>
              </a:rPr>
              <a:t>15</a:t>
            </a:r>
            <a:r>
              <a:rPr lang="en-US" sz="1200" dirty="0">
                <a:latin typeface="Arial" charset="0"/>
              </a:rPr>
              <a:t>N were necessary for this study, and produced by the MIT group using an efficient synthetic labeling method.</a:t>
            </a:r>
          </a:p>
          <a:p>
            <a:pPr algn="just"/>
            <a:endParaRPr lang="en-US" sz="800" dirty="0">
              <a:latin typeface="Arial" charset="0"/>
            </a:endParaRPr>
          </a:p>
          <a:p>
            <a:pPr algn="just"/>
            <a:r>
              <a:rPr lang="en-US" sz="1200" b="1" dirty="0">
                <a:solidFill>
                  <a:srgbClr val="000000"/>
                </a:solidFill>
              </a:rPr>
              <a:t>Why did this research need the MagLab?</a:t>
            </a:r>
            <a:r>
              <a:rPr lang="en-US" sz="1200" b="1" dirty="0">
                <a:latin typeface="Arial" charset="0"/>
              </a:rPr>
              <a:t> </a:t>
            </a:r>
            <a:r>
              <a:rPr lang="en-US" sz="1200" dirty="0">
                <a:latin typeface="Arial" charset="0"/>
              </a:rPr>
              <a:t> </a:t>
            </a:r>
            <a:r>
              <a:rPr lang="en-US" sz="1200" i="1" u="sng" dirty="0">
                <a:latin typeface="Arial" charset="0"/>
              </a:rPr>
              <a:t>This work utilizes an 18.8T magnetic field and a special magic-angle spinning NMR probe (</a:t>
            </a:r>
            <a:r>
              <a:rPr lang="en-US" sz="1200" b="1" i="1" u="sng" dirty="0">
                <a:latin typeface="Arial" charset="0"/>
              </a:rPr>
              <a:t>Figure</a:t>
            </a:r>
            <a:r>
              <a:rPr lang="en-US" sz="1200" i="1" u="sng" dirty="0">
                <a:latin typeface="Arial" charset="0"/>
              </a:rPr>
              <a:t>) built at the MagLab</a:t>
            </a:r>
            <a:r>
              <a:rPr lang="en-US" sz="1200" i="1" dirty="0">
                <a:latin typeface="Arial" charset="0"/>
              </a:rPr>
              <a:t> </a:t>
            </a:r>
            <a:r>
              <a:rPr lang="en-US" sz="1200" dirty="0">
                <a:latin typeface="Arial" charset="0"/>
              </a:rPr>
              <a:t>that can spin the NMR sample container up to </a:t>
            </a:r>
            <a:r>
              <a:rPr lang="en-US" sz="1200" i="1" dirty="0">
                <a:latin typeface="Arial" charset="0"/>
              </a:rPr>
              <a:t>~</a:t>
            </a:r>
            <a:r>
              <a:rPr lang="en-US" sz="1200" dirty="0">
                <a:latin typeface="Arial" charset="0"/>
              </a:rPr>
              <a:t>100kHz (</a:t>
            </a:r>
            <a:r>
              <a:rPr lang="en-US" sz="1200" i="1" dirty="0">
                <a:latin typeface="Arial" charset="0"/>
              </a:rPr>
              <a:t>i.e.</a:t>
            </a:r>
            <a:r>
              <a:rPr lang="en-US" sz="1200" dirty="0">
                <a:latin typeface="Arial" charset="0"/>
              </a:rPr>
              <a:t>, it rotates 100,000 times per second. </a:t>
            </a:r>
            <a:r>
              <a:rPr lang="en-US" sz="1200" i="1" u="sng" dirty="0">
                <a:latin typeface="Arial" charset="0"/>
              </a:rPr>
              <a:t>The high magnetic field and ultrafast sample spinning are critical for enhancing both the </a:t>
            </a:r>
            <a:r>
              <a:rPr lang="en-US" sz="1200" i="1" u="sng" baseline="30000" dirty="0">
                <a:latin typeface="Arial" charset="0"/>
              </a:rPr>
              <a:t>1</a:t>
            </a:r>
            <a:r>
              <a:rPr lang="en-US" sz="1200" i="1" u="sng" dirty="0">
                <a:latin typeface="Arial" charset="0"/>
              </a:rPr>
              <a:t>H NMR signal and resolution, which, in turn, is crucial for indirect </a:t>
            </a:r>
            <a:r>
              <a:rPr lang="en-US" sz="1200" i="1" u="sng" baseline="30000" dirty="0">
                <a:latin typeface="Arial" charset="0"/>
              </a:rPr>
              <a:t>17</a:t>
            </a:r>
            <a:r>
              <a:rPr lang="en-US" sz="1200" i="1" u="sng" dirty="0">
                <a:latin typeface="Arial" charset="0"/>
              </a:rPr>
              <a:t>O detection</a:t>
            </a:r>
            <a:r>
              <a:rPr lang="en-US" sz="1200" dirty="0">
                <a:latin typeface="Arial" charset="0"/>
              </a:rPr>
              <a:t>. </a:t>
            </a:r>
            <a:endParaRPr lang="en-US" sz="1200" dirty="0">
              <a:latin typeface="+mn-lt"/>
            </a:endParaRPr>
          </a:p>
        </p:txBody>
      </p:sp>
      <p:sp>
        <p:nvSpPr>
          <p:cNvPr id="1029" name="Line 42"/>
          <p:cNvSpPr>
            <a:spLocks noChangeShapeType="1"/>
          </p:cNvSpPr>
          <p:nvPr/>
        </p:nvSpPr>
        <p:spPr bwMode="auto">
          <a:xfrm>
            <a:off x="0" y="1215689"/>
            <a:ext cx="12192000" cy="28082"/>
          </a:xfrm>
          <a:prstGeom prst="line">
            <a:avLst/>
          </a:prstGeom>
          <a:noFill/>
          <a:ln w="82550" cmpd="thickThin">
            <a:solidFill>
              <a:schemeClr val="tx1"/>
            </a:solidFill>
            <a:round/>
            <a:headEnd/>
            <a:tailEnd/>
          </a:ln>
        </p:spPr>
        <p:txBody>
          <a:bodyPr/>
          <a:lstStyle/>
          <a:p>
            <a:endParaRPr lang="en-US"/>
          </a:p>
        </p:txBody>
      </p:sp>
      <p:pic>
        <p:nvPicPr>
          <p:cNvPr id="12" name="Picture 11" descr="NSF logo.jpg"/>
          <p:cNvPicPr>
            <a:picLocks noChangeAspect="1"/>
          </p:cNvPicPr>
          <p:nvPr/>
        </p:nvPicPr>
        <p:blipFill>
          <a:blip r:embed="rId3" cstate="print"/>
          <a:stretch>
            <a:fillRect/>
          </a:stretch>
        </p:blipFill>
        <p:spPr>
          <a:xfrm>
            <a:off x="10938234" y="65071"/>
            <a:ext cx="1017188" cy="1023315"/>
          </a:xfrm>
          <a:prstGeom prst="rect">
            <a:avLst/>
          </a:prstGeom>
        </p:spPr>
      </p:pic>
      <p:pic>
        <p:nvPicPr>
          <p:cNvPr id="14" name="Picture 13" descr="JustM_purple.jp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20511" y="77787"/>
            <a:ext cx="792698" cy="944759"/>
          </a:xfrm>
          <a:prstGeom prst="rect">
            <a:avLst/>
          </a:prstGeom>
        </p:spPr>
      </p:pic>
      <p:sp>
        <p:nvSpPr>
          <p:cNvPr id="2" name="AutoShape 2">
            <a:extLst>
              <a:ext uri="{FF2B5EF4-FFF2-40B4-BE49-F238E27FC236}">
                <a16:creationId xmlns:a16="http://schemas.microsoft.com/office/drawing/2014/main" id="{E4D5DAA7-ACA5-4300-AB3C-9A2A1C32E8E2}"/>
              </a:ext>
            </a:extLst>
          </p:cNvPr>
          <p:cNvSpPr>
            <a:spLocks noChangeAspect="1" noChangeArrowheads="1"/>
          </p:cNvSpPr>
          <p:nvPr/>
        </p:nvSpPr>
        <p:spPr bwMode="auto">
          <a:xfrm>
            <a:off x="5743575" y="3278317"/>
            <a:ext cx="304800" cy="304800"/>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Text Box 62">
            <a:extLst>
              <a:ext uri="{FF2B5EF4-FFF2-40B4-BE49-F238E27FC236}">
                <a16:creationId xmlns:a16="http://schemas.microsoft.com/office/drawing/2014/main" id="{1A5850E8-27FB-741F-E2B0-2FE9DB867126}"/>
              </a:ext>
            </a:extLst>
          </p:cNvPr>
          <p:cNvSpPr txBox="1">
            <a:spLocks noChangeArrowheads="1"/>
          </p:cNvSpPr>
          <p:nvPr/>
        </p:nvSpPr>
        <p:spPr bwMode="auto">
          <a:xfrm>
            <a:off x="1343659" y="55828"/>
            <a:ext cx="9273541" cy="1015663"/>
          </a:xfrm>
          <a:prstGeom prst="rect">
            <a:avLst/>
          </a:prstGeom>
          <a:noFill/>
          <a:ln w="9525">
            <a:noFill/>
            <a:miter lim="800000"/>
            <a:headEnd/>
            <a:tailEnd/>
          </a:ln>
        </p:spPr>
        <p:txBody>
          <a:bodyPr wrap="square">
            <a:spAutoFit/>
          </a:bodyPr>
          <a:lstStyle/>
          <a:p>
            <a:pPr algn="ctr">
              <a:spcBef>
                <a:spcPts val="0"/>
              </a:spcBef>
            </a:pPr>
            <a:r>
              <a:rPr lang="en-US" sz="1600" b="1" dirty="0"/>
              <a:t>Integration of </a:t>
            </a:r>
            <a:r>
              <a:rPr lang="en-US" sz="1600" b="1" baseline="30000" dirty="0"/>
              <a:t>17</a:t>
            </a:r>
            <a:r>
              <a:rPr lang="en-US" sz="1600" b="1" dirty="0"/>
              <a:t>O for Solid-State NMR Studies</a:t>
            </a:r>
            <a:r>
              <a:rPr lang="en-US" sz="1600" b="1" kern="1200" dirty="0"/>
              <a:t> of Peptides and Proteins</a:t>
            </a:r>
          </a:p>
          <a:p>
            <a:pPr algn="ctr">
              <a:spcBef>
                <a:spcPts val="0"/>
              </a:spcBef>
            </a:pPr>
            <a:endParaRPr lang="en-US" sz="600" dirty="0"/>
          </a:p>
          <a:p>
            <a:pPr algn="ctr">
              <a:spcBef>
                <a:spcPts val="0"/>
              </a:spcBef>
            </a:pPr>
            <a:r>
              <a:rPr lang="en-US" sz="1100" dirty="0"/>
              <a:t>Ivan Hung</a:t>
            </a:r>
            <a:r>
              <a:rPr lang="en-US" sz="1100" kern="1200" baseline="30000" dirty="0"/>
              <a:t>1</a:t>
            </a:r>
            <a:r>
              <a:rPr lang="en-US" sz="1100" kern="1200" dirty="0"/>
              <a:t>, Eric G. Keeler</a:t>
            </a:r>
            <a:r>
              <a:rPr lang="en-US" sz="1100" kern="1200" baseline="30000" dirty="0"/>
              <a:t>2</a:t>
            </a:r>
            <a:r>
              <a:rPr lang="en-US" sz="1100" kern="1200" dirty="0"/>
              <a:t>, </a:t>
            </a:r>
            <a:r>
              <a:rPr lang="en-US" sz="1100" kern="1200" dirty="0" err="1"/>
              <a:t>Wenping</a:t>
            </a:r>
            <a:r>
              <a:rPr lang="en-US" sz="1100" kern="1200" dirty="0"/>
              <a:t> Mao</a:t>
            </a:r>
            <a:r>
              <a:rPr lang="en-US" sz="1100" baseline="30000" dirty="0"/>
              <a:t>1</a:t>
            </a:r>
            <a:r>
              <a:rPr lang="en-US" sz="1100" kern="1200" dirty="0"/>
              <a:t>, Peter L. Gor’kov</a:t>
            </a:r>
            <a:r>
              <a:rPr lang="en-US" sz="1100" baseline="30000" dirty="0"/>
              <a:t>1</a:t>
            </a:r>
            <a:r>
              <a:rPr lang="en-US" sz="1100" kern="1200" dirty="0"/>
              <a:t>, Robert G. Griffin</a:t>
            </a:r>
            <a:r>
              <a:rPr lang="en-US" sz="1100" baseline="30000" dirty="0"/>
              <a:t>2</a:t>
            </a:r>
            <a:r>
              <a:rPr lang="en-US" sz="1100" kern="1200" dirty="0"/>
              <a:t>, Zhehong </a:t>
            </a:r>
            <a:r>
              <a:rPr lang="en-US" sz="1100" dirty="0"/>
              <a:t>Gan</a:t>
            </a:r>
            <a:r>
              <a:rPr lang="en-US" sz="1100" baseline="30000" dirty="0"/>
              <a:t>1</a:t>
            </a:r>
            <a:endParaRPr lang="en-US" sz="1100" kern="1200" dirty="0"/>
          </a:p>
          <a:p>
            <a:pPr algn="ctr">
              <a:spcBef>
                <a:spcPts val="0"/>
              </a:spcBef>
            </a:pPr>
            <a:r>
              <a:rPr lang="en-US" sz="1050" b="1" dirty="0">
                <a:solidFill>
                  <a:srgbClr val="0033CC"/>
                </a:solidFill>
              </a:rPr>
              <a:t>1. National High Magnetic Field Laboratory; 2. Massachusetts Institute of Technology.</a:t>
            </a:r>
          </a:p>
          <a:p>
            <a:pPr algn="ctr">
              <a:spcBef>
                <a:spcPts val="0"/>
              </a:spcBef>
            </a:pPr>
            <a:r>
              <a:rPr lang="en-US" sz="600" b="1" kern="1200" dirty="0">
                <a:solidFill>
                  <a:srgbClr val="0033CC"/>
                </a:solidFill>
              </a:rPr>
              <a:t> </a:t>
            </a:r>
          </a:p>
          <a:p>
            <a:pPr algn="ctr">
              <a:spcBef>
                <a:spcPts val="0"/>
              </a:spcBef>
            </a:pPr>
            <a:r>
              <a:rPr lang="en-US" sz="1050" b="1" kern="1200" dirty="0"/>
              <a:t>Funding Grants:</a:t>
            </a:r>
            <a:r>
              <a:rPr lang="en-US" sz="1050" kern="1200" dirty="0"/>
              <a:t> G.S. Boebinger (NSF </a:t>
            </a:r>
            <a:r>
              <a:rPr lang="en-US" sz="1050" dirty="0"/>
              <a:t>DMR-1644779, NSF DMR-2128556</a:t>
            </a:r>
            <a:r>
              <a:rPr lang="en-US" sz="1050" kern="1200" dirty="0"/>
              <a:t>); R.</a:t>
            </a:r>
            <a:r>
              <a:rPr lang="en-US" sz="1050" dirty="0"/>
              <a:t>G. Griffin</a:t>
            </a:r>
            <a:r>
              <a:rPr lang="en-US" sz="1050" kern="1200" dirty="0"/>
              <a:t> (NIH AG058504, GM132997, GM132079)</a:t>
            </a:r>
            <a:endParaRPr lang="en-US" sz="1050" b="1" kern="1200" dirty="0">
              <a:solidFill>
                <a:srgbClr val="0033CC"/>
              </a:solidFill>
            </a:endParaRPr>
          </a:p>
        </p:txBody>
      </p:sp>
      <p:pic>
        <p:nvPicPr>
          <p:cNvPr id="7" name="Picture 6" descr="A close-up of a puzzle&#10;&#10;Description automatically generated">
            <a:extLst>
              <a:ext uri="{FF2B5EF4-FFF2-40B4-BE49-F238E27FC236}">
                <a16:creationId xmlns:a16="http://schemas.microsoft.com/office/drawing/2014/main" id="{5829C1B3-5EA9-91EE-4142-BD88A7B9DE3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69183" t="1229" r="4491" b="3719"/>
          <a:stretch/>
        </p:blipFill>
        <p:spPr>
          <a:xfrm>
            <a:off x="10625264" y="1381663"/>
            <a:ext cx="1433961" cy="4613398"/>
          </a:xfrm>
          <a:prstGeom prst="rect">
            <a:avLst/>
          </a:prstGeom>
        </p:spPr>
      </p:pic>
      <p:sp>
        <p:nvSpPr>
          <p:cNvPr id="18" name="Rectangle 49"/>
          <p:cNvSpPr>
            <a:spLocks noChangeArrowheads="1"/>
          </p:cNvSpPr>
          <p:nvPr/>
        </p:nvSpPr>
        <p:spPr bwMode="auto">
          <a:xfrm>
            <a:off x="6638560" y="1329113"/>
            <a:ext cx="5466089" cy="4703493"/>
          </a:xfrm>
          <a:prstGeom prst="rect">
            <a:avLst/>
          </a:prstGeom>
          <a:noFill/>
          <a:ln w="19050">
            <a:solidFill>
              <a:srgbClr val="0033CC"/>
            </a:solidFill>
            <a:miter lim="800000"/>
            <a:headEnd/>
            <a:tailEnd/>
          </a:ln>
        </p:spPr>
        <p:txBody>
          <a:bodyPr wrap="none" anchor="ctr"/>
          <a:lstStyle/>
          <a:p>
            <a:endParaRPr lang="en-US"/>
          </a:p>
        </p:txBody>
      </p:sp>
      <p:sp>
        <p:nvSpPr>
          <p:cNvPr id="6" name="Rectangle 5">
            <a:extLst>
              <a:ext uri="{FF2B5EF4-FFF2-40B4-BE49-F238E27FC236}">
                <a16:creationId xmlns:a16="http://schemas.microsoft.com/office/drawing/2014/main" id="{1E214CAA-3D1E-5AF4-260E-41DC3BE262B4}"/>
              </a:ext>
            </a:extLst>
          </p:cNvPr>
          <p:cNvSpPr/>
          <p:nvPr/>
        </p:nvSpPr>
        <p:spPr>
          <a:xfrm>
            <a:off x="6660632" y="4991884"/>
            <a:ext cx="3956568" cy="1015663"/>
          </a:xfrm>
          <a:prstGeom prst="rect">
            <a:avLst/>
          </a:prstGeom>
        </p:spPr>
        <p:txBody>
          <a:bodyPr wrap="square">
            <a:spAutoFit/>
          </a:bodyPr>
          <a:lstStyle/>
          <a:p>
            <a:pPr algn="just"/>
            <a:r>
              <a:rPr lang="en-US" sz="1200" b="1" dirty="0">
                <a:latin typeface="+mj-lt"/>
                <a:ea typeface="SimSun" panose="02010600030101010101" pitchFamily="2" charset="-122"/>
              </a:rPr>
              <a:t>Figure: (above)</a:t>
            </a:r>
            <a:r>
              <a:rPr lang="en-US" sz="1200" dirty="0">
                <a:latin typeface="+mj-lt"/>
                <a:ea typeface="SimSun" panose="02010600030101010101" pitchFamily="2" charset="-122"/>
              </a:rPr>
              <a:t> </a:t>
            </a:r>
            <a:r>
              <a:rPr lang="en-US" sz="1200" baseline="30000" dirty="0">
                <a:latin typeface="+mj-lt"/>
                <a:ea typeface="SimSun" panose="02010600030101010101" pitchFamily="2" charset="-122"/>
              </a:rPr>
              <a:t>17</a:t>
            </a:r>
            <a:r>
              <a:rPr lang="en-US" sz="1200" dirty="0">
                <a:latin typeface="+mj-lt"/>
                <a:ea typeface="SimSun" panose="02010600030101010101" pitchFamily="2" charset="-122"/>
              </a:rPr>
              <a:t>O is now added to the NMR toolkit, along with </a:t>
            </a:r>
            <a:r>
              <a:rPr lang="en-US" sz="1200" baseline="30000" dirty="0">
                <a:latin typeface="+mj-lt"/>
                <a:ea typeface="SimSun" panose="02010600030101010101" pitchFamily="2" charset="-122"/>
              </a:rPr>
              <a:t>1</a:t>
            </a:r>
            <a:r>
              <a:rPr lang="en-US" sz="1200" dirty="0">
                <a:latin typeface="+mj-lt"/>
                <a:ea typeface="SimSun" panose="02010600030101010101" pitchFamily="2" charset="-122"/>
              </a:rPr>
              <a:t>H, </a:t>
            </a:r>
            <a:r>
              <a:rPr lang="en-US" sz="1200" baseline="30000" dirty="0">
                <a:latin typeface="+mj-lt"/>
                <a:ea typeface="SimSun" panose="02010600030101010101" pitchFamily="2" charset="-122"/>
              </a:rPr>
              <a:t>13</a:t>
            </a:r>
            <a:r>
              <a:rPr lang="en-US" sz="1200" dirty="0">
                <a:latin typeface="+mj-lt"/>
                <a:ea typeface="SimSun" panose="02010600030101010101" pitchFamily="2" charset="-122"/>
              </a:rPr>
              <a:t>C and </a:t>
            </a:r>
            <a:r>
              <a:rPr lang="en-US" sz="1200" baseline="30000" dirty="0">
                <a:latin typeface="+mj-lt"/>
                <a:ea typeface="SimSun" panose="02010600030101010101" pitchFamily="2" charset="-122"/>
              </a:rPr>
              <a:t>15</a:t>
            </a:r>
            <a:r>
              <a:rPr lang="en-US" sz="1200" dirty="0">
                <a:latin typeface="+mj-lt"/>
                <a:ea typeface="SimSun" panose="02010600030101010101" pitchFamily="2" charset="-122"/>
              </a:rPr>
              <a:t>N, to characterize biomolecules like peptides, proteins, and enzymes. </a:t>
            </a:r>
          </a:p>
          <a:p>
            <a:pPr algn="just"/>
            <a:r>
              <a:rPr lang="en-US" sz="1200" b="1" dirty="0">
                <a:latin typeface="+mj-lt"/>
                <a:ea typeface="SimSun" panose="02010600030101010101" pitchFamily="2" charset="-122"/>
              </a:rPr>
              <a:t>(right)</a:t>
            </a:r>
            <a:r>
              <a:rPr lang="en-US" sz="1200" dirty="0">
                <a:latin typeface="+mj-lt"/>
                <a:ea typeface="SimSun" panose="02010600030101010101" pitchFamily="2" charset="-122"/>
              </a:rPr>
              <a:t> A 0.75 mm ultra-fast magic-angle spinning probe, built at the MagLab, enabled this advance.</a:t>
            </a:r>
            <a:endParaRPr lang="en-US" sz="1200" dirty="0">
              <a:effectLst/>
              <a:latin typeface="+mj-lt"/>
              <a:ea typeface="SimSun" panose="02010600030101010101" pitchFamily="2" charset="-122"/>
            </a:endParaRPr>
          </a:p>
        </p:txBody>
      </p:sp>
      <p:sp>
        <p:nvSpPr>
          <p:cNvPr id="5" name="Text Box 28">
            <a:extLst>
              <a:ext uri="{FF2B5EF4-FFF2-40B4-BE49-F238E27FC236}">
                <a16:creationId xmlns:a16="http://schemas.microsoft.com/office/drawing/2014/main" id="{FFA57FAC-1E10-7207-199E-6E03F4C60FE2}"/>
              </a:ext>
            </a:extLst>
          </p:cNvPr>
          <p:cNvSpPr txBox="1">
            <a:spLocks noChangeArrowheads="1"/>
          </p:cNvSpPr>
          <p:nvPr/>
        </p:nvSpPr>
        <p:spPr bwMode="auto">
          <a:xfrm>
            <a:off x="-17418" y="6007547"/>
            <a:ext cx="12192000" cy="900246"/>
          </a:xfrm>
          <a:prstGeom prst="rect">
            <a:avLst/>
          </a:prstGeom>
          <a:noFill/>
          <a:ln w="9525">
            <a:noFill/>
            <a:miter lim="800000"/>
            <a:headEnd/>
            <a:tailEnd/>
          </a:ln>
        </p:spPr>
        <p:txBody>
          <a:bodyPr wrap="square">
            <a:spAutoFit/>
          </a:bodyPr>
          <a:lstStyle/>
          <a:p>
            <a:pPr algn="just"/>
            <a:r>
              <a:rPr lang="en-US" sz="1050" b="1" dirty="0">
                <a:solidFill>
                  <a:srgbClr val="333399"/>
                </a:solidFill>
              </a:rPr>
              <a:t>Facilities and instrumentation used:</a:t>
            </a:r>
            <a:r>
              <a:rPr lang="en-US" sz="1050" dirty="0">
                <a:solidFill>
                  <a:srgbClr val="333399"/>
                </a:solidFill>
              </a:rPr>
              <a:t>  NMR/MRI Facility: NHMFL 18.8 T/800 MHz and a 0.75 mm ultra-fast magic-angle spinning probe built in-house at </a:t>
            </a:r>
            <a:r>
              <a:rPr lang="en-US" sz="1050" dirty="0" err="1">
                <a:solidFill>
                  <a:srgbClr val="333399"/>
                </a:solidFill>
              </a:rPr>
              <a:t>MagLab</a:t>
            </a:r>
            <a:r>
              <a:rPr lang="en-US" sz="1050" dirty="0">
                <a:solidFill>
                  <a:srgbClr val="333399"/>
                </a:solidFill>
              </a:rPr>
              <a:t>.</a:t>
            </a:r>
          </a:p>
          <a:p>
            <a:pPr algn="just"/>
            <a:r>
              <a:rPr lang="en-US" sz="1050" b="1" dirty="0">
                <a:solidFill>
                  <a:srgbClr val="333399"/>
                </a:solidFill>
                <a:latin typeface="+mj-lt"/>
              </a:rPr>
              <a:t>Citations: [1] </a:t>
            </a:r>
            <a:r>
              <a:rPr lang="en-US" sz="1050" b="0" i="0" dirty="0">
                <a:solidFill>
                  <a:srgbClr val="333399"/>
                </a:solidFill>
                <a:effectLst/>
                <a:latin typeface="arial" panose="020B0604020202020204" pitchFamily="34" charset="0"/>
              </a:rPr>
              <a:t>Hung, I.; Mao, W.; Keeler, E.G.; Griffin, R.G.; Gor'kov, P.L.; Gan, Z., </a:t>
            </a:r>
            <a:r>
              <a:rPr lang="en-US" sz="1050" b="0" i="1" dirty="0">
                <a:solidFill>
                  <a:srgbClr val="333399"/>
                </a:solidFill>
                <a:effectLst/>
                <a:latin typeface="arial" panose="020B0604020202020204" pitchFamily="34" charset="0"/>
              </a:rPr>
              <a:t>Characterization of peptide O</a:t>
            </a:r>
            <a:r>
              <a:rPr lang="en-US" sz="1050" b="0" i="0" dirty="0">
                <a:solidFill>
                  <a:srgbClr val="333399"/>
                </a:solidFill>
                <a:effectLst/>
                <a:latin typeface="MJXc-TeX-main-R"/>
              </a:rPr>
              <a:t>⋅</a:t>
            </a:r>
            <a:r>
              <a:rPr lang="en-US" sz="1050" b="0" i="0" dirty="0">
                <a:solidFill>
                  <a:srgbClr val="333399"/>
                </a:solidFill>
                <a:effectLst/>
                <a:latin typeface="arial" panose="020B0604020202020204" pitchFamily="34" charset="0"/>
              </a:rPr>
              <a:t>⋅</a:t>
            </a:r>
            <a:r>
              <a:rPr lang="en-US" sz="1050" b="0" i="0" dirty="0">
                <a:solidFill>
                  <a:srgbClr val="333399"/>
                </a:solidFill>
                <a:effectLst/>
                <a:latin typeface="MJXc-TeX-main-R"/>
              </a:rPr>
              <a:t>⋅</a:t>
            </a:r>
            <a:r>
              <a:rPr lang="en-US" sz="1050" b="0" i="0" dirty="0">
                <a:solidFill>
                  <a:srgbClr val="333399"/>
                </a:solidFill>
                <a:effectLst/>
                <a:latin typeface="arial" panose="020B0604020202020204" pitchFamily="34" charset="0"/>
              </a:rPr>
              <a:t>⋅</a:t>
            </a:r>
            <a:r>
              <a:rPr lang="en-US" sz="1050" b="0" i="0" dirty="0">
                <a:solidFill>
                  <a:srgbClr val="333399"/>
                </a:solidFill>
                <a:effectLst/>
                <a:latin typeface="MJXc-TeX-main-R"/>
              </a:rPr>
              <a:t>⋅</a:t>
            </a:r>
            <a:r>
              <a:rPr lang="en-US" sz="1050" b="0" i="0" dirty="0">
                <a:solidFill>
                  <a:srgbClr val="333399"/>
                </a:solidFill>
                <a:effectLst/>
                <a:latin typeface="arial" panose="020B0604020202020204" pitchFamily="34" charset="0"/>
              </a:rPr>
              <a:t>⋅</a:t>
            </a:r>
            <a:r>
              <a:rPr lang="en-US" sz="1050" b="0" i="1" dirty="0">
                <a:solidFill>
                  <a:srgbClr val="333399"/>
                </a:solidFill>
                <a:effectLst/>
                <a:latin typeface="arial" panose="020B0604020202020204" pitchFamily="34" charset="0"/>
              </a:rPr>
              <a:t>N hydrogen bonds via </a:t>
            </a:r>
            <a:r>
              <a:rPr lang="en-US" sz="1050" b="0" i="0" baseline="30000" dirty="0">
                <a:solidFill>
                  <a:srgbClr val="333399"/>
                </a:solidFill>
                <a:effectLst/>
                <a:latin typeface="MJXc-TeX-main-R"/>
              </a:rPr>
              <a:t> 1</a:t>
            </a:r>
            <a:r>
              <a:rPr lang="en-US" sz="1050" b="0" i="1" dirty="0">
                <a:solidFill>
                  <a:srgbClr val="333399"/>
                </a:solidFill>
                <a:effectLst/>
                <a:latin typeface="arial" panose="020B0604020202020204" pitchFamily="34" charset="0"/>
              </a:rPr>
              <a:t>H-detected </a:t>
            </a:r>
            <a:r>
              <a:rPr lang="en-US" sz="1050" b="0" baseline="30000" dirty="0">
                <a:solidFill>
                  <a:srgbClr val="333399"/>
                </a:solidFill>
                <a:effectLst/>
                <a:latin typeface="arial" panose="020B0604020202020204" pitchFamily="34" charset="0"/>
              </a:rPr>
              <a:t>15</a:t>
            </a:r>
            <a:r>
              <a:rPr lang="en-US" sz="1050" b="0" i="1" dirty="0">
                <a:solidFill>
                  <a:srgbClr val="333399"/>
                </a:solidFill>
                <a:effectLst/>
                <a:latin typeface="arial" panose="020B0604020202020204" pitchFamily="34" charset="0"/>
              </a:rPr>
              <a:t>N/</a:t>
            </a:r>
            <a:r>
              <a:rPr lang="en-US" sz="1050" b="0" i="0" baseline="30000" dirty="0">
                <a:solidFill>
                  <a:srgbClr val="333399"/>
                </a:solidFill>
                <a:effectLst/>
                <a:latin typeface="MJXc-TeX-main-R"/>
              </a:rPr>
              <a:t>17</a:t>
            </a:r>
            <a:r>
              <a:rPr lang="en-US" sz="1050" b="0" i="1" dirty="0">
                <a:solidFill>
                  <a:srgbClr val="333399"/>
                </a:solidFill>
                <a:effectLst/>
                <a:latin typeface="arial" panose="020B0604020202020204" pitchFamily="34" charset="0"/>
              </a:rPr>
              <a:t>O solid-state NMR spectroscopy,</a:t>
            </a:r>
            <a:r>
              <a:rPr lang="en-US" sz="1050" b="0" i="0" dirty="0">
                <a:solidFill>
                  <a:srgbClr val="333399"/>
                </a:solidFill>
                <a:effectLst/>
                <a:latin typeface="arial" panose="020B0604020202020204" pitchFamily="34" charset="0"/>
              </a:rPr>
              <a:t> </a:t>
            </a:r>
            <a:r>
              <a:rPr lang="en-US" sz="1050" b="1" i="0" dirty="0">
                <a:solidFill>
                  <a:srgbClr val="333399"/>
                </a:solidFill>
                <a:effectLst/>
                <a:latin typeface="arial" panose="020B0604020202020204" pitchFamily="34" charset="0"/>
              </a:rPr>
              <a:t>Chemical Communications, 59</a:t>
            </a:r>
            <a:r>
              <a:rPr lang="en-US" sz="1050" b="0" i="0" dirty="0">
                <a:solidFill>
                  <a:srgbClr val="333399"/>
                </a:solidFill>
                <a:effectLst/>
                <a:latin typeface="arial" panose="020B0604020202020204" pitchFamily="34" charset="0"/>
              </a:rPr>
              <a:t> (21), 3111-3113 (2023) </a:t>
            </a:r>
            <a:r>
              <a:rPr lang="en-US" sz="1050" b="1" i="0" dirty="0">
                <a:solidFill>
                  <a:srgbClr val="333399"/>
                </a:solidFill>
                <a:effectLst/>
                <a:latin typeface="arial" panose="020B0604020202020204" pitchFamily="34" charset="0"/>
                <a:hlinkClick r:id="rId6">
                  <a:extLst>
                    <a:ext uri="{A12FA001-AC4F-418D-AE19-62706E023703}">
                      <ahyp:hlinkClr xmlns:ahyp="http://schemas.microsoft.com/office/drawing/2018/hyperlinkcolor" val="tx"/>
                    </a:ext>
                  </a:extLst>
                </a:hlinkClick>
              </a:rPr>
              <a:t>doi.org/10.1039/d2cc07004a</a:t>
            </a:r>
            <a:r>
              <a:rPr lang="en-US" sz="1050" dirty="0">
                <a:solidFill>
                  <a:srgbClr val="333399"/>
                </a:solidFill>
                <a:latin typeface="+mj-lt"/>
              </a:rPr>
              <a:t>; </a:t>
            </a:r>
          </a:p>
          <a:p>
            <a:pPr algn="just">
              <a:tabLst>
                <a:tab pos="341313" algn="l"/>
              </a:tabLst>
            </a:pPr>
            <a:r>
              <a:rPr lang="en-US" sz="1050" b="1" dirty="0">
                <a:solidFill>
                  <a:srgbClr val="333399"/>
                </a:solidFill>
                <a:latin typeface="+mj-lt"/>
              </a:rPr>
              <a:t>	[2] </a:t>
            </a:r>
            <a:r>
              <a:rPr lang="en-US" sz="1050" b="0" i="0" dirty="0">
                <a:solidFill>
                  <a:srgbClr val="333399"/>
                </a:solidFill>
                <a:effectLst/>
                <a:latin typeface="arial" panose="020B0604020202020204" pitchFamily="34" charset="0"/>
              </a:rPr>
              <a:t>Hung, I.; Keeler, E.G.; Mao, W.; Gor'kov, P.L.; Griffin, R.G.; Gan, Z., </a:t>
            </a:r>
            <a:r>
              <a:rPr lang="en-US" sz="1050" b="0" i="1" dirty="0">
                <a:solidFill>
                  <a:srgbClr val="333399"/>
                </a:solidFill>
                <a:effectLst/>
                <a:latin typeface="arial" panose="020B0604020202020204" pitchFamily="34" charset="0"/>
              </a:rPr>
              <a:t>Residue-Specific High-Resolution </a:t>
            </a:r>
            <a:r>
              <a:rPr lang="en-US" sz="1050" b="0" i="1" baseline="30000" dirty="0">
                <a:solidFill>
                  <a:srgbClr val="333399"/>
                </a:solidFill>
                <a:effectLst/>
                <a:latin typeface="arial" panose="020B0604020202020204" pitchFamily="34" charset="0"/>
              </a:rPr>
              <a:t>17</a:t>
            </a:r>
            <a:r>
              <a:rPr lang="en-US" sz="1050" b="0" i="1" dirty="0">
                <a:solidFill>
                  <a:srgbClr val="333399"/>
                </a:solidFill>
                <a:effectLst/>
                <a:latin typeface="arial" panose="020B0604020202020204" pitchFamily="34" charset="0"/>
              </a:rPr>
              <a:t>O Solid-State Nuclear Magnetic Resonance of Peptides: Multidimensional Indirect </a:t>
            </a:r>
            <a:r>
              <a:rPr lang="en-US" sz="1050" b="0" i="1" baseline="30000" dirty="0">
                <a:solidFill>
                  <a:srgbClr val="333399"/>
                </a:solidFill>
                <a:effectLst/>
                <a:latin typeface="arial" panose="020B0604020202020204" pitchFamily="34" charset="0"/>
              </a:rPr>
              <a:t>1</a:t>
            </a:r>
            <a:r>
              <a:rPr lang="en-US" sz="1050" b="0" i="1" dirty="0">
                <a:solidFill>
                  <a:srgbClr val="333399"/>
                </a:solidFill>
                <a:effectLst/>
                <a:latin typeface="arial" panose="020B0604020202020204" pitchFamily="34" charset="0"/>
              </a:rPr>
              <a:t>H Detection and Magic-Angle Spinning,</a:t>
            </a:r>
            <a:r>
              <a:rPr lang="en-US" sz="1050" b="0" i="0" dirty="0">
                <a:solidFill>
                  <a:srgbClr val="333399"/>
                </a:solidFill>
                <a:effectLst/>
                <a:latin typeface="arial" panose="020B0604020202020204" pitchFamily="34" charset="0"/>
              </a:rPr>
              <a:t> </a:t>
            </a:r>
            <a:r>
              <a:rPr lang="en-US" sz="1050" b="1" i="0" dirty="0">
                <a:solidFill>
                  <a:srgbClr val="333399"/>
                </a:solidFill>
                <a:effectLst/>
                <a:latin typeface="arial" panose="020B0604020202020204" pitchFamily="34" charset="0"/>
              </a:rPr>
              <a:t>Journal of Physical Chemistry Letters, 13</a:t>
            </a:r>
            <a:r>
              <a:rPr lang="en-US" sz="1050" b="0" i="0" dirty="0">
                <a:solidFill>
                  <a:srgbClr val="333399"/>
                </a:solidFill>
                <a:effectLst/>
                <a:latin typeface="arial" panose="020B0604020202020204" pitchFamily="34" charset="0"/>
              </a:rPr>
              <a:t> (28), 6549-6558 (2022) </a:t>
            </a:r>
            <a:r>
              <a:rPr lang="en-US" sz="1050" b="1" i="0" dirty="0">
                <a:solidFill>
                  <a:srgbClr val="333399"/>
                </a:solidFill>
                <a:effectLst/>
                <a:latin typeface="arial" panose="020B0604020202020204" pitchFamily="34" charset="0"/>
                <a:hlinkClick r:id="rId7">
                  <a:extLst>
                    <a:ext uri="{A12FA001-AC4F-418D-AE19-62706E023703}">
                      <ahyp:hlinkClr xmlns:ahyp="http://schemas.microsoft.com/office/drawing/2018/hyperlinkcolor" val="tx"/>
                    </a:ext>
                  </a:extLst>
                </a:hlinkClick>
              </a:rPr>
              <a:t>doi.org/10.1021/acs.jpclett.2c01777</a:t>
            </a:r>
            <a:endParaRPr lang="en-US" sz="1050" dirty="0">
              <a:solidFill>
                <a:srgbClr val="333399"/>
              </a:solidFill>
              <a:latin typeface="+mj-lt"/>
            </a:endParaRPr>
          </a:p>
        </p:txBody>
      </p:sp>
      <p:pic>
        <p:nvPicPr>
          <p:cNvPr id="8" name="Picture 7" descr="A close-up of a puzzle&#10;&#10;Description automatically generated">
            <a:extLst>
              <a:ext uri="{FF2B5EF4-FFF2-40B4-BE49-F238E27FC236}">
                <a16:creationId xmlns:a16="http://schemas.microsoft.com/office/drawing/2014/main" id="{29DC28AB-D3E0-B086-57B4-F864DF099D8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0030" t="46061" r="39191"/>
          <a:stretch/>
        </p:blipFill>
        <p:spPr>
          <a:xfrm>
            <a:off x="7757939" y="2155177"/>
            <a:ext cx="2796678" cy="2647108"/>
          </a:xfrm>
          <a:prstGeom prst="rect">
            <a:avLst/>
          </a:prstGeom>
        </p:spPr>
      </p:pic>
      <p:pic>
        <p:nvPicPr>
          <p:cNvPr id="3" name="Picture 2" descr="A close-up of a puzzle&#10;&#10;Description automatically generated">
            <a:extLst>
              <a:ext uri="{FF2B5EF4-FFF2-40B4-BE49-F238E27FC236}">
                <a16:creationId xmlns:a16="http://schemas.microsoft.com/office/drawing/2014/main" id="{F9B40041-1655-A0B5-D0D8-BBBA1F024A2A}"/>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475" t="2962" r="37200" b="55079"/>
          <a:stretch/>
        </p:blipFill>
        <p:spPr>
          <a:xfrm>
            <a:off x="6707801" y="1436914"/>
            <a:ext cx="1729090" cy="1147730"/>
          </a:xfrm>
          <a:prstGeom prst="rect">
            <a:avLst/>
          </a:prstGeom>
        </p:spPr>
      </p:pic>
    </p:spTree>
    <p:extLst>
      <p:ext uri="{BB962C8B-B14F-4D97-AF65-F5344CB8AC3E}">
        <p14:creationId xmlns:p14="http://schemas.microsoft.com/office/powerpoint/2010/main" val="1563768588"/>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F02BCADD0C0F3489BB50C17E15D282B" ma:contentTypeVersion="1" ma:contentTypeDescription="Create a new document." ma:contentTypeScope="" ma:versionID="ace17ca2901e30305b9830c67992e450">
  <xsd:schema xmlns:xsd="http://www.w3.org/2001/XMLSchema" xmlns:xs="http://www.w3.org/2001/XMLSchema" xmlns:p="http://schemas.microsoft.com/office/2006/metadata/properties" xmlns:ns2="2ba5d019-e4dc-4c77-b441-444c3562fe17" targetNamespace="http://schemas.microsoft.com/office/2006/metadata/properties" ma:root="true" ma:fieldsID="400a779ef7cc78711cad3a81b79875b7" ns2:_="">
    <xsd:import namespace="2ba5d019-e4dc-4c77-b441-444c3562fe17"/>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ba5d019-e4dc-4c77-b441-444c3562fe17"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1D14CD7-BBA2-4E59-B359-95D4059759C0}"/>
</file>

<file path=customXml/itemProps2.xml><?xml version="1.0" encoding="utf-8"?>
<ds:datastoreItem xmlns:ds="http://schemas.openxmlformats.org/officeDocument/2006/customXml" ds:itemID="{E9C95AD7-69B3-4A5C-88A5-FD98781783AC}"/>
</file>

<file path=customXml/itemProps3.xml><?xml version="1.0" encoding="utf-8"?>
<ds:datastoreItem xmlns:ds="http://schemas.openxmlformats.org/officeDocument/2006/customXml" ds:itemID="{A9E6859E-6A36-4382-921E-9FA5CF97F973}"/>
</file>

<file path=docProps/app.xml><?xml version="1.0" encoding="utf-8"?>
<Properties xmlns="http://schemas.openxmlformats.org/officeDocument/2006/extended-properties" xmlns:vt="http://schemas.openxmlformats.org/officeDocument/2006/docPropsVTypes">
  <TotalTime>8839</TotalTime>
  <Words>1560</Words>
  <Application>Microsoft Office PowerPoint</Application>
  <PresentationFormat>Widescreen</PresentationFormat>
  <Paragraphs>49</Paragraphs>
  <Slides>2</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Arial</vt:lpstr>
      <vt:lpstr>Arial</vt:lpstr>
      <vt:lpstr>Calibri</vt:lpstr>
      <vt:lpstr>MJXc-TeX-main-R</vt:lpstr>
      <vt:lpstr>Default Design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Chris Li</dc:creator>
  <cp:lastModifiedBy>Gregory Boebinger</cp:lastModifiedBy>
  <cp:revision>276</cp:revision>
  <cp:lastPrinted>2019-07-16T13:07:28Z</cp:lastPrinted>
  <dcterms:created xsi:type="dcterms:W3CDTF">2004-08-07T03:10:56Z</dcterms:created>
  <dcterms:modified xsi:type="dcterms:W3CDTF">2023-08-17T16:45:42Z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0x010100DF02BCADD0C0F3489BB50C17E15D282B</vt:lpwstr>
  </property>
</Properties>
</file>