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3" r:id="rId3"/>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12" autoAdjust="0"/>
    <p:restoredTop sz="93883" autoAdjust="0"/>
  </p:normalViewPr>
  <p:slideViewPr>
    <p:cSldViewPr snapToGrid="0">
      <p:cViewPr varScale="1">
        <p:scale>
          <a:sx n="98" d="100"/>
          <a:sy n="98" d="100"/>
        </p:scale>
        <p:origin x="58" y="15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3886343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doi.org/10.1016/j.jcat.2022.08.020" TargetMode="External"/><Relationship Id="rId5" Type="http://schemas.openxmlformats.org/officeDocument/2006/relationships/image" Target="../media/image3.jp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doi.org/10.1016/j.jcat.2022.08.020" TargetMode="External"/><Relationship Id="rId5" Type="http://schemas.openxmlformats.org/officeDocument/2006/relationships/image" Target="../media/image2.jpe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 y="1290367"/>
            <a:ext cx="5743575" cy="4893647"/>
          </a:xfrm>
          <a:prstGeom prst="rect">
            <a:avLst/>
          </a:prstGeom>
          <a:noFill/>
          <a:ln w="9525">
            <a:noFill/>
            <a:miter lim="800000"/>
            <a:headEnd/>
            <a:tailEnd/>
          </a:ln>
        </p:spPr>
        <p:txBody>
          <a:bodyPr wrap="square">
            <a:spAutoFit/>
          </a:bodyPr>
          <a:lstStyle/>
          <a:p>
            <a:pPr algn="just"/>
            <a:r>
              <a:rPr lang="en-US" sz="1200" dirty="0"/>
              <a:t>    </a:t>
            </a:r>
            <a:r>
              <a:rPr lang="en-US" sz="1200" dirty="0" err="1"/>
              <a:t>Nanoporous</a:t>
            </a:r>
            <a:r>
              <a:rPr lang="en-US" sz="1200" dirty="0"/>
              <a:t> gold, which has pores in the mesopore size range, is a promising candidate for catalytic oxidation of carbon monoxide (CO) to carbon dioxide (CO</a:t>
            </a:r>
            <a:r>
              <a:rPr lang="en-US" sz="1200" baseline="-25000" dirty="0"/>
              <a:t>2</a:t>
            </a:r>
            <a:r>
              <a:rPr lang="en-US" sz="1200" dirty="0"/>
              <a:t>). </a:t>
            </a:r>
            <a:r>
              <a:rPr lang="en-US" sz="1200" i="1" u="sng" dirty="0"/>
              <a:t>A fundamental understanding of molecular diffusion in </a:t>
            </a:r>
            <a:r>
              <a:rPr lang="en-US" sz="1200" i="1" u="sng" dirty="0" err="1"/>
              <a:t>nanoporous</a:t>
            </a:r>
            <a:r>
              <a:rPr lang="en-US" sz="1200" i="1" u="sng" dirty="0"/>
              <a:t> gold is of crucial importance to assess its potential applications for catalysis</a:t>
            </a:r>
            <a:r>
              <a:rPr lang="en-US" sz="1200" dirty="0"/>
              <a:t>. </a:t>
            </a:r>
          </a:p>
          <a:p>
            <a:pPr algn="just"/>
            <a:r>
              <a:rPr lang="en-US" sz="1200" dirty="0">
                <a:effectLst/>
                <a:latin typeface="+mj-lt"/>
                <a:ea typeface="Calibri" panose="020F0502020204030204" pitchFamily="34" charset="0"/>
                <a:cs typeface="Arial" panose="020B0604020202020204" pitchFamily="34" charset="0"/>
              </a:rPr>
              <a:t>   </a:t>
            </a:r>
            <a:r>
              <a:rPr lang="en-US" sz="1200" i="1" u="sng" dirty="0">
                <a:effectLst/>
                <a:latin typeface="+mj-lt"/>
                <a:ea typeface="Calibri" panose="020F0502020204030204" pitchFamily="34" charset="0"/>
                <a:cs typeface="Arial" panose="020B0604020202020204" pitchFamily="34" charset="0"/>
              </a:rPr>
              <a:t>In this experiment, </a:t>
            </a:r>
            <a:r>
              <a:rPr lang="en-US" sz="1200" i="1" u="sng" dirty="0">
                <a:latin typeface="+mj-lt"/>
                <a:ea typeface="Calibri" panose="020F0502020204030204" pitchFamily="34" charset="0"/>
              </a:rPr>
              <a:t>MagLab users </a:t>
            </a:r>
            <a:r>
              <a:rPr lang="en-US" sz="1200" i="1" u="sng" dirty="0">
                <a:effectLst/>
                <a:latin typeface="+mj-lt"/>
                <a:ea typeface="Calibri" panose="020F0502020204030204" pitchFamily="34" charset="0"/>
                <a:cs typeface="Arial" panose="020B0604020202020204" pitchFamily="34" charset="0"/>
              </a:rPr>
              <a:t>employed pulsed field gradient (PFG) NMR spectroscopy at a high magnetic field (17.6T) to quantify self-diffusion of carbon monoxide and carbon dioxide in beds of </a:t>
            </a:r>
            <a:r>
              <a:rPr lang="en-US" sz="1200" i="1" u="sng" dirty="0" err="1">
                <a:effectLst/>
                <a:latin typeface="+mj-lt"/>
                <a:ea typeface="Calibri" panose="020F0502020204030204" pitchFamily="34" charset="0"/>
                <a:cs typeface="Arial" panose="020B0604020202020204" pitchFamily="34" charset="0"/>
              </a:rPr>
              <a:t>nanoporous</a:t>
            </a:r>
            <a:r>
              <a:rPr lang="en-US" sz="1200" i="1" u="sng" dirty="0">
                <a:effectLst/>
                <a:latin typeface="+mj-lt"/>
                <a:ea typeface="Calibri" panose="020F0502020204030204" pitchFamily="34" charset="0"/>
                <a:cs typeface="Arial" panose="020B0604020202020204" pitchFamily="34" charset="0"/>
              </a:rPr>
              <a:t> gold particles</a:t>
            </a:r>
            <a:r>
              <a:rPr lang="en-US" sz="1200" dirty="0">
                <a:effectLst/>
                <a:latin typeface="+mj-lt"/>
                <a:ea typeface="Calibri" panose="020F0502020204030204" pitchFamily="34" charset="0"/>
                <a:cs typeface="Arial" panose="020B0604020202020204" pitchFamily="34" charset="0"/>
              </a:rPr>
              <a:t>. Diffusion measurements were performed via </a:t>
            </a:r>
            <a:r>
              <a:rPr lang="en-US" sz="1200" baseline="30000" dirty="0">
                <a:effectLst/>
                <a:latin typeface="+mj-lt"/>
                <a:ea typeface="Calibri" panose="020F0502020204030204" pitchFamily="34" charset="0"/>
                <a:cs typeface="Arial" panose="020B0604020202020204" pitchFamily="34" charset="0"/>
              </a:rPr>
              <a:t>13</a:t>
            </a:r>
            <a:r>
              <a:rPr lang="en-US" sz="1200" dirty="0">
                <a:effectLst/>
                <a:latin typeface="+mj-lt"/>
                <a:ea typeface="Calibri" panose="020F0502020204030204" pitchFamily="34" charset="0"/>
                <a:cs typeface="Arial" panose="020B0604020202020204" pitchFamily="34" charset="0"/>
              </a:rPr>
              <a:t>C detection over a broad range of diffusion times to measure displacements both smaller and larger than the relevant dimension of the </a:t>
            </a:r>
            <a:r>
              <a:rPr lang="en-US" sz="1200" dirty="0" err="1">
                <a:effectLst/>
                <a:latin typeface="+mj-lt"/>
                <a:ea typeface="Calibri" panose="020F0502020204030204" pitchFamily="34" charset="0"/>
                <a:cs typeface="Arial" panose="020B0604020202020204" pitchFamily="34" charset="0"/>
              </a:rPr>
              <a:t>nanoporous</a:t>
            </a:r>
            <a:r>
              <a:rPr lang="en-US" sz="1200" dirty="0">
                <a:effectLst/>
                <a:latin typeface="+mj-lt"/>
                <a:ea typeface="Calibri" panose="020F0502020204030204" pitchFamily="34" charset="0"/>
                <a:cs typeface="Arial" panose="020B0604020202020204" pitchFamily="34" charset="0"/>
              </a:rPr>
              <a:t> gold particles (</a:t>
            </a:r>
            <a:r>
              <a:rPr lang="en-US" sz="1200" b="1" dirty="0">
                <a:effectLst/>
                <a:latin typeface="+mj-lt"/>
                <a:ea typeface="Calibri" panose="020F0502020204030204" pitchFamily="34" charset="0"/>
                <a:cs typeface="Arial" panose="020B0604020202020204" pitchFamily="34" charset="0"/>
              </a:rPr>
              <a:t>see Figure</a:t>
            </a:r>
            <a:r>
              <a:rPr lang="en-US" sz="1200" dirty="0">
                <a:effectLst/>
                <a:latin typeface="+mj-lt"/>
                <a:ea typeface="Calibri" panose="020F0502020204030204" pitchFamily="34" charset="0"/>
                <a:cs typeface="Arial" panose="020B0604020202020204" pitchFamily="34" charset="0"/>
              </a:rPr>
              <a:t>). </a:t>
            </a:r>
            <a:r>
              <a:rPr lang="en-US" sz="1200" i="1" u="sng" dirty="0">
                <a:effectLst/>
                <a:latin typeface="+mj-lt"/>
                <a:ea typeface="Calibri" panose="020F0502020204030204" pitchFamily="34" charset="0"/>
                <a:cs typeface="Arial" panose="020B0604020202020204" pitchFamily="34" charset="0"/>
              </a:rPr>
              <a:t>The </a:t>
            </a:r>
            <a:r>
              <a:rPr lang="en-US" sz="1200" i="1" u="sng" dirty="0">
                <a:latin typeface="+mj-lt"/>
                <a:ea typeface="Calibri" panose="020F0502020204030204" pitchFamily="34" charset="0"/>
              </a:rPr>
              <a:t>h</a:t>
            </a:r>
            <a:r>
              <a:rPr lang="en-US" sz="1200" i="1" u="sng" dirty="0">
                <a:effectLst/>
                <a:latin typeface="+mj-lt"/>
                <a:ea typeface="Calibri" panose="020F0502020204030204" pitchFamily="34" charset="0"/>
                <a:cs typeface="Arial" panose="020B0604020202020204" pitchFamily="34" charset="0"/>
              </a:rPr>
              <a:t>igh magnetic field was needed to achieve sufficiently large signal-to-noise </a:t>
            </a:r>
            <a:r>
              <a:rPr lang="en-US" sz="1200" i="1" u="sng" dirty="0">
                <a:latin typeface="+mj-lt"/>
                <a:ea typeface="Calibri" panose="020F0502020204030204" pitchFamily="34" charset="0"/>
              </a:rPr>
              <a:t>to determine diffusion rates</a:t>
            </a:r>
            <a:r>
              <a:rPr lang="en-US" sz="1200" dirty="0">
                <a:effectLst/>
                <a:latin typeface="+mj-lt"/>
                <a:ea typeface="Calibri" panose="020F0502020204030204" pitchFamily="34" charset="0"/>
                <a:cs typeface="Arial" panose="020B0604020202020204" pitchFamily="34" charset="0"/>
              </a:rPr>
              <a:t>. For displacements smaller than the particle size (short diffusion times), two populations are resolved for each studied sorbate: (1) molecules that diffuse inside the particles, and (2) molecules that diffuse in the gas phase outside the particles. These observed species have two different diffusivities, and the ratio between these diffusivities is defined as the tortuosity factor. </a:t>
            </a:r>
          </a:p>
          <a:p>
            <a:pPr algn="just"/>
            <a:r>
              <a:rPr lang="en-US" sz="1200" dirty="0">
                <a:latin typeface="+mj-lt"/>
                <a:ea typeface="Calibri" panose="020F0502020204030204" pitchFamily="34" charset="0"/>
              </a:rPr>
              <a:t>    </a:t>
            </a:r>
            <a:r>
              <a:rPr lang="en-US" sz="1200" dirty="0">
                <a:effectLst/>
                <a:latin typeface="+mj-lt"/>
                <a:ea typeface="Calibri" panose="020F0502020204030204" pitchFamily="34" charset="0"/>
                <a:cs typeface="Arial" panose="020B0604020202020204" pitchFamily="34" charset="0"/>
              </a:rPr>
              <a:t>The tortuosity factor quantifies how much harder it is for gas to diffuse inside the particles compared to outside the particles.</a:t>
            </a:r>
            <a:r>
              <a:rPr lang="en-US" sz="1200" dirty="0">
                <a:latin typeface="+mj-lt"/>
                <a:ea typeface="Calibri" panose="020F0502020204030204" pitchFamily="34" charset="0"/>
              </a:rPr>
              <a:t> </a:t>
            </a:r>
            <a:r>
              <a:rPr lang="en-US" sz="1200" dirty="0">
                <a:latin typeface="+mj-lt"/>
              </a:rPr>
              <a:t>Measuring </a:t>
            </a:r>
            <a:r>
              <a:rPr lang="en-US" sz="1200" dirty="0">
                <a:effectLst/>
                <a:latin typeface="+mj-lt"/>
                <a:ea typeface="Calibri" panose="020F0502020204030204" pitchFamily="34" charset="0"/>
                <a:cs typeface="Arial" panose="020B0604020202020204" pitchFamily="34" charset="0"/>
              </a:rPr>
              <a:t>tortuosity factors </a:t>
            </a:r>
            <a:r>
              <a:rPr lang="en-US" sz="1200" dirty="0">
                <a:latin typeface="+mj-lt"/>
              </a:rPr>
              <a:t>enables contributions from mass transport to be disentangled from the kinetics of surface reactions (i.e. </a:t>
            </a:r>
            <a:r>
              <a:rPr lang="en-US" sz="1200" dirty="0" err="1">
                <a:latin typeface="+mj-lt"/>
              </a:rPr>
              <a:t>microkinetics</a:t>
            </a:r>
            <a:r>
              <a:rPr lang="en-US" sz="1200" dirty="0">
                <a:latin typeface="+mj-lt"/>
              </a:rPr>
              <a:t>). This high-magnetic-field technique was able to determine the rate constant and turnover frequency for low-temperature CO oxidation without the ambiguities arising in prior measurements from potential transport limitations. </a:t>
            </a:r>
            <a:r>
              <a:rPr lang="en-US" sz="1200" i="1" u="sng" dirty="0">
                <a:latin typeface="+mj-lt"/>
              </a:rPr>
              <a:t>Based on these results, it was possible to predict the optimum catalyst particle size, the size that minimizes the diffusion limitations on the desired reactions, answering the question: which size of </a:t>
            </a:r>
            <a:r>
              <a:rPr lang="en-US" sz="1200" i="1" u="sng" dirty="0" err="1">
                <a:latin typeface="+mj-lt"/>
              </a:rPr>
              <a:t>nanoporous</a:t>
            </a:r>
            <a:r>
              <a:rPr lang="en-US" sz="1200" i="1" u="sng" dirty="0">
                <a:latin typeface="+mj-lt"/>
              </a:rPr>
              <a:t> gold particles is best for use as a catalyst?</a:t>
            </a:r>
          </a:p>
        </p:txBody>
      </p:sp>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a:p>
        </p:txBody>
      </p:sp>
      <p:pic>
        <p:nvPicPr>
          <p:cNvPr id="12" name="Picture 11" descr="NSF logo.jpg"/>
          <p:cNvPicPr>
            <a:picLocks noChangeAspect="1"/>
          </p:cNvPicPr>
          <p:nvPr/>
        </p:nvPicPr>
        <p:blipFill>
          <a:blip r:embed="rId3" cstate="print"/>
          <a:stretch>
            <a:fillRect/>
          </a:stretch>
        </p:blipFill>
        <p:spPr>
          <a:xfrm>
            <a:off x="11095488" y="38534"/>
            <a:ext cx="1017188" cy="1023315"/>
          </a:xfrm>
          <a:prstGeom prst="rect">
            <a:avLst/>
          </a:prstGeom>
        </p:spPr>
      </p:pic>
      <p:sp>
        <p:nvSpPr>
          <p:cNvPr id="13" name="Text Box 62"/>
          <p:cNvSpPr txBox="1">
            <a:spLocks noChangeArrowheads="1"/>
          </p:cNvSpPr>
          <p:nvPr/>
        </p:nvSpPr>
        <p:spPr bwMode="auto">
          <a:xfrm>
            <a:off x="1128719" y="34521"/>
            <a:ext cx="10066213" cy="1169551"/>
          </a:xfrm>
          <a:prstGeom prst="rect">
            <a:avLst/>
          </a:prstGeom>
          <a:noFill/>
          <a:ln w="9525">
            <a:noFill/>
            <a:miter lim="800000"/>
            <a:headEnd/>
            <a:tailEnd/>
          </a:ln>
        </p:spPr>
        <p:txBody>
          <a:bodyPr wrap="square">
            <a:spAutoFit/>
          </a:bodyPr>
          <a:lstStyle/>
          <a:p>
            <a:pPr algn="ctr">
              <a:spcBef>
                <a:spcPts val="0"/>
              </a:spcBef>
            </a:pPr>
            <a:r>
              <a:rPr lang="en-US" sz="1600" b="1" dirty="0"/>
              <a:t>Disentangling Kinetics of CO Oxidation and Mass Transport in </a:t>
            </a:r>
            <a:r>
              <a:rPr lang="en-US" sz="1600" b="1" dirty="0" err="1"/>
              <a:t>Nanoporous</a:t>
            </a:r>
            <a:r>
              <a:rPr lang="en-US" sz="1600" b="1" dirty="0"/>
              <a:t> Gold </a:t>
            </a:r>
          </a:p>
          <a:p>
            <a:pPr algn="ctr">
              <a:spcBef>
                <a:spcPts val="0"/>
              </a:spcBef>
            </a:pPr>
            <a:r>
              <a:rPr lang="en-US" sz="1600" b="1" dirty="0"/>
              <a:t>using Pulsed Field Gradient NMR   </a:t>
            </a:r>
            <a:endParaRPr lang="en-US" sz="600" dirty="0"/>
          </a:p>
          <a:p>
            <a:pPr algn="ctr">
              <a:spcBef>
                <a:spcPts val="0"/>
              </a:spcBef>
            </a:pPr>
            <a:r>
              <a:rPr lang="en-GB" sz="1100" dirty="0">
                <a:ea typeface="Calibri" panose="020F0502020204030204" pitchFamily="34" charset="0"/>
                <a:cs typeface="Times New Roman" panose="02020603050405020304" pitchFamily="18" charset="0"/>
              </a:rPr>
              <a:t>Marcus Bäumer</a:t>
            </a:r>
            <a:r>
              <a:rPr lang="en-GB" sz="1100" baseline="30000" dirty="0">
                <a:ea typeface="Calibri" panose="020F0502020204030204" pitchFamily="34" charset="0"/>
                <a:cs typeface="Times New Roman" panose="02020603050405020304" pitchFamily="18" charset="0"/>
              </a:rPr>
              <a:t>1</a:t>
            </a:r>
            <a:r>
              <a:rPr lang="en-GB" sz="1100" dirty="0">
                <a:ea typeface="Calibri" panose="020F0502020204030204" pitchFamily="34" charset="0"/>
                <a:cs typeface="Times New Roman" panose="02020603050405020304" pitchFamily="18" charset="0"/>
              </a:rPr>
              <a:t>, Stefan Wild</a:t>
            </a:r>
            <a:r>
              <a:rPr lang="en-GB" sz="1100" baseline="30000" dirty="0">
                <a:ea typeface="Calibri" panose="020F0502020204030204" pitchFamily="34" charset="0"/>
                <a:cs typeface="Times New Roman" panose="02020603050405020304" pitchFamily="18" charset="0"/>
              </a:rPr>
              <a:t>1</a:t>
            </a:r>
            <a:r>
              <a:rPr lang="en-GB" sz="1100" dirty="0">
                <a:ea typeface="Calibri" panose="020F0502020204030204" pitchFamily="34" charset="0"/>
                <a:cs typeface="Times New Roman" panose="02020603050405020304" pitchFamily="18" charset="0"/>
              </a:rPr>
              <a:t>, </a:t>
            </a:r>
            <a:r>
              <a:rPr lang="en-GB" sz="1100" dirty="0" err="1">
                <a:latin typeface="+mj-lt"/>
                <a:ea typeface="Calibri" panose="020F0502020204030204" pitchFamily="34" charset="0"/>
                <a:cs typeface="Times New Roman" panose="02020603050405020304" pitchFamily="18" charset="0"/>
              </a:rPr>
              <a:t>Amineh</a:t>
            </a:r>
            <a:r>
              <a:rPr lang="en-GB" sz="1100" dirty="0">
                <a:latin typeface="+mj-lt"/>
                <a:ea typeface="Calibri" panose="020F0502020204030204" pitchFamily="34" charset="0"/>
                <a:cs typeface="Times New Roman" panose="02020603050405020304" pitchFamily="18" charset="0"/>
              </a:rPr>
              <a:t> Baniani</a:t>
            </a:r>
            <a:r>
              <a:rPr lang="en-GB" sz="1100" baseline="30000" dirty="0">
                <a:latin typeface="+mj-lt"/>
                <a:ea typeface="Calibri" panose="020F0502020204030204" pitchFamily="34" charset="0"/>
                <a:cs typeface="Times New Roman" panose="02020603050405020304" pitchFamily="18" charset="0"/>
              </a:rPr>
              <a:t>3</a:t>
            </a:r>
            <a:r>
              <a:rPr lang="en-GB" sz="1100" dirty="0">
                <a:latin typeface="+mj-lt"/>
                <a:ea typeface="Calibri" panose="020F0502020204030204" pitchFamily="34" charset="0"/>
                <a:cs typeface="Times New Roman" panose="02020603050405020304" pitchFamily="18" charset="0"/>
              </a:rPr>
              <a:t>, </a:t>
            </a:r>
            <a:r>
              <a:rPr lang="en-GB" sz="1100" dirty="0">
                <a:ea typeface="Calibri" panose="020F0502020204030204" pitchFamily="34" charset="0"/>
                <a:cs typeface="Times New Roman" panose="02020603050405020304" pitchFamily="18" charset="0"/>
              </a:rPr>
              <a:t>Thomas Risse</a:t>
            </a:r>
            <a:r>
              <a:rPr lang="en-GB" sz="1100" baseline="30000" dirty="0">
                <a:ea typeface="Calibri" panose="020F0502020204030204" pitchFamily="34" charset="0"/>
                <a:cs typeface="Times New Roman" panose="02020603050405020304" pitchFamily="18" charset="0"/>
              </a:rPr>
              <a:t>2</a:t>
            </a:r>
            <a:r>
              <a:rPr lang="en-GB" sz="1100" dirty="0">
                <a:ea typeface="Calibri" panose="020F0502020204030204" pitchFamily="34" charset="0"/>
                <a:cs typeface="Times New Roman" panose="02020603050405020304" pitchFamily="18" charset="0"/>
              </a:rPr>
              <a:t>, </a:t>
            </a:r>
            <a:r>
              <a:rPr lang="en-GB" sz="1100" dirty="0">
                <a:effectLst/>
                <a:latin typeface="+mj-lt"/>
                <a:ea typeface="Calibri" panose="020F0502020204030204" pitchFamily="34" charset="0"/>
                <a:cs typeface="Times New Roman" panose="02020603050405020304" pitchFamily="18" charset="0"/>
              </a:rPr>
              <a:t>Evan M. Forman</a:t>
            </a:r>
            <a:r>
              <a:rPr lang="en-GB" sz="1100" baseline="30000" dirty="0">
                <a:latin typeface="+mj-lt"/>
                <a:ea typeface="Calibri" panose="020F0502020204030204" pitchFamily="34" charset="0"/>
                <a:cs typeface="Times New Roman" panose="02020603050405020304" pitchFamily="18" charset="0"/>
              </a:rPr>
              <a:t>3</a:t>
            </a:r>
            <a:r>
              <a:rPr lang="en-GB" sz="1100" dirty="0">
                <a:effectLst/>
                <a:latin typeface="+mj-lt"/>
                <a:ea typeface="Calibri" panose="020F0502020204030204" pitchFamily="34" charset="0"/>
                <a:cs typeface="Times New Roman" panose="02020603050405020304" pitchFamily="18" charset="0"/>
              </a:rPr>
              <a:t>, Sergey Vasenkov</a:t>
            </a:r>
            <a:r>
              <a:rPr lang="en-GB" sz="1100" baseline="30000" dirty="0">
                <a:latin typeface="+mj-lt"/>
                <a:ea typeface="Calibri" panose="020F0502020204030204" pitchFamily="34" charset="0"/>
                <a:cs typeface="Times New Roman" panose="02020603050405020304" pitchFamily="18" charset="0"/>
              </a:rPr>
              <a:t>3</a:t>
            </a:r>
            <a:endParaRPr lang="en-GB" sz="1100" dirty="0">
              <a:ea typeface="Calibri" panose="020F0502020204030204" pitchFamily="34" charset="0"/>
              <a:cs typeface="Times New Roman" panose="02020603050405020304" pitchFamily="18" charset="0"/>
            </a:endParaRPr>
          </a:p>
          <a:p>
            <a:pPr algn="ctr">
              <a:spcBef>
                <a:spcPts val="0"/>
              </a:spcBef>
            </a:pPr>
            <a:r>
              <a:rPr lang="en-US" sz="1050" b="1" dirty="0">
                <a:solidFill>
                  <a:srgbClr val="0033CC"/>
                </a:solidFill>
              </a:rPr>
              <a:t>1. University of Bremen; 2.  </a:t>
            </a:r>
            <a:r>
              <a:rPr lang="en-US" sz="1050" b="1" dirty="0" err="1">
                <a:solidFill>
                  <a:srgbClr val="0033CC"/>
                </a:solidFill>
              </a:rPr>
              <a:t>Freie</a:t>
            </a:r>
            <a:r>
              <a:rPr lang="en-US" sz="1050" b="1" dirty="0">
                <a:solidFill>
                  <a:srgbClr val="0033CC"/>
                </a:solidFill>
              </a:rPr>
              <a:t> Universität Berlin; 3.  University of Florida; </a:t>
            </a:r>
          </a:p>
          <a:p>
            <a:pPr algn="ctr">
              <a:spcBef>
                <a:spcPts val="0"/>
              </a:spcBef>
            </a:pPr>
            <a:r>
              <a:rPr lang="en-US" sz="600" b="1" dirty="0">
                <a:solidFill>
                  <a:srgbClr val="0033CC"/>
                </a:solidFill>
              </a:rPr>
              <a:t> </a:t>
            </a:r>
          </a:p>
          <a:p>
            <a:pPr algn="ctr">
              <a:spcBef>
                <a:spcPts val="0"/>
              </a:spcBef>
            </a:pPr>
            <a:r>
              <a:rPr lang="en-US" sz="1050" b="1" dirty="0"/>
              <a:t>Funding Grants:</a:t>
            </a:r>
            <a:r>
              <a:rPr lang="en-US" sz="1050" dirty="0"/>
              <a:t> </a:t>
            </a:r>
            <a:r>
              <a:rPr lang="en-US" sz="1050" dirty="0">
                <a:latin typeface="+mn-lt"/>
              </a:rPr>
              <a:t>G.S. </a:t>
            </a:r>
            <a:r>
              <a:rPr lang="en-US" sz="1050" dirty="0" err="1">
                <a:latin typeface="+mn-lt"/>
              </a:rPr>
              <a:t>Boebinger</a:t>
            </a:r>
            <a:r>
              <a:rPr lang="en-US" sz="1050" dirty="0">
                <a:latin typeface="+mn-lt"/>
              </a:rPr>
              <a:t> (NSF DMR-2128556, DMR-1157490</a:t>
            </a:r>
            <a:r>
              <a:rPr lang="en-US" sz="1050" dirty="0"/>
              <a:t>); </a:t>
            </a:r>
            <a:r>
              <a:rPr lang="en-GB" sz="1050" dirty="0">
                <a:effectLst/>
                <a:latin typeface="+mj-lt"/>
                <a:ea typeface="Calibri" panose="020F0502020204030204" pitchFamily="34" charset="0"/>
                <a:cs typeface="Times New Roman" panose="02020603050405020304" pitchFamily="18" charset="0"/>
              </a:rPr>
              <a:t>M. </a:t>
            </a:r>
            <a:r>
              <a:rPr lang="en-GB" sz="1050" dirty="0" err="1">
                <a:effectLst/>
                <a:latin typeface="+mj-lt"/>
                <a:ea typeface="Calibri" panose="020F0502020204030204" pitchFamily="34" charset="0"/>
                <a:cs typeface="Times New Roman" panose="02020603050405020304" pitchFamily="18" charset="0"/>
              </a:rPr>
              <a:t>Bäumer</a:t>
            </a:r>
            <a:r>
              <a:rPr lang="en-GB" sz="1050" dirty="0">
                <a:effectLst/>
                <a:latin typeface="+mj-lt"/>
                <a:ea typeface="Calibri" panose="020F0502020204030204" pitchFamily="34" charset="0"/>
                <a:cs typeface="Times New Roman" panose="02020603050405020304" pitchFamily="18" charset="0"/>
              </a:rPr>
              <a:t> </a:t>
            </a:r>
            <a:r>
              <a:rPr lang="en-US" sz="1050" dirty="0"/>
              <a:t>and </a:t>
            </a:r>
            <a:r>
              <a:rPr lang="en-GB" sz="1050" dirty="0">
                <a:effectLst/>
                <a:latin typeface="+mj-lt"/>
                <a:ea typeface="Calibri" panose="020F0502020204030204" pitchFamily="34" charset="0"/>
                <a:cs typeface="Times New Roman" panose="02020603050405020304" pitchFamily="18" charset="0"/>
              </a:rPr>
              <a:t>T. </a:t>
            </a:r>
            <a:r>
              <a:rPr lang="en-GB" sz="1050" dirty="0" err="1">
                <a:effectLst/>
                <a:latin typeface="+mj-lt"/>
                <a:ea typeface="Calibri" panose="020F0502020204030204" pitchFamily="34" charset="0"/>
                <a:cs typeface="Times New Roman" panose="02020603050405020304" pitchFamily="18" charset="0"/>
              </a:rPr>
              <a:t>Risse</a:t>
            </a:r>
            <a:r>
              <a:rPr lang="en-US" sz="1050" dirty="0"/>
              <a:t> (German Research Foundation, BA 1710/29-2 and RI 1025/3-2)</a:t>
            </a:r>
            <a:endParaRPr lang="en-US" sz="1050" b="1" dirty="0">
              <a:solidFill>
                <a:srgbClr val="0033CC"/>
              </a:solidFill>
            </a:endParaRPr>
          </a:p>
        </p:txBody>
      </p:sp>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79324" y="104348"/>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6" name="Picture 15" descr="A graph of a graph of a number of objects&#10;&#10;Description automatically generated">
            <a:extLst>
              <a:ext uri="{FF2B5EF4-FFF2-40B4-BE49-F238E27FC236}">
                <a16:creationId xmlns:a16="http://schemas.microsoft.com/office/drawing/2014/main" id="{9CC56D58-6BF3-A85B-456B-4E9AD54C5255}"/>
              </a:ext>
            </a:extLst>
          </p:cNvPr>
          <p:cNvPicPr>
            <a:picLocks noChangeAspect="1"/>
          </p:cNvPicPr>
          <p:nvPr/>
        </p:nvPicPr>
        <p:blipFill rotWithShape="1">
          <a:blip r:embed="rId5">
            <a:extLst>
              <a:ext uri="{28A0092B-C50C-407E-A947-70E740481C1C}">
                <a14:useLocalDpi xmlns:a14="http://schemas.microsoft.com/office/drawing/2010/main" val="0"/>
              </a:ext>
            </a:extLst>
          </a:blip>
          <a:srcRect r="9119"/>
          <a:stretch/>
        </p:blipFill>
        <p:spPr>
          <a:xfrm>
            <a:off x="8973819" y="1450365"/>
            <a:ext cx="3108571" cy="3019205"/>
          </a:xfrm>
          <a:prstGeom prst="rect">
            <a:avLst/>
          </a:prstGeom>
        </p:spPr>
      </p:pic>
      <p:sp>
        <p:nvSpPr>
          <p:cNvPr id="18" name="TextBox 17">
            <a:extLst>
              <a:ext uri="{FF2B5EF4-FFF2-40B4-BE49-F238E27FC236}">
                <a16:creationId xmlns:a16="http://schemas.microsoft.com/office/drawing/2014/main" id="{948ED41D-F045-62C2-8451-B93CC4334CBC}"/>
              </a:ext>
            </a:extLst>
          </p:cNvPr>
          <p:cNvSpPr txBox="1"/>
          <p:nvPr/>
        </p:nvSpPr>
        <p:spPr>
          <a:xfrm>
            <a:off x="5991868" y="4618657"/>
            <a:ext cx="6120808" cy="1384995"/>
          </a:xfrm>
          <a:prstGeom prst="rect">
            <a:avLst/>
          </a:prstGeom>
          <a:noFill/>
        </p:spPr>
        <p:txBody>
          <a:bodyPr wrap="square">
            <a:spAutoFit/>
          </a:bodyPr>
          <a:lstStyle/>
          <a:p>
            <a:pPr algn="just"/>
            <a:r>
              <a:rPr lang="en-US" sz="1200" b="1" i="1" dirty="0">
                <a:effectLst/>
                <a:latin typeface="Arial" panose="020B0604020202020204" pitchFamily="34" charset="0"/>
                <a:ea typeface="Calibri" panose="020F0502020204030204" pitchFamily="34" charset="0"/>
              </a:rPr>
              <a:t>Figure: </a:t>
            </a:r>
            <a:r>
              <a:rPr lang="en-US" sz="1200" i="1" baseline="30000" dirty="0">
                <a:effectLst/>
                <a:latin typeface="Arial" panose="020B0604020202020204" pitchFamily="34" charset="0"/>
                <a:ea typeface="Calibri" panose="020F0502020204030204" pitchFamily="34" charset="0"/>
              </a:rPr>
              <a:t>13</a:t>
            </a:r>
            <a:r>
              <a:rPr lang="en-US" sz="1200" i="1" dirty="0">
                <a:effectLst/>
                <a:latin typeface="Arial" panose="020B0604020202020204" pitchFamily="34" charset="0"/>
                <a:ea typeface="Calibri" panose="020F0502020204030204" pitchFamily="34" charset="0"/>
              </a:rPr>
              <a:t>C pulsed-field gradient NMR attenuation curves, measured for gas diffusion inside a bed of </a:t>
            </a:r>
            <a:r>
              <a:rPr lang="en-US" sz="1200" i="1" dirty="0" err="1">
                <a:effectLst/>
                <a:latin typeface="+mj-lt"/>
                <a:ea typeface="Calibri" panose="020F0502020204030204" pitchFamily="34" charset="0"/>
                <a:cs typeface="Arial" panose="020B0604020202020204" pitchFamily="34" charset="0"/>
              </a:rPr>
              <a:t>nanoporous</a:t>
            </a:r>
            <a:r>
              <a:rPr lang="en-US" sz="1200" i="1" dirty="0">
                <a:effectLst/>
                <a:latin typeface="+mj-lt"/>
                <a:ea typeface="Calibri" panose="020F0502020204030204" pitchFamily="34" charset="0"/>
                <a:cs typeface="Arial" panose="020B0604020202020204" pitchFamily="34" charset="0"/>
              </a:rPr>
              <a:t> gold particles that are </a:t>
            </a:r>
            <a:r>
              <a:rPr lang="en-US" sz="1200" i="1" dirty="0">
                <a:effectLst/>
                <a:latin typeface="Arial" panose="020B0604020202020204" pitchFamily="34" charset="0"/>
                <a:ea typeface="Calibri" panose="020F0502020204030204" pitchFamily="34" charset="0"/>
              </a:rPr>
              <a:t>equilibrated with 15 bar of carbon monoxide (CO, at </a:t>
            </a:r>
            <a:r>
              <a:rPr lang="en-US" sz="1200" b="1" i="1" dirty="0">
                <a:effectLst/>
                <a:latin typeface="Arial" panose="020B0604020202020204" pitchFamily="34" charset="0"/>
                <a:ea typeface="Calibri" panose="020F0502020204030204" pitchFamily="34" charset="0"/>
              </a:rPr>
              <a:t>left</a:t>
            </a:r>
            <a:r>
              <a:rPr lang="en-US" sz="1200" i="1" dirty="0">
                <a:effectLst/>
                <a:latin typeface="Arial" panose="020B0604020202020204" pitchFamily="34" charset="0"/>
                <a:ea typeface="Calibri" panose="020F0502020204030204" pitchFamily="34" charset="0"/>
              </a:rPr>
              <a:t>) or carbon dioxide (CO</a:t>
            </a:r>
            <a:r>
              <a:rPr lang="en-US" sz="1200" i="1" baseline="-25000" dirty="0">
                <a:effectLst/>
                <a:latin typeface="Arial" panose="020B0604020202020204" pitchFamily="34" charset="0"/>
                <a:ea typeface="Calibri" panose="020F0502020204030204" pitchFamily="34" charset="0"/>
              </a:rPr>
              <a:t>2 </a:t>
            </a:r>
            <a:r>
              <a:rPr lang="en-US" sz="1200" i="1" dirty="0">
                <a:effectLst/>
                <a:latin typeface="Arial" panose="020B0604020202020204" pitchFamily="34" charset="0"/>
                <a:ea typeface="Calibri" panose="020F0502020204030204" pitchFamily="34" charset="0"/>
              </a:rPr>
              <a:t>at </a:t>
            </a:r>
            <a:r>
              <a:rPr lang="en-US" sz="1200" b="1" i="1" dirty="0">
                <a:effectLst/>
                <a:latin typeface="Arial" panose="020B0604020202020204" pitchFamily="34" charset="0"/>
                <a:ea typeface="Calibri" panose="020F0502020204030204" pitchFamily="34" charset="0"/>
              </a:rPr>
              <a:t>right</a:t>
            </a:r>
            <a:r>
              <a:rPr lang="en-US" sz="1200" i="1" dirty="0">
                <a:effectLst/>
                <a:latin typeface="Arial" panose="020B0604020202020204" pitchFamily="34" charset="0"/>
                <a:ea typeface="Calibri" panose="020F0502020204030204" pitchFamily="34" charset="0"/>
              </a:rPr>
              <a:t>). </a:t>
            </a:r>
            <a:r>
              <a:rPr lang="en-US" sz="1200" i="1" dirty="0">
                <a:ea typeface="Calibri" panose="020F0502020204030204" pitchFamily="34" charset="0"/>
              </a:rPr>
              <a:t>T</a:t>
            </a:r>
            <a:r>
              <a:rPr lang="en-US" sz="1200" i="1" dirty="0">
                <a:effectLst/>
                <a:latin typeface="Arial" panose="020B0604020202020204" pitchFamily="34" charset="0"/>
                <a:ea typeface="Calibri" panose="020F0502020204030204" pitchFamily="34" charset="0"/>
              </a:rPr>
              <a:t>he measurements were performed at 296K for the different diffusion times indicated and at the high magnetic field of 17.6T, which realized the higher signal-to-noise necessary to unambiguously identify the optimum particle size for </a:t>
            </a:r>
            <a:r>
              <a:rPr lang="en-US" sz="1200" i="1" dirty="0" err="1">
                <a:effectLst/>
                <a:latin typeface="Arial" panose="020B0604020202020204" pitchFamily="34" charset="0"/>
                <a:ea typeface="Calibri" panose="020F0502020204030204" pitchFamily="34" charset="0"/>
              </a:rPr>
              <a:t>nanoporous</a:t>
            </a:r>
            <a:r>
              <a:rPr lang="en-US" sz="1200" i="1" dirty="0">
                <a:effectLst/>
                <a:latin typeface="Arial" panose="020B0604020202020204" pitchFamily="34" charset="0"/>
                <a:ea typeface="Calibri" panose="020F0502020204030204" pitchFamily="34" charset="0"/>
              </a:rPr>
              <a:t> gold to catalytically oxidize carbon monoxide to carbon dioxide.</a:t>
            </a:r>
            <a:endParaRPr lang="en-US" sz="1200" i="1" dirty="0"/>
          </a:p>
        </p:txBody>
      </p:sp>
      <p:sp>
        <p:nvSpPr>
          <p:cNvPr id="15" name="Text Box 28">
            <a:extLst>
              <a:ext uri="{FF2B5EF4-FFF2-40B4-BE49-F238E27FC236}">
                <a16:creationId xmlns:a16="http://schemas.microsoft.com/office/drawing/2014/main" id="{BCDC6987-BECA-4C40-AA2D-25FBB13E8D4D}"/>
              </a:ext>
            </a:extLst>
          </p:cNvPr>
          <p:cNvSpPr txBox="1">
            <a:spLocks noChangeArrowheads="1"/>
          </p:cNvSpPr>
          <p:nvPr/>
        </p:nvSpPr>
        <p:spPr bwMode="auto">
          <a:xfrm>
            <a:off x="190871" y="6211669"/>
            <a:ext cx="12192000" cy="646331"/>
          </a:xfrm>
          <a:prstGeom prst="rect">
            <a:avLst/>
          </a:prstGeom>
          <a:noFill/>
          <a:ln w="9525">
            <a:noFill/>
            <a:miter lim="800000"/>
            <a:headEnd/>
            <a:tailEnd/>
          </a:ln>
        </p:spPr>
        <p:txBody>
          <a:bodyPr wrap="square">
            <a:spAutoFit/>
          </a:bodyPr>
          <a:lstStyle/>
          <a:p>
            <a:r>
              <a:rPr lang="en-US" sz="1200" b="1" dirty="0">
                <a:solidFill>
                  <a:srgbClr val="333399"/>
                </a:solidFill>
              </a:rPr>
              <a:t>Facilities and instrumentation used:</a:t>
            </a:r>
            <a:r>
              <a:rPr lang="en-US" sz="1200" dirty="0">
                <a:solidFill>
                  <a:srgbClr val="333399"/>
                </a:solidFill>
              </a:rPr>
              <a:t>  AMRIS, 750 MHz/89 mm Bruker </a:t>
            </a:r>
            <a:r>
              <a:rPr lang="en-US" sz="1200" dirty="0" err="1">
                <a:solidFill>
                  <a:srgbClr val="333399"/>
                </a:solidFill>
              </a:rPr>
              <a:t>Avance</a:t>
            </a:r>
            <a:r>
              <a:rPr lang="en-US" sz="1200" dirty="0">
                <a:solidFill>
                  <a:srgbClr val="333399"/>
                </a:solidFill>
              </a:rPr>
              <a:t> III HD</a:t>
            </a:r>
          </a:p>
          <a:p>
            <a:r>
              <a:rPr lang="en-US" sz="1200" b="1" dirty="0">
                <a:solidFill>
                  <a:srgbClr val="333399"/>
                </a:solidFill>
              </a:rPr>
              <a:t>Citation: </a:t>
            </a:r>
            <a:r>
              <a:rPr lang="en-US" sz="1200" b="0" i="0" dirty="0" err="1">
                <a:solidFill>
                  <a:srgbClr val="333399"/>
                </a:solidFill>
                <a:effectLst/>
                <a:latin typeface="arial" panose="020B0604020202020204" pitchFamily="34" charset="0"/>
              </a:rPr>
              <a:t>Baniani</a:t>
            </a:r>
            <a:r>
              <a:rPr lang="en-US" sz="1200" b="0" i="0" dirty="0">
                <a:solidFill>
                  <a:srgbClr val="333399"/>
                </a:solidFill>
                <a:effectLst/>
                <a:latin typeface="arial" panose="020B0604020202020204" pitchFamily="34" charset="0"/>
              </a:rPr>
              <a:t>, A.; Wild, S.; Forman, E.; </a:t>
            </a:r>
            <a:r>
              <a:rPr lang="en-US" sz="1200" b="0" i="0" dirty="0" err="1">
                <a:solidFill>
                  <a:srgbClr val="333399"/>
                </a:solidFill>
                <a:effectLst/>
                <a:latin typeface="arial" panose="020B0604020202020204" pitchFamily="34" charset="0"/>
              </a:rPr>
              <a:t>Risse</a:t>
            </a:r>
            <a:r>
              <a:rPr lang="en-US" sz="1200" b="0" i="0" dirty="0">
                <a:solidFill>
                  <a:srgbClr val="333399"/>
                </a:solidFill>
                <a:effectLst/>
                <a:latin typeface="arial" panose="020B0604020202020204" pitchFamily="34" charset="0"/>
              </a:rPr>
              <a:t>, T.; </a:t>
            </a:r>
            <a:r>
              <a:rPr lang="en-US" sz="1200" b="0" i="0" dirty="0" err="1">
                <a:solidFill>
                  <a:srgbClr val="333399"/>
                </a:solidFill>
                <a:effectLst/>
                <a:latin typeface="arial" panose="020B0604020202020204" pitchFamily="34" charset="0"/>
              </a:rPr>
              <a:t>Vasenkov</a:t>
            </a:r>
            <a:r>
              <a:rPr lang="en-US" sz="1200" b="0" i="0" dirty="0">
                <a:solidFill>
                  <a:srgbClr val="333399"/>
                </a:solidFill>
                <a:effectLst/>
                <a:latin typeface="arial" panose="020B0604020202020204" pitchFamily="34" charset="0"/>
              </a:rPr>
              <a:t>, S.; </a:t>
            </a:r>
            <a:r>
              <a:rPr lang="en-US" sz="1200" b="0" i="0" dirty="0" err="1">
                <a:solidFill>
                  <a:srgbClr val="333399"/>
                </a:solidFill>
                <a:effectLst/>
                <a:latin typeface="arial" panose="020B0604020202020204" pitchFamily="34" charset="0"/>
              </a:rPr>
              <a:t>Baumer</a:t>
            </a:r>
            <a:r>
              <a:rPr lang="en-US" sz="1200" b="0" i="0" dirty="0">
                <a:solidFill>
                  <a:srgbClr val="333399"/>
                </a:solidFill>
                <a:effectLst/>
                <a:latin typeface="arial" panose="020B0604020202020204" pitchFamily="34" charset="0"/>
              </a:rPr>
              <a:t>, M., </a:t>
            </a:r>
            <a:r>
              <a:rPr lang="en-US" sz="1200" b="0" i="1" dirty="0">
                <a:solidFill>
                  <a:srgbClr val="333399"/>
                </a:solidFill>
                <a:effectLst/>
                <a:latin typeface="arial" panose="020B0604020202020204" pitchFamily="34" charset="0"/>
              </a:rPr>
              <a:t>Disentangling catalysis and mass transport: Using diffusion measurements by pulsed field gradient NMR to reveal the </a:t>
            </a:r>
            <a:r>
              <a:rPr lang="en-US" sz="1200" b="0" i="1" dirty="0" err="1">
                <a:solidFill>
                  <a:srgbClr val="333399"/>
                </a:solidFill>
                <a:effectLst/>
                <a:latin typeface="arial" panose="020B0604020202020204" pitchFamily="34" charset="0"/>
              </a:rPr>
              <a:t>microkinetics</a:t>
            </a:r>
            <a:r>
              <a:rPr lang="en-US" sz="1200" b="0" i="1" dirty="0">
                <a:solidFill>
                  <a:srgbClr val="333399"/>
                </a:solidFill>
                <a:effectLst/>
                <a:latin typeface="arial" panose="020B0604020202020204" pitchFamily="34" charset="0"/>
              </a:rPr>
              <a:t> of CO oxidation over </a:t>
            </a:r>
            <a:r>
              <a:rPr lang="en-US" sz="1200" b="0" i="1" dirty="0" err="1">
                <a:solidFill>
                  <a:srgbClr val="333399"/>
                </a:solidFill>
                <a:effectLst/>
                <a:latin typeface="arial" panose="020B0604020202020204" pitchFamily="34" charset="0"/>
              </a:rPr>
              <a:t>nanoporous</a:t>
            </a:r>
            <a:r>
              <a:rPr lang="en-US" sz="1200" b="0" i="1" dirty="0">
                <a:solidFill>
                  <a:srgbClr val="333399"/>
                </a:solidFill>
                <a:effectLst/>
                <a:latin typeface="arial" panose="020B0604020202020204" pitchFamily="34" charset="0"/>
              </a:rPr>
              <a:t> gold,</a:t>
            </a:r>
            <a:r>
              <a:rPr lang="en-US" sz="1200" b="0" i="0" dirty="0">
                <a:solidFill>
                  <a:srgbClr val="333399"/>
                </a:solidFill>
                <a:effectLst/>
                <a:latin typeface="arial" panose="020B0604020202020204" pitchFamily="34" charset="0"/>
              </a:rPr>
              <a:t> Journal of Catalysis, </a:t>
            </a:r>
            <a:r>
              <a:rPr lang="en-US" sz="1200" b="1" i="0" dirty="0">
                <a:solidFill>
                  <a:srgbClr val="333399"/>
                </a:solidFill>
                <a:effectLst/>
                <a:latin typeface="arial" panose="020B0604020202020204" pitchFamily="34" charset="0"/>
              </a:rPr>
              <a:t>413</a:t>
            </a:r>
            <a:r>
              <a:rPr lang="en-US" sz="1200" b="0" i="0" dirty="0">
                <a:solidFill>
                  <a:srgbClr val="333399"/>
                </a:solidFill>
                <a:effectLst/>
                <a:latin typeface="arial" panose="020B0604020202020204" pitchFamily="34" charset="0"/>
              </a:rPr>
              <a:t>, 1123--1131 (2022) </a:t>
            </a:r>
            <a:r>
              <a:rPr lang="en-US" sz="1200" b="1" i="0" dirty="0">
                <a:solidFill>
                  <a:srgbClr val="333399"/>
                </a:solidFill>
                <a:effectLst/>
                <a:latin typeface="arial" panose="020B0604020202020204" pitchFamily="34" charset="0"/>
                <a:hlinkClick r:id="rId6">
                  <a:extLst>
                    <a:ext uri="{A12FA001-AC4F-418D-AE19-62706E023703}">
                      <ahyp:hlinkClr xmlns:ahyp="http://schemas.microsoft.com/office/drawing/2018/hyperlinkcolor" val="tx"/>
                    </a:ext>
                  </a:extLst>
                </a:hlinkClick>
              </a:rPr>
              <a:t>doi.org/10.1016/j.jcat.2022.08.020</a:t>
            </a:r>
            <a:endParaRPr lang="en-US" sz="1200" dirty="0">
              <a:solidFill>
                <a:srgbClr val="333399"/>
              </a:solidFill>
            </a:endParaRPr>
          </a:p>
        </p:txBody>
      </p:sp>
      <p:pic>
        <p:nvPicPr>
          <p:cNvPr id="4" name="Picture 3">
            <a:extLst>
              <a:ext uri="{FF2B5EF4-FFF2-40B4-BE49-F238E27FC236}">
                <a16:creationId xmlns:a16="http://schemas.microsoft.com/office/drawing/2014/main" id="{42CF88B3-07EE-6421-BEE1-3A402E4A38E2}"/>
              </a:ext>
            </a:extLst>
          </p:cNvPr>
          <p:cNvPicPr>
            <a:picLocks noChangeAspect="1"/>
          </p:cNvPicPr>
          <p:nvPr/>
        </p:nvPicPr>
        <p:blipFill rotWithShape="1">
          <a:blip r:embed="rId7"/>
          <a:srcRect r="4995"/>
          <a:stretch/>
        </p:blipFill>
        <p:spPr>
          <a:xfrm>
            <a:off x="5743574" y="1421839"/>
            <a:ext cx="3162680" cy="3018750"/>
          </a:xfrm>
          <a:prstGeom prst="rect">
            <a:avLst/>
          </a:prstGeom>
        </p:spPr>
      </p:pic>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79324" y="1456521"/>
            <a:ext cx="5804423" cy="4708981"/>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i="1" u="sng" dirty="0">
                <a:latin typeface="Arial" charset="0"/>
              </a:rPr>
              <a:t>For the first time, researchers were able to measure true conversion rates of gas molecules in a porous metallic material. The system investigated, </a:t>
            </a:r>
            <a:r>
              <a:rPr lang="en-US" sz="1200" i="1" u="sng" dirty="0" err="1">
                <a:latin typeface="Arial" charset="0"/>
              </a:rPr>
              <a:t>nanoporous</a:t>
            </a:r>
            <a:r>
              <a:rPr lang="en-US" sz="1200" i="1" u="sng" dirty="0">
                <a:latin typeface="Arial" charset="0"/>
              </a:rPr>
              <a:t> gold, is an interesting heterogeneous catalyst that has been found to efficiently catalyze oxidation reactions at room temperature</a:t>
            </a:r>
            <a:r>
              <a:rPr lang="en-US" sz="1200" dirty="0">
                <a:latin typeface="Arial" charset="0"/>
              </a:rPr>
              <a:t>. Taking CO conversion to CO</a:t>
            </a:r>
            <a:r>
              <a:rPr lang="en-US" sz="1200" baseline="-25000" dirty="0">
                <a:latin typeface="Arial" charset="0"/>
              </a:rPr>
              <a:t>2</a:t>
            </a:r>
            <a:r>
              <a:rPr lang="en-US" sz="1200" dirty="0">
                <a:latin typeface="Arial" charset="0"/>
              </a:rPr>
              <a:t> as an example for which the mass transport of CO and CO</a:t>
            </a:r>
            <a:r>
              <a:rPr lang="en-US" sz="1200" baseline="-25000" dirty="0">
                <a:latin typeface="Arial" charset="0"/>
              </a:rPr>
              <a:t>2</a:t>
            </a:r>
            <a:r>
              <a:rPr lang="en-US" sz="1200" dirty="0">
                <a:latin typeface="Arial" charset="0"/>
              </a:rPr>
              <a:t> can be straightforwardly studied by </a:t>
            </a:r>
            <a:r>
              <a:rPr lang="en-US" sz="1200" dirty="0">
                <a:latin typeface="+mj-lt"/>
              </a:rPr>
              <a:t>p</a:t>
            </a:r>
            <a:r>
              <a:rPr lang="en-US" sz="1200" dirty="0">
                <a:latin typeface="+mj-lt"/>
                <a:ea typeface="Calibri" panose="020F0502020204030204" pitchFamily="34" charset="0"/>
              </a:rPr>
              <a:t>ulsed field gradient (</a:t>
            </a:r>
            <a:r>
              <a:rPr lang="en-US" sz="1200" dirty="0">
                <a:latin typeface="Arial" charset="0"/>
              </a:rPr>
              <a:t>PFG) NMR spectroscopy, MagLab users were able to experimentally assess the impediment created by the pore system present in the </a:t>
            </a:r>
            <a:r>
              <a:rPr lang="en-US" sz="1200" dirty="0" err="1">
                <a:latin typeface="Arial" charset="0"/>
              </a:rPr>
              <a:t>nanoporous</a:t>
            </a:r>
            <a:r>
              <a:rPr lang="en-US" sz="1200" dirty="0">
                <a:latin typeface="Arial" charset="0"/>
              </a:rPr>
              <a:t> gold on the transport of gas molecules to the catalytic sites for conversion.</a:t>
            </a:r>
          </a:p>
          <a:p>
            <a:pPr algn="just"/>
            <a:endParaRPr lang="en-US" sz="800" dirty="0">
              <a:solidFill>
                <a:srgbClr val="000000"/>
              </a:solidFill>
            </a:endParaRPr>
          </a:p>
          <a:p>
            <a:pPr algn="just"/>
            <a:r>
              <a:rPr lang="en-US" sz="1200" b="1" dirty="0">
                <a:solidFill>
                  <a:srgbClr val="000000"/>
                </a:solidFill>
              </a:rPr>
              <a:t>Why is this important? </a:t>
            </a:r>
            <a:r>
              <a:rPr lang="en-US" sz="1200" i="1" u="sng" dirty="0">
                <a:solidFill>
                  <a:srgbClr val="000000"/>
                </a:solidFill>
              </a:rPr>
              <a:t>The conversion of CO into </a:t>
            </a:r>
            <a:r>
              <a:rPr lang="en-US" sz="1200" i="1" u="sng" dirty="0">
                <a:latin typeface="Arial" charset="0"/>
              </a:rPr>
              <a:t>CO</a:t>
            </a:r>
            <a:r>
              <a:rPr lang="en-US" sz="1200" i="1" u="sng" baseline="-25000" dirty="0">
                <a:latin typeface="Arial" charset="0"/>
              </a:rPr>
              <a:t>2</a:t>
            </a:r>
            <a:r>
              <a:rPr lang="en-US" sz="1200" i="1" u="sng" dirty="0">
                <a:solidFill>
                  <a:srgbClr val="000000"/>
                </a:solidFill>
              </a:rPr>
              <a:t> is important for cleaning up exhaust gases from power plants and refineries</a:t>
            </a:r>
            <a:r>
              <a:rPr lang="en-US" sz="1200" i="1" u="sng" dirty="0">
                <a:solidFill>
                  <a:srgbClr val="000000"/>
                </a:solidFill>
                <a:latin typeface="Arial" charset="0"/>
              </a:rPr>
              <a:t>. K</a:t>
            </a:r>
            <a:r>
              <a:rPr lang="en-US" sz="1200" i="1" u="sng" dirty="0">
                <a:latin typeface="Arial" charset="0"/>
              </a:rPr>
              <a:t>nowledge of gas transport rates in </a:t>
            </a:r>
            <a:r>
              <a:rPr lang="en-US" sz="1200" i="1" u="sng" dirty="0" err="1">
                <a:latin typeface="Arial" charset="0"/>
              </a:rPr>
              <a:t>nanoporous</a:t>
            </a:r>
            <a:r>
              <a:rPr lang="en-US" sz="1200" i="1" u="sng" dirty="0">
                <a:latin typeface="Arial" charset="0"/>
              </a:rPr>
              <a:t> gold particles allows us to predict more efficient shapes and sizes of the catalyst where transport limitations can be minimized</a:t>
            </a:r>
            <a:r>
              <a:rPr lang="en-US" sz="1200" dirty="0">
                <a:latin typeface="Arial" charset="0"/>
              </a:rPr>
              <a:t>. Making a first attempt in this direction, we broke up larger (~104µm) </a:t>
            </a:r>
            <a:r>
              <a:rPr lang="en-US" sz="1200" dirty="0" err="1">
                <a:latin typeface="Arial" charset="0"/>
              </a:rPr>
              <a:t>nanoporous</a:t>
            </a:r>
            <a:r>
              <a:rPr lang="en-US" sz="1200" dirty="0">
                <a:latin typeface="Arial" charset="0"/>
              </a:rPr>
              <a:t> gold discs into smaller (~33µm) platelets (</a:t>
            </a:r>
            <a:r>
              <a:rPr lang="en-US" sz="1200" b="1" dirty="0">
                <a:latin typeface="Arial" charset="0"/>
              </a:rPr>
              <a:t>Figure</a:t>
            </a:r>
            <a:r>
              <a:rPr lang="en-US" sz="1200" dirty="0">
                <a:latin typeface="Arial" charset="0"/>
              </a:rPr>
              <a:t>). The reduction of the catalyst lateral size (L) resulted in an increase in catalytic conversion of CO to CO</a:t>
            </a:r>
            <a:r>
              <a:rPr lang="en-US" sz="1200" baseline="-25000" dirty="0">
                <a:latin typeface="Arial" charset="0"/>
              </a:rPr>
              <a:t>2</a:t>
            </a:r>
            <a:r>
              <a:rPr lang="en-US" sz="1200" dirty="0">
                <a:latin typeface="Arial" charset="0"/>
              </a:rPr>
              <a:t> by about 50% which, in agreement with predictions, corresponds to an improvement of the effectiveness factor, </a:t>
            </a:r>
            <a:r>
              <a:rPr lang="en-US" sz="1200" dirty="0">
                <a:latin typeface="Arial" charset="0"/>
                <a:sym typeface="Symbol" panose="05050102010706020507" pitchFamily="18" charset="2"/>
              </a:rPr>
              <a:t>, a measure of </a:t>
            </a:r>
            <a:r>
              <a:rPr lang="en-US" sz="1200" dirty="0">
                <a:latin typeface="Arial" charset="0"/>
              </a:rPr>
              <a:t>the normalized reaction rate, to almost 100% (</a:t>
            </a:r>
            <a:r>
              <a:rPr lang="en-US" sz="1200" b="1" dirty="0">
                <a:latin typeface="Arial" charset="0"/>
              </a:rPr>
              <a:t>Figure</a:t>
            </a:r>
            <a:r>
              <a:rPr lang="en-US" sz="1200" dirty="0">
                <a:latin typeface="Arial" charset="0"/>
              </a:rPr>
              <a:t>). This makes the catalyst much more effective in industrial applications, helping to reduce waste and improve efficiency.</a:t>
            </a:r>
          </a:p>
          <a:p>
            <a:pPr algn="just"/>
            <a:endParaRPr lang="en-US" sz="800" dirty="0">
              <a:latin typeface="Arial" charset="0"/>
            </a:endParaRPr>
          </a:p>
          <a:p>
            <a:pPr algn="just"/>
            <a:r>
              <a:rPr lang="en-US" sz="1200" b="1" dirty="0">
                <a:solidFill>
                  <a:srgbClr val="000000"/>
                </a:solidFill>
              </a:rPr>
              <a:t>Why did this research need the MagLab?</a:t>
            </a:r>
            <a:r>
              <a:rPr lang="en-US" sz="1200" b="1" dirty="0">
                <a:latin typeface="Arial" charset="0"/>
              </a:rPr>
              <a:t> </a:t>
            </a:r>
            <a:r>
              <a:rPr lang="en-US" sz="1200" dirty="0">
                <a:latin typeface="Arial" charset="0"/>
              </a:rPr>
              <a:t> Gas diffusion measurements by pulsed-field-gradient NMR in mesoporous catalysts require high magnetic fields to achieve sufficiently large signal-to-noise ratios in these dilute gases.</a:t>
            </a:r>
            <a:endParaRPr lang="en-US" sz="1200" dirty="0">
              <a:latin typeface="+mn-lt"/>
            </a:endParaRPr>
          </a:p>
        </p:txBody>
      </p:sp>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a:p>
        </p:txBody>
      </p:sp>
      <p:sp>
        <p:nvSpPr>
          <p:cNvPr id="18" name="TextBox 17">
            <a:extLst>
              <a:ext uri="{FF2B5EF4-FFF2-40B4-BE49-F238E27FC236}">
                <a16:creationId xmlns:a16="http://schemas.microsoft.com/office/drawing/2014/main" id="{948ED41D-F045-62C2-8451-B93CC4334CBC}"/>
              </a:ext>
            </a:extLst>
          </p:cNvPr>
          <p:cNvSpPr txBox="1"/>
          <p:nvPr/>
        </p:nvSpPr>
        <p:spPr>
          <a:xfrm>
            <a:off x="5931162" y="5613112"/>
            <a:ext cx="6120808" cy="461665"/>
          </a:xfrm>
          <a:prstGeom prst="rect">
            <a:avLst/>
          </a:prstGeom>
          <a:noFill/>
        </p:spPr>
        <p:txBody>
          <a:bodyPr wrap="square">
            <a:spAutoFit/>
          </a:bodyPr>
          <a:lstStyle/>
          <a:p>
            <a:pPr algn="just"/>
            <a:r>
              <a:rPr lang="en-US" sz="1200" b="1" i="1" dirty="0">
                <a:effectLst/>
                <a:latin typeface="+mj-lt"/>
                <a:ea typeface="Calibri" panose="020F0502020204030204" pitchFamily="34" charset="0"/>
              </a:rPr>
              <a:t>Figure: </a:t>
            </a:r>
            <a:r>
              <a:rPr lang="en-US" sz="1200" b="0" i="1" u="none" strike="noStrike" baseline="0" dirty="0">
                <a:latin typeface="+mj-lt"/>
              </a:rPr>
              <a:t>Effectiveness factor (</a:t>
            </a:r>
            <a:r>
              <a:rPr lang="en-US" sz="1200" i="1" dirty="0">
                <a:latin typeface="+mj-lt"/>
                <a:sym typeface="Symbol" panose="05050102010706020507" pitchFamily="18" charset="2"/>
              </a:rPr>
              <a:t>) </a:t>
            </a:r>
            <a:r>
              <a:rPr lang="en-US" sz="1200" b="0" i="1" u="none" strike="noStrike" baseline="0" dirty="0">
                <a:latin typeface="+mj-lt"/>
              </a:rPr>
              <a:t>of </a:t>
            </a:r>
            <a:r>
              <a:rPr lang="en-US" sz="1200" i="1" dirty="0" err="1">
                <a:latin typeface="+mj-lt"/>
              </a:rPr>
              <a:t>nanoporous</a:t>
            </a:r>
            <a:r>
              <a:rPr lang="en-US" sz="1200" i="1" dirty="0">
                <a:latin typeface="+mj-lt"/>
              </a:rPr>
              <a:t> gold</a:t>
            </a:r>
            <a:r>
              <a:rPr lang="en-US" sz="1200" b="0" i="1" u="none" strike="noStrike" baseline="0" dirty="0">
                <a:latin typeface="+mj-lt"/>
              </a:rPr>
              <a:t> catalysts exhibiting different shapes and characteristic lengths (L).</a:t>
            </a:r>
            <a:endParaRPr lang="en-US" sz="1200" i="1" dirty="0">
              <a:latin typeface="+mj-lt"/>
            </a:endParaRPr>
          </a:p>
        </p:txBody>
      </p:sp>
      <p:grpSp>
        <p:nvGrpSpPr>
          <p:cNvPr id="23" name="Group 22">
            <a:extLst>
              <a:ext uri="{FF2B5EF4-FFF2-40B4-BE49-F238E27FC236}">
                <a16:creationId xmlns:a16="http://schemas.microsoft.com/office/drawing/2014/main" id="{753B426C-4408-CD9C-E338-22BC6DB9C428}"/>
              </a:ext>
            </a:extLst>
          </p:cNvPr>
          <p:cNvGrpSpPr/>
          <p:nvPr/>
        </p:nvGrpSpPr>
        <p:grpSpPr>
          <a:xfrm>
            <a:off x="5775568" y="1410353"/>
            <a:ext cx="6221693" cy="4263339"/>
            <a:chOff x="5743575" y="1378972"/>
            <a:chExt cx="6376402" cy="3731798"/>
          </a:xfrm>
        </p:grpSpPr>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descr="Diagram of a diagram of the moon&#10;&#10;Description automatically generated">
              <a:extLst>
                <a:ext uri="{FF2B5EF4-FFF2-40B4-BE49-F238E27FC236}">
                  <a16:creationId xmlns:a16="http://schemas.microsoft.com/office/drawing/2014/main" id="{5421061A-4BFF-4AFE-3B43-D4B266B63B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2551" y="1378972"/>
              <a:ext cx="6177426" cy="3603498"/>
            </a:xfrm>
            <a:prstGeom prst="rect">
              <a:avLst/>
            </a:prstGeom>
          </p:spPr>
        </p:pic>
        <p:sp>
          <p:nvSpPr>
            <p:cNvPr id="7" name="TextBox 6">
              <a:extLst>
                <a:ext uri="{FF2B5EF4-FFF2-40B4-BE49-F238E27FC236}">
                  <a16:creationId xmlns:a16="http://schemas.microsoft.com/office/drawing/2014/main" id="{B667553C-FBC6-CB47-8843-9E66C9FDBAAF}"/>
                </a:ext>
              </a:extLst>
            </p:cNvPr>
            <p:cNvSpPr txBox="1"/>
            <p:nvPr/>
          </p:nvSpPr>
          <p:spPr>
            <a:xfrm>
              <a:off x="8975976" y="4741438"/>
              <a:ext cx="792205" cy="369332"/>
            </a:xfrm>
            <a:prstGeom prst="rect">
              <a:avLst/>
            </a:prstGeom>
            <a:solidFill>
              <a:schemeClr val="bg1"/>
            </a:solidFill>
          </p:spPr>
          <p:txBody>
            <a:bodyPr wrap="none" rtlCol="0">
              <a:spAutoFit/>
            </a:bodyPr>
            <a:lstStyle/>
            <a:p>
              <a:r>
                <a:rPr lang="en-US" dirty="0"/>
                <a:t>L(µm)</a:t>
              </a:r>
            </a:p>
          </p:txBody>
        </p:sp>
        <p:cxnSp>
          <p:nvCxnSpPr>
            <p:cNvPr id="11" name="Straight Arrow Connector 10">
              <a:extLst>
                <a:ext uri="{FF2B5EF4-FFF2-40B4-BE49-F238E27FC236}">
                  <a16:creationId xmlns:a16="http://schemas.microsoft.com/office/drawing/2014/main" id="{BFF194CD-55C2-3468-D2AE-28C7BDCCC02F}"/>
                </a:ext>
              </a:extLst>
            </p:cNvPr>
            <p:cNvCxnSpPr>
              <a:cxnSpLocks/>
            </p:cNvCxnSpPr>
            <p:nvPr/>
          </p:nvCxnSpPr>
          <p:spPr>
            <a:xfrm flipV="1">
              <a:off x="8975976" y="2600476"/>
              <a:ext cx="287771" cy="304612"/>
            </a:xfrm>
            <a:prstGeom prst="straightConnector1">
              <a:avLst/>
            </a:prstGeom>
            <a:ln w="47625" cmpd="sng">
              <a:headEnd w="lg" len="lg"/>
              <a:tailEnd type="triangle"/>
            </a:ln>
          </p:spPr>
          <p:style>
            <a:lnRef idx="1">
              <a:schemeClr val="accent2"/>
            </a:lnRef>
            <a:fillRef idx="0">
              <a:schemeClr val="accent2"/>
            </a:fillRef>
            <a:effectRef idx="0">
              <a:schemeClr val="accent2"/>
            </a:effectRef>
            <a:fontRef idx="minor">
              <a:schemeClr val="tx1"/>
            </a:fontRef>
          </p:style>
        </p:cxnSp>
        <p:cxnSp>
          <p:nvCxnSpPr>
            <p:cNvPr id="19" name="Straight Arrow Connector 18">
              <a:extLst>
                <a:ext uri="{FF2B5EF4-FFF2-40B4-BE49-F238E27FC236}">
                  <a16:creationId xmlns:a16="http://schemas.microsoft.com/office/drawing/2014/main" id="{32A3BC3D-F26D-8F7E-3E82-17E0986F55DC}"/>
                </a:ext>
              </a:extLst>
            </p:cNvPr>
            <p:cNvCxnSpPr>
              <a:cxnSpLocks/>
            </p:cNvCxnSpPr>
            <p:nvPr/>
          </p:nvCxnSpPr>
          <p:spPr>
            <a:xfrm flipV="1">
              <a:off x="7177669" y="1601692"/>
              <a:ext cx="224452" cy="129979"/>
            </a:xfrm>
            <a:prstGeom prst="straightConnector1">
              <a:avLst/>
            </a:prstGeom>
            <a:ln w="47625" cmpd="sng">
              <a:headEnd w="lg" len="lg"/>
              <a:tailEnd type="triangle"/>
            </a:ln>
          </p:spPr>
          <p:style>
            <a:lnRef idx="1">
              <a:schemeClr val="accent2"/>
            </a:lnRef>
            <a:fillRef idx="0">
              <a:schemeClr val="accent2"/>
            </a:fillRef>
            <a:effectRef idx="0">
              <a:schemeClr val="accent2"/>
            </a:effectRef>
            <a:fontRef idx="minor">
              <a:schemeClr val="tx1"/>
            </a:fontRef>
          </p:style>
        </p:cxnSp>
      </p:grpSp>
      <p:pic>
        <p:nvPicPr>
          <p:cNvPr id="9" name="Picture 8" descr="NSF logo.jpg">
            <a:extLst>
              <a:ext uri="{FF2B5EF4-FFF2-40B4-BE49-F238E27FC236}">
                <a16:creationId xmlns:a16="http://schemas.microsoft.com/office/drawing/2014/main" id="{9B98224F-5523-D0F7-ABB7-28F17D634168}"/>
              </a:ext>
            </a:extLst>
          </p:cNvPr>
          <p:cNvPicPr>
            <a:picLocks noChangeAspect="1"/>
          </p:cNvPicPr>
          <p:nvPr/>
        </p:nvPicPr>
        <p:blipFill>
          <a:blip r:embed="rId4" cstate="print"/>
          <a:stretch>
            <a:fillRect/>
          </a:stretch>
        </p:blipFill>
        <p:spPr>
          <a:xfrm>
            <a:off x="11095488" y="38534"/>
            <a:ext cx="1017188" cy="1023315"/>
          </a:xfrm>
          <a:prstGeom prst="rect">
            <a:avLst/>
          </a:prstGeom>
        </p:spPr>
      </p:pic>
      <p:sp>
        <p:nvSpPr>
          <p:cNvPr id="10" name="Text Box 62">
            <a:extLst>
              <a:ext uri="{FF2B5EF4-FFF2-40B4-BE49-F238E27FC236}">
                <a16:creationId xmlns:a16="http://schemas.microsoft.com/office/drawing/2014/main" id="{1E7E934A-EC4B-825A-4219-6F173B7170C6}"/>
              </a:ext>
            </a:extLst>
          </p:cNvPr>
          <p:cNvSpPr txBox="1">
            <a:spLocks noChangeArrowheads="1"/>
          </p:cNvSpPr>
          <p:nvPr/>
        </p:nvSpPr>
        <p:spPr bwMode="auto">
          <a:xfrm>
            <a:off x="1128719" y="34521"/>
            <a:ext cx="10066213" cy="1169551"/>
          </a:xfrm>
          <a:prstGeom prst="rect">
            <a:avLst/>
          </a:prstGeom>
          <a:noFill/>
          <a:ln w="9525">
            <a:noFill/>
            <a:miter lim="800000"/>
            <a:headEnd/>
            <a:tailEnd/>
          </a:ln>
        </p:spPr>
        <p:txBody>
          <a:bodyPr wrap="square">
            <a:spAutoFit/>
          </a:bodyPr>
          <a:lstStyle/>
          <a:p>
            <a:pPr algn="ctr">
              <a:spcBef>
                <a:spcPts val="0"/>
              </a:spcBef>
            </a:pPr>
            <a:r>
              <a:rPr lang="en-US" sz="1600" b="1" dirty="0"/>
              <a:t>Disentangling Kinetics of CO Oxidation and Mass Transport in </a:t>
            </a:r>
            <a:r>
              <a:rPr lang="en-US" sz="1600" b="1" dirty="0" err="1"/>
              <a:t>Nanoporous</a:t>
            </a:r>
            <a:r>
              <a:rPr lang="en-US" sz="1600" b="1" dirty="0"/>
              <a:t> Gold </a:t>
            </a:r>
          </a:p>
          <a:p>
            <a:pPr algn="ctr">
              <a:spcBef>
                <a:spcPts val="0"/>
              </a:spcBef>
            </a:pPr>
            <a:r>
              <a:rPr lang="en-US" sz="1600" b="1" dirty="0"/>
              <a:t>using Pulsed Field Gradient NMR   </a:t>
            </a:r>
            <a:endParaRPr lang="en-US" sz="600" dirty="0"/>
          </a:p>
          <a:p>
            <a:pPr algn="ctr">
              <a:spcBef>
                <a:spcPts val="0"/>
              </a:spcBef>
            </a:pPr>
            <a:r>
              <a:rPr lang="en-GB" sz="1100" dirty="0">
                <a:ea typeface="Calibri" panose="020F0502020204030204" pitchFamily="34" charset="0"/>
                <a:cs typeface="Times New Roman" panose="02020603050405020304" pitchFamily="18" charset="0"/>
              </a:rPr>
              <a:t>Marcus Bäumer</a:t>
            </a:r>
            <a:r>
              <a:rPr lang="en-GB" sz="1100" baseline="30000" dirty="0">
                <a:ea typeface="Calibri" panose="020F0502020204030204" pitchFamily="34" charset="0"/>
                <a:cs typeface="Times New Roman" panose="02020603050405020304" pitchFamily="18" charset="0"/>
              </a:rPr>
              <a:t>1</a:t>
            </a:r>
            <a:r>
              <a:rPr lang="en-GB" sz="1100" dirty="0">
                <a:ea typeface="Calibri" panose="020F0502020204030204" pitchFamily="34" charset="0"/>
                <a:cs typeface="Times New Roman" panose="02020603050405020304" pitchFamily="18" charset="0"/>
              </a:rPr>
              <a:t>, Stefan Wild</a:t>
            </a:r>
            <a:r>
              <a:rPr lang="en-GB" sz="1100" baseline="30000" dirty="0">
                <a:ea typeface="Calibri" panose="020F0502020204030204" pitchFamily="34" charset="0"/>
                <a:cs typeface="Times New Roman" panose="02020603050405020304" pitchFamily="18" charset="0"/>
              </a:rPr>
              <a:t>1</a:t>
            </a:r>
            <a:r>
              <a:rPr lang="en-GB" sz="1100" dirty="0">
                <a:ea typeface="Calibri" panose="020F0502020204030204" pitchFamily="34" charset="0"/>
                <a:cs typeface="Times New Roman" panose="02020603050405020304" pitchFamily="18" charset="0"/>
              </a:rPr>
              <a:t>, </a:t>
            </a:r>
            <a:r>
              <a:rPr lang="en-GB" sz="1100" dirty="0" err="1">
                <a:latin typeface="+mj-lt"/>
                <a:ea typeface="Calibri" panose="020F0502020204030204" pitchFamily="34" charset="0"/>
                <a:cs typeface="Times New Roman" panose="02020603050405020304" pitchFamily="18" charset="0"/>
              </a:rPr>
              <a:t>Amineh</a:t>
            </a:r>
            <a:r>
              <a:rPr lang="en-GB" sz="1100" dirty="0">
                <a:latin typeface="+mj-lt"/>
                <a:ea typeface="Calibri" panose="020F0502020204030204" pitchFamily="34" charset="0"/>
                <a:cs typeface="Times New Roman" panose="02020603050405020304" pitchFamily="18" charset="0"/>
              </a:rPr>
              <a:t> Baniani</a:t>
            </a:r>
            <a:r>
              <a:rPr lang="en-GB" sz="1100" baseline="30000" dirty="0">
                <a:latin typeface="+mj-lt"/>
                <a:ea typeface="Calibri" panose="020F0502020204030204" pitchFamily="34" charset="0"/>
                <a:cs typeface="Times New Roman" panose="02020603050405020304" pitchFamily="18" charset="0"/>
              </a:rPr>
              <a:t>3</a:t>
            </a:r>
            <a:r>
              <a:rPr lang="en-GB" sz="1100" dirty="0">
                <a:latin typeface="+mj-lt"/>
                <a:ea typeface="Calibri" panose="020F0502020204030204" pitchFamily="34" charset="0"/>
                <a:cs typeface="Times New Roman" panose="02020603050405020304" pitchFamily="18" charset="0"/>
              </a:rPr>
              <a:t>, </a:t>
            </a:r>
            <a:r>
              <a:rPr lang="en-GB" sz="1100" dirty="0">
                <a:ea typeface="Calibri" panose="020F0502020204030204" pitchFamily="34" charset="0"/>
                <a:cs typeface="Times New Roman" panose="02020603050405020304" pitchFamily="18" charset="0"/>
              </a:rPr>
              <a:t>Thomas Risse</a:t>
            </a:r>
            <a:r>
              <a:rPr lang="en-GB" sz="1100" baseline="30000" dirty="0">
                <a:ea typeface="Calibri" panose="020F0502020204030204" pitchFamily="34" charset="0"/>
                <a:cs typeface="Times New Roman" panose="02020603050405020304" pitchFamily="18" charset="0"/>
              </a:rPr>
              <a:t>2</a:t>
            </a:r>
            <a:r>
              <a:rPr lang="en-GB" sz="1100" dirty="0">
                <a:ea typeface="Calibri" panose="020F0502020204030204" pitchFamily="34" charset="0"/>
                <a:cs typeface="Times New Roman" panose="02020603050405020304" pitchFamily="18" charset="0"/>
              </a:rPr>
              <a:t>, </a:t>
            </a:r>
            <a:r>
              <a:rPr lang="en-GB" sz="1100" dirty="0">
                <a:effectLst/>
                <a:latin typeface="+mj-lt"/>
                <a:ea typeface="Calibri" panose="020F0502020204030204" pitchFamily="34" charset="0"/>
                <a:cs typeface="Times New Roman" panose="02020603050405020304" pitchFamily="18" charset="0"/>
              </a:rPr>
              <a:t>Evan M. Forman</a:t>
            </a:r>
            <a:r>
              <a:rPr lang="en-GB" sz="1100" baseline="30000" dirty="0">
                <a:latin typeface="+mj-lt"/>
                <a:ea typeface="Calibri" panose="020F0502020204030204" pitchFamily="34" charset="0"/>
                <a:cs typeface="Times New Roman" panose="02020603050405020304" pitchFamily="18" charset="0"/>
              </a:rPr>
              <a:t>3</a:t>
            </a:r>
            <a:r>
              <a:rPr lang="en-GB" sz="1100" dirty="0">
                <a:effectLst/>
                <a:latin typeface="+mj-lt"/>
                <a:ea typeface="Calibri" panose="020F0502020204030204" pitchFamily="34" charset="0"/>
                <a:cs typeface="Times New Roman" panose="02020603050405020304" pitchFamily="18" charset="0"/>
              </a:rPr>
              <a:t>, Sergey Vasenkov</a:t>
            </a:r>
            <a:r>
              <a:rPr lang="en-GB" sz="1100" baseline="30000" dirty="0">
                <a:latin typeface="+mj-lt"/>
                <a:ea typeface="Calibri" panose="020F0502020204030204" pitchFamily="34" charset="0"/>
                <a:cs typeface="Times New Roman" panose="02020603050405020304" pitchFamily="18" charset="0"/>
              </a:rPr>
              <a:t>3</a:t>
            </a:r>
            <a:endParaRPr lang="en-GB" sz="1100" dirty="0">
              <a:ea typeface="Calibri" panose="020F0502020204030204" pitchFamily="34" charset="0"/>
              <a:cs typeface="Times New Roman" panose="02020603050405020304" pitchFamily="18" charset="0"/>
            </a:endParaRPr>
          </a:p>
          <a:p>
            <a:pPr algn="ctr">
              <a:spcBef>
                <a:spcPts val="0"/>
              </a:spcBef>
            </a:pPr>
            <a:r>
              <a:rPr lang="en-US" sz="1050" b="1" dirty="0">
                <a:solidFill>
                  <a:srgbClr val="0033CC"/>
                </a:solidFill>
              </a:rPr>
              <a:t>1. University of Bremen; 2.  </a:t>
            </a:r>
            <a:r>
              <a:rPr lang="en-US" sz="1050" b="1" dirty="0" err="1">
                <a:solidFill>
                  <a:srgbClr val="0033CC"/>
                </a:solidFill>
              </a:rPr>
              <a:t>Freie</a:t>
            </a:r>
            <a:r>
              <a:rPr lang="en-US" sz="1050" b="1" dirty="0">
                <a:solidFill>
                  <a:srgbClr val="0033CC"/>
                </a:solidFill>
              </a:rPr>
              <a:t> Universität Berlin; 3.  University of Florida; </a:t>
            </a:r>
          </a:p>
          <a:p>
            <a:pPr algn="ctr">
              <a:spcBef>
                <a:spcPts val="0"/>
              </a:spcBef>
            </a:pPr>
            <a:r>
              <a:rPr lang="en-US" sz="600" b="1" dirty="0">
                <a:solidFill>
                  <a:srgbClr val="0033CC"/>
                </a:solidFill>
              </a:rPr>
              <a:t> </a:t>
            </a:r>
          </a:p>
          <a:p>
            <a:pPr algn="ctr">
              <a:spcBef>
                <a:spcPts val="0"/>
              </a:spcBef>
            </a:pPr>
            <a:r>
              <a:rPr lang="en-US" sz="1050" b="1" dirty="0"/>
              <a:t>Funding Grants:</a:t>
            </a:r>
            <a:r>
              <a:rPr lang="en-US" sz="1050" dirty="0"/>
              <a:t> </a:t>
            </a:r>
            <a:r>
              <a:rPr lang="en-US" sz="1050" dirty="0">
                <a:latin typeface="+mn-lt"/>
              </a:rPr>
              <a:t>G.S. </a:t>
            </a:r>
            <a:r>
              <a:rPr lang="en-US" sz="1050" dirty="0" err="1">
                <a:latin typeface="+mn-lt"/>
              </a:rPr>
              <a:t>Boebinger</a:t>
            </a:r>
            <a:r>
              <a:rPr lang="en-US" sz="1050" dirty="0">
                <a:latin typeface="+mn-lt"/>
              </a:rPr>
              <a:t> (NSF DMR-2128556, DMR-1157490</a:t>
            </a:r>
            <a:r>
              <a:rPr lang="en-US" sz="1050" dirty="0"/>
              <a:t>); </a:t>
            </a:r>
            <a:r>
              <a:rPr lang="en-GB" sz="1050" dirty="0">
                <a:effectLst/>
                <a:latin typeface="+mj-lt"/>
                <a:ea typeface="Calibri" panose="020F0502020204030204" pitchFamily="34" charset="0"/>
                <a:cs typeface="Times New Roman" panose="02020603050405020304" pitchFamily="18" charset="0"/>
              </a:rPr>
              <a:t>M. </a:t>
            </a:r>
            <a:r>
              <a:rPr lang="en-GB" sz="1050" dirty="0" err="1">
                <a:effectLst/>
                <a:latin typeface="+mj-lt"/>
                <a:ea typeface="Calibri" panose="020F0502020204030204" pitchFamily="34" charset="0"/>
                <a:cs typeface="Times New Roman" panose="02020603050405020304" pitchFamily="18" charset="0"/>
              </a:rPr>
              <a:t>Bäumer</a:t>
            </a:r>
            <a:r>
              <a:rPr lang="en-GB" sz="1050" dirty="0">
                <a:effectLst/>
                <a:latin typeface="+mj-lt"/>
                <a:ea typeface="Calibri" panose="020F0502020204030204" pitchFamily="34" charset="0"/>
                <a:cs typeface="Times New Roman" panose="02020603050405020304" pitchFamily="18" charset="0"/>
              </a:rPr>
              <a:t> </a:t>
            </a:r>
            <a:r>
              <a:rPr lang="en-US" sz="1050" dirty="0"/>
              <a:t>and </a:t>
            </a:r>
            <a:r>
              <a:rPr lang="en-GB" sz="1050" dirty="0">
                <a:effectLst/>
                <a:latin typeface="+mj-lt"/>
                <a:ea typeface="Calibri" panose="020F0502020204030204" pitchFamily="34" charset="0"/>
                <a:cs typeface="Times New Roman" panose="02020603050405020304" pitchFamily="18" charset="0"/>
              </a:rPr>
              <a:t>T. </a:t>
            </a:r>
            <a:r>
              <a:rPr lang="en-GB" sz="1050" dirty="0" err="1">
                <a:effectLst/>
                <a:latin typeface="+mj-lt"/>
                <a:ea typeface="Calibri" panose="020F0502020204030204" pitchFamily="34" charset="0"/>
                <a:cs typeface="Times New Roman" panose="02020603050405020304" pitchFamily="18" charset="0"/>
              </a:rPr>
              <a:t>Risse</a:t>
            </a:r>
            <a:r>
              <a:rPr lang="en-US" sz="1050" dirty="0"/>
              <a:t> (German Research Foundation, BA 1710/29-2 and RI 1025/3-2)</a:t>
            </a:r>
            <a:endParaRPr lang="en-US" sz="1050" b="1" dirty="0">
              <a:solidFill>
                <a:srgbClr val="0033CC"/>
              </a:solidFill>
            </a:endParaRPr>
          </a:p>
        </p:txBody>
      </p:sp>
      <p:pic>
        <p:nvPicPr>
          <p:cNvPr id="15" name="Picture 14" descr="JustM_purple.jpg">
            <a:extLst>
              <a:ext uri="{FF2B5EF4-FFF2-40B4-BE49-F238E27FC236}">
                <a16:creationId xmlns:a16="http://schemas.microsoft.com/office/drawing/2014/main" id="{9B9B3A02-8085-9FD8-5C0B-45779DFAA0F3}"/>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79324" y="104348"/>
            <a:ext cx="792698" cy="944759"/>
          </a:xfrm>
          <a:prstGeom prst="rect">
            <a:avLst/>
          </a:prstGeom>
        </p:spPr>
      </p:pic>
      <p:sp>
        <p:nvSpPr>
          <p:cNvPr id="16" name="Text Box 28">
            <a:extLst>
              <a:ext uri="{FF2B5EF4-FFF2-40B4-BE49-F238E27FC236}">
                <a16:creationId xmlns:a16="http://schemas.microsoft.com/office/drawing/2014/main" id="{72074365-6414-8C0D-7908-D74E97C7B0B9}"/>
              </a:ext>
            </a:extLst>
          </p:cNvPr>
          <p:cNvSpPr txBox="1">
            <a:spLocks noChangeArrowheads="1"/>
          </p:cNvSpPr>
          <p:nvPr/>
        </p:nvSpPr>
        <p:spPr bwMode="auto">
          <a:xfrm>
            <a:off x="190871" y="6211669"/>
            <a:ext cx="12192000" cy="646331"/>
          </a:xfrm>
          <a:prstGeom prst="rect">
            <a:avLst/>
          </a:prstGeom>
          <a:noFill/>
          <a:ln w="9525">
            <a:noFill/>
            <a:miter lim="800000"/>
            <a:headEnd/>
            <a:tailEnd/>
          </a:ln>
        </p:spPr>
        <p:txBody>
          <a:bodyPr wrap="square">
            <a:spAutoFit/>
          </a:bodyPr>
          <a:lstStyle/>
          <a:p>
            <a:r>
              <a:rPr lang="en-US" sz="1200" b="1" dirty="0">
                <a:solidFill>
                  <a:srgbClr val="333399"/>
                </a:solidFill>
              </a:rPr>
              <a:t>Facilities and instrumentation used:</a:t>
            </a:r>
            <a:r>
              <a:rPr lang="en-US" sz="1200" dirty="0">
                <a:solidFill>
                  <a:srgbClr val="333399"/>
                </a:solidFill>
              </a:rPr>
              <a:t>  AMRIS, 750 MHz/89 mm Bruker </a:t>
            </a:r>
            <a:r>
              <a:rPr lang="en-US" sz="1200" dirty="0" err="1">
                <a:solidFill>
                  <a:srgbClr val="333399"/>
                </a:solidFill>
              </a:rPr>
              <a:t>Avance</a:t>
            </a:r>
            <a:r>
              <a:rPr lang="en-US" sz="1200" dirty="0">
                <a:solidFill>
                  <a:srgbClr val="333399"/>
                </a:solidFill>
              </a:rPr>
              <a:t> III HD</a:t>
            </a:r>
          </a:p>
          <a:p>
            <a:r>
              <a:rPr lang="en-US" sz="1200" b="1" dirty="0">
                <a:solidFill>
                  <a:srgbClr val="333399"/>
                </a:solidFill>
              </a:rPr>
              <a:t>Citation: </a:t>
            </a:r>
            <a:r>
              <a:rPr lang="en-US" sz="1200" b="0" i="0" dirty="0" err="1">
                <a:solidFill>
                  <a:srgbClr val="333399"/>
                </a:solidFill>
                <a:effectLst/>
                <a:latin typeface="arial" panose="020B0604020202020204" pitchFamily="34" charset="0"/>
              </a:rPr>
              <a:t>Baniani</a:t>
            </a:r>
            <a:r>
              <a:rPr lang="en-US" sz="1200" b="0" i="0" dirty="0">
                <a:solidFill>
                  <a:srgbClr val="333399"/>
                </a:solidFill>
                <a:effectLst/>
                <a:latin typeface="arial" panose="020B0604020202020204" pitchFamily="34" charset="0"/>
              </a:rPr>
              <a:t>, A.; Wild, S.; Forman, E.; </a:t>
            </a:r>
            <a:r>
              <a:rPr lang="en-US" sz="1200" b="0" i="0" dirty="0" err="1">
                <a:solidFill>
                  <a:srgbClr val="333399"/>
                </a:solidFill>
                <a:effectLst/>
                <a:latin typeface="arial" panose="020B0604020202020204" pitchFamily="34" charset="0"/>
              </a:rPr>
              <a:t>Risse</a:t>
            </a:r>
            <a:r>
              <a:rPr lang="en-US" sz="1200" b="0" i="0" dirty="0">
                <a:solidFill>
                  <a:srgbClr val="333399"/>
                </a:solidFill>
                <a:effectLst/>
                <a:latin typeface="arial" panose="020B0604020202020204" pitchFamily="34" charset="0"/>
              </a:rPr>
              <a:t>, T.; </a:t>
            </a:r>
            <a:r>
              <a:rPr lang="en-US" sz="1200" b="0" i="0" dirty="0" err="1">
                <a:solidFill>
                  <a:srgbClr val="333399"/>
                </a:solidFill>
                <a:effectLst/>
                <a:latin typeface="arial" panose="020B0604020202020204" pitchFamily="34" charset="0"/>
              </a:rPr>
              <a:t>Vasenkov</a:t>
            </a:r>
            <a:r>
              <a:rPr lang="en-US" sz="1200" b="0" i="0" dirty="0">
                <a:solidFill>
                  <a:srgbClr val="333399"/>
                </a:solidFill>
                <a:effectLst/>
                <a:latin typeface="arial" panose="020B0604020202020204" pitchFamily="34" charset="0"/>
              </a:rPr>
              <a:t>, S.; </a:t>
            </a:r>
            <a:r>
              <a:rPr lang="en-US" sz="1200" b="0" i="0" dirty="0" err="1">
                <a:solidFill>
                  <a:srgbClr val="333399"/>
                </a:solidFill>
                <a:effectLst/>
                <a:latin typeface="arial" panose="020B0604020202020204" pitchFamily="34" charset="0"/>
              </a:rPr>
              <a:t>Baumer</a:t>
            </a:r>
            <a:r>
              <a:rPr lang="en-US" sz="1200" b="0" i="0" dirty="0">
                <a:solidFill>
                  <a:srgbClr val="333399"/>
                </a:solidFill>
                <a:effectLst/>
                <a:latin typeface="arial" panose="020B0604020202020204" pitchFamily="34" charset="0"/>
              </a:rPr>
              <a:t>, M., </a:t>
            </a:r>
            <a:r>
              <a:rPr lang="en-US" sz="1200" b="0" i="1" dirty="0">
                <a:solidFill>
                  <a:srgbClr val="333399"/>
                </a:solidFill>
                <a:effectLst/>
                <a:latin typeface="arial" panose="020B0604020202020204" pitchFamily="34" charset="0"/>
              </a:rPr>
              <a:t>Disentangling catalysis and mass transport: Using diffusion measurements by pulsed field gradient NMR to reveal the </a:t>
            </a:r>
            <a:r>
              <a:rPr lang="en-US" sz="1200" b="0" i="1" dirty="0" err="1">
                <a:solidFill>
                  <a:srgbClr val="333399"/>
                </a:solidFill>
                <a:effectLst/>
                <a:latin typeface="arial" panose="020B0604020202020204" pitchFamily="34" charset="0"/>
              </a:rPr>
              <a:t>microkinetics</a:t>
            </a:r>
            <a:r>
              <a:rPr lang="en-US" sz="1200" b="0" i="1" dirty="0">
                <a:solidFill>
                  <a:srgbClr val="333399"/>
                </a:solidFill>
                <a:effectLst/>
                <a:latin typeface="arial" panose="020B0604020202020204" pitchFamily="34" charset="0"/>
              </a:rPr>
              <a:t> of CO oxidation over </a:t>
            </a:r>
            <a:r>
              <a:rPr lang="en-US" sz="1200" b="0" i="1" dirty="0" err="1">
                <a:solidFill>
                  <a:srgbClr val="333399"/>
                </a:solidFill>
                <a:effectLst/>
                <a:latin typeface="arial" panose="020B0604020202020204" pitchFamily="34" charset="0"/>
              </a:rPr>
              <a:t>nanoporous</a:t>
            </a:r>
            <a:r>
              <a:rPr lang="en-US" sz="1200" b="0" i="1" dirty="0">
                <a:solidFill>
                  <a:srgbClr val="333399"/>
                </a:solidFill>
                <a:effectLst/>
                <a:latin typeface="arial" panose="020B0604020202020204" pitchFamily="34" charset="0"/>
              </a:rPr>
              <a:t> gold,</a:t>
            </a:r>
            <a:r>
              <a:rPr lang="en-US" sz="1200" b="0" i="0" dirty="0">
                <a:solidFill>
                  <a:srgbClr val="333399"/>
                </a:solidFill>
                <a:effectLst/>
                <a:latin typeface="arial" panose="020B0604020202020204" pitchFamily="34" charset="0"/>
              </a:rPr>
              <a:t> Journal of Catalysis, </a:t>
            </a:r>
            <a:r>
              <a:rPr lang="en-US" sz="1200" b="1" i="0" dirty="0">
                <a:solidFill>
                  <a:srgbClr val="333399"/>
                </a:solidFill>
                <a:effectLst/>
                <a:latin typeface="arial" panose="020B0604020202020204" pitchFamily="34" charset="0"/>
              </a:rPr>
              <a:t>413</a:t>
            </a:r>
            <a:r>
              <a:rPr lang="en-US" sz="1200" b="0" i="0" dirty="0">
                <a:solidFill>
                  <a:srgbClr val="333399"/>
                </a:solidFill>
                <a:effectLst/>
                <a:latin typeface="arial" panose="020B0604020202020204" pitchFamily="34" charset="0"/>
              </a:rPr>
              <a:t>, 1123--1131 (2022) </a:t>
            </a:r>
            <a:r>
              <a:rPr lang="en-US" sz="1200" b="1" i="0" dirty="0">
                <a:solidFill>
                  <a:srgbClr val="333399"/>
                </a:solidFill>
                <a:effectLst/>
                <a:latin typeface="arial" panose="020B0604020202020204" pitchFamily="34" charset="0"/>
                <a:hlinkClick r:id="rId6">
                  <a:extLst>
                    <a:ext uri="{A12FA001-AC4F-418D-AE19-62706E023703}">
                      <ahyp:hlinkClr xmlns:ahyp="http://schemas.microsoft.com/office/drawing/2018/hyperlinkcolor" val="tx"/>
                    </a:ext>
                  </a:extLst>
                </a:hlinkClick>
              </a:rPr>
              <a:t>doi.org/10.1016/j.jcat.2022.08.020</a:t>
            </a:r>
            <a:endParaRPr lang="en-US" sz="1200" dirty="0">
              <a:solidFill>
                <a:srgbClr val="333399"/>
              </a:solidFill>
            </a:endParaRPr>
          </a:p>
        </p:txBody>
      </p:sp>
    </p:spTree>
    <p:extLst>
      <p:ext uri="{BB962C8B-B14F-4D97-AF65-F5344CB8AC3E}">
        <p14:creationId xmlns:p14="http://schemas.microsoft.com/office/powerpoint/2010/main" val="273370343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02BCADD0C0F3489BB50C17E15D282B" ma:contentTypeVersion="1" ma:contentTypeDescription="Create a new document." ma:contentTypeScope="" ma:versionID="ace17ca2901e30305b9830c67992e450">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015DCCA-47DA-4871-832E-81F5EBF55653}"/>
</file>

<file path=customXml/itemProps2.xml><?xml version="1.0" encoding="utf-8"?>
<ds:datastoreItem xmlns:ds="http://schemas.openxmlformats.org/officeDocument/2006/customXml" ds:itemID="{1C66CA26-D913-4C8B-A197-35C783B43CC4}"/>
</file>

<file path=customXml/itemProps3.xml><?xml version="1.0" encoding="utf-8"?>
<ds:datastoreItem xmlns:ds="http://schemas.openxmlformats.org/officeDocument/2006/customXml" ds:itemID="{DD1114FF-DFC1-47DE-9008-174F270950B9}"/>
</file>

<file path=docProps/app.xml><?xml version="1.0" encoding="utf-8"?>
<Properties xmlns="http://schemas.openxmlformats.org/officeDocument/2006/extended-properties" xmlns:vt="http://schemas.openxmlformats.org/officeDocument/2006/docPropsVTypes">
  <TotalTime>6205</TotalTime>
  <Words>1102</Words>
  <Application>Microsoft Office PowerPoint</Application>
  <PresentationFormat>Widescreen</PresentationFormat>
  <Paragraphs>29</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161</cp:revision>
  <cp:lastPrinted>2019-07-16T13:07:28Z</cp:lastPrinted>
  <dcterms:created xsi:type="dcterms:W3CDTF">2004-08-07T03:10:56Z</dcterms:created>
  <dcterms:modified xsi:type="dcterms:W3CDTF">2023-10-05T18:55:40Z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0x010100DF02BCADD0C0F3489BB50C17E15D282B</vt:lpwstr>
  </property>
</Properties>
</file>