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2" autoAdjust="0"/>
    <p:restoredTop sz="90990" autoAdjust="0"/>
  </p:normalViewPr>
  <p:slideViewPr>
    <p:cSldViewPr snapToGrid="0">
      <p:cViewPr varScale="1">
        <p:scale>
          <a:sx n="98" d="100"/>
          <a:sy n="98" d="100"/>
        </p:scale>
        <p:origin x="115"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mn-cs"/>
              </a:rPr>
              <a:t>How to compress files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 PowerPoint, you can save the attached image (Right click on an image -&gt; Select “Save as picture” -&gt; Then you save the image as PNG). PNG is the image compression without losing the image quality. You replace the original image with the PNG one on PowerPoint. This should reduce the PowerPoint file size.</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One thing to be careful about is that you should enlarge your image a bit on PowerPoint before saving </a:t>
            </a:r>
            <a:r>
              <a:rPr lang="en-US" sz="1800">
                <a:effectLst/>
                <a:latin typeface="Calibri" panose="020F0502020204030204" pitchFamily="34" charset="0"/>
                <a:ea typeface="Calibri" panose="020F0502020204030204" pitchFamily="34" charset="0"/>
              </a:rPr>
              <a:t>so is to </a:t>
            </a:r>
            <a:r>
              <a:rPr lang="en-US" sz="1800" dirty="0">
                <a:effectLst/>
                <a:latin typeface="Calibri" panose="020F0502020204030204" pitchFamily="34" charset="0"/>
                <a:ea typeface="Calibri" panose="020F0502020204030204" pitchFamily="34" charset="0"/>
              </a:rPr>
              <a:t>avoid losing much </a:t>
            </a:r>
            <a:r>
              <a:rPr lang="en-US" sz="1800">
                <a:effectLst/>
                <a:latin typeface="Calibri" panose="020F0502020204030204" pitchFamily="34" charset="0"/>
                <a:ea typeface="Calibri" panose="020F0502020204030204" pitchFamily="34" charset="0"/>
              </a:rPr>
              <a:t>resolution.</a:t>
            </a:r>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3080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oi.org/10.1103/PhysRevB.108.064421" TargetMode="Externa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10.1103/PhysRevB.108.064421" TargetMode="Externa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B9C055A-6C3A-7BC2-3BBF-6D1B961E282C}"/>
              </a:ext>
            </a:extLst>
          </p:cNvPr>
          <p:cNvPicPr>
            <a:picLocks noChangeAspect="1"/>
          </p:cNvPicPr>
          <p:nvPr/>
        </p:nvPicPr>
        <p:blipFill rotWithShape="1">
          <a:blip r:embed="rId3"/>
          <a:srcRect r="4544"/>
          <a:stretch/>
        </p:blipFill>
        <p:spPr>
          <a:xfrm>
            <a:off x="8282251" y="1748341"/>
            <a:ext cx="3809901" cy="3289008"/>
          </a:xfrm>
          <a:prstGeom prst="rect">
            <a:avLst/>
          </a:prstGeom>
        </p:spPr>
      </p:pic>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874" y="1262727"/>
            <a:ext cx="4859525" cy="5078313"/>
          </a:xfrm>
          <a:prstGeom prst="rect">
            <a:avLst/>
          </a:prstGeom>
          <a:noFill/>
          <a:ln w="9525">
            <a:noFill/>
            <a:miter lim="800000"/>
            <a:headEnd/>
            <a:tailEnd/>
          </a:ln>
        </p:spPr>
        <p:txBody>
          <a:bodyPr wrap="square">
            <a:spAutoFit/>
          </a:bodyPr>
          <a:lstStyle/>
          <a:p>
            <a:pPr algn="just"/>
            <a:r>
              <a:rPr lang="en-US" sz="1200" dirty="0"/>
              <a:t>    In quantum spin liquids, the electron spins do not freeze into classical ordering patterns. Instead of the spins form quantum superpositions of different spin states. </a:t>
            </a:r>
            <a:r>
              <a:rPr lang="en-US" sz="1200" i="1" u="sng" dirty="0"/>
              <a:t>In certain spin liquids, quasiparticles can emerge that are fractionalized patterns of spins. These emergent quasiparticles can be used to store and manipulate quantum information</a:t>
            </a:r>
            <a:r>
              <a:rPr lang="en-US" sz="1200" dirty="0"/>
              <a:t>. </a:t>
            </a:r>
          </a:p>
          <a:p>
            <a:pPr algn="just"/>
            <a:r>
              <a:rPr lang="en-US" sz="1200" dirty="0"/>
              <a:t>    In this collaboration, researchers utilized a variety of magnetic, structural, and electrical measurements to explore a Co-based Kitaev honeycomb system. </a:t>
            </a:r>
            <a:r>
              <a:rPr lang="en-US" sz="1200" i="1" u="sng" dirty="0"/>
              <a:t>The short duration of pulsed magnetic fields were needed to create highly sensitive measurements of the electric polarization, which is a symmetry-sensitive probe that can distinguish different magnetic orders, as well as the magnetocaloric effect, which detects phase transitions by measuring magnetic entropy changes</a:t>
            </a:r>
            <a:r>
              <a:rPr lang="en-US" sz="1200" dirty="0"/>
              <a:t>. </a:t>
            </a:r>
          </a:p>
          <a:p>
            <a:pPr algn="just"/>
            <a:r>
              <a:rPr lang="en-US" sz="1200" dirty="0"/>
              <a:t>    These experiments identify regions the temperature versus magnetic field phase diagram in which different spin ordering states exist and where spin liquid behavior exists.  In one region, there is no bulk electric polarization, even though the dielectric constant (</a:t>
            </a:r>
            <a:r>
              <a:rPr lang="en-US" sz="1200" b="1" dirty="0"/>
              <a:t>Fig 1a</a:t>
            </a:r>
            <a:r>
              <a:rPr lang="en-US" sz="1200" dirty="0"/>
              <a:t>) shows strong electric dipoles forming in response to magnetic ordering. By symmetry, this is incompatible with the so-called “triple Q” magnetic state and favors another (“zig zag” state) at zero field. </a:t>
            </a:r>
            <a:r>
              <a:rPr lang="en-US" sz="1200" i="1" u="sng" dirty="0"/>
              <a:t>The phase diagram (</a:t>
            </a:r>
            <a:r>
              <a:rPr lang="en-US" sz="1200" b="1" i="1" u="sng" dirty="0"/>
              <a:t>Fig 1b</a:t>
            </a:r>
            <a:r>
              <a:rPr lang="en-US" sz="1200" i="1" u="sng" dirty="0"/>
              <a:t>) shows many magnetic ordering states, as well as a proposed quantum spin liquid (</a:t>
            </a:r>
            <a:r>
              <a:rPr lang="en-US" sz="1200" b="1" i="1" u="sng" dirty="0"/>
              <a:t>labeled “III” in Fig 1b</a:t>
            </a:r>
            <a:r>
              <a:rPr lang="en-US" sz="1200" i="1" u="sng" dirty="0"/>
              <a:t>). </a:t>
            </a:r>
          </a:p>
          <a:p>
            <a:pPr algn="just"/>
            <a:r>
              <a:rPr lang="en-US" sz="1200" dirty="0"/>
              <a:t>    </a:t>
            </a:r>
            <a:r>
              <a:rPr lang="en-US" sz="1200" i="1" u="sng" dirty="0"/>
              <a:t>It is important to identify new spin liquid candidates, because they can potentially host topological quasiparticles. These quasiparticles could enable resilient quantum computing that avoids problems that plague existing approaches, such as sensitivity to the environment</a:t>
            </a:r>
            <a:r>
              <a:rPr lang="en-US" sz="1200" dirty="0"/>
              <a:t>.</a:t>
            </a:r>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825083" y="3500711"/>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TextBox 8">
            <a:extLst>
              <a:ext uri="{FF2B5EF4-FFF2-40B4-BE49-F238E27FC236}">
                <a16:creationId xmlns:a16="http://schemas.microsoft.com/office/drawing/2014/main" id="{CD613724-5C8B-9F8C-0FFD-6DEAD01F2F64}"/>
              </a:ext>
            </a:extLst>
          </p:cNvPr>
          <p:cNvSpPr txBox="1"/>
          <p:nvPr/>
        </p:nvSpPr>
        <p:spPr>
          <a:xfrm>
            <a:off x="8330838" y="1769243"/>
            <a:ext cx="389850" cy="369332"/>
          </a:xfrm>
          <a:prstGeom prst="rect">
            <a:avLst/>
          </a:prstGeom>
          <a:noFill/>
        </p:spPr>
        <p:txBody>
          <a:bodyPr wrap="none" rtlCol="0">
            <a:spAutoFit/>
          </a:bodyPr>
          <a:lstStyle/>
          <a:p>
            <a:r>
              <a:rPr lang="en-US" dirty="0"/>
              <a:t>b)</a:t>
            </a:r>
          </a:p>
        </p:txBody>
      </p:sp>
      <p:sp>
        <p:nvSpPr>
          <p:cNvPr id="4" name="TextBox 3">
            <a:extLst>
              <a:ext uri="{FF2B5EF4-FFF2-40B4-BE49-F238E27FC236}">
                <a16:creationId xmlns:a16="http://schemas.microsoft.com/office/drawing/2014/main" id="{B67B9C21-4392-CFAC-ABC6-1D9B6423699E}"/>
              </a:ext>
            </a:extLst>
          </p:cNvPr>
          <p:cNvSpPr txBox="1"/>
          <p:nvPr/>
        </p:nvSpPr>
        <p:spPr>
          <a:xfrm>
            <a:off x="5494588" y="5124770"/>
            <a:ext cx="6054475" cy="1015663"/>
          </a:xfrm>
          <a:prstGeom prst="rect">
            <a:avLst/>
          </a:prstGeom>
          <a:noFill/>
        </p:spPr>
        <p:txBody>
          <a:bodyPr wrap="square" rtlCol="0">
            <a:spAutoFit/>
          </a:bodyPr>
          <a:lstStyle/>
          <a:p>
            <a:r>
              <a:rPr lang="en-US" sz="1200" b="1" dirty="0"/>
              <a:t>Fig 1 </a:t>
            </a:r>
            <a:r>
              <a:rPr lang="en-US" sz="1200" dirty="0"/>
              <a:t>Physical properties of the </a:t>
            </a:r>
            <a:r>
              <a:rPr lang="en-US" sz="1200" dirty="0" err="1"/>
              <a:t>the</a:t>
            </a:r>
            <a:r>
              <a:rPr lang="en-US" sz="1200" dirty="0"/>
              <a:t> spin liquid compound with spins on a honeycomb lattice, Na</a:t>
            </a:r>
            <a:r>
              <a:rPr lang="en-US" sz="1200" baseline="-25000" dirty="0"/>
              <a:t>2</a:t>
            </a:r>
            <a:r>
              <a:rPr lang="en-US" sz="1200" dirty="0"/>
              <a:t>Co</a:t>
            </a:r>
            <a:r>
              <a:rPr lang="en-US" sz="1200" baseline="-25000" dirty="0"/>
              <a:t>2</a:t>
            </a:r>
            <a:r>
              <a:rPr lang="en-US" sz="1200" dirty="0"/>
              <a:t>TeO</a:t>
            </a:r>
            <a:r>
              <a:rPr lang="en-US" sz="1200" baseline="-25000" dirty="0"/>
              <a:t>6.</a:t>
            </a:r>
            <a:r>
              <a:rPr lang="en-US" sz="1200" dirty="0"/>
              <a:t>  </a:t>
            </a:r>
            <a:r>
              <a:rPr lang="en-US" sz="1200" b="1" dirty="0"/>
              <a:t>a</a:t>
            </a:r>
            <a:r>
              <a:rPr lang="en-US" sz="1200" dirty="0"/>
              <a:t>) Dielectric constant vs magnetic field showing electric dipoles emerging at magnetic phase transitions, but no net polarization, which constrains the symmetry of the phases. </a:t>
            </a:r>
            <a:r>
              <a:rPr lang="en-US" sz="1200" b="1" dirty="0"/>
              <a:t>b) </a:t>
            </a:r>
            <a:r>
              <a:rPr lang="en-US" sz="1200" dirty="0"/>
              <a:t>Phase diagram in temperature (T)-field (H) space showing regions of spin ordering and possible spin liquid behavior. </a:t>
            </a:r>
          </a:p>
        </p:txBody>
      </p:sp>
      <p:sp>
        <p:nvSpPr>
          <p:cNvPr id="5" name="Text Box 28">
            <a:extLst>
              <a:ext uri="{FF2B5EF4-FFF2-40B4-BE49-F238E27FC236}">
                <a16:creationId xmlns:a16="http://schemas.microsoft.com/office/drawing/2014/main" id="{FD627FE8-D28D-F164-9D9B-15C1F3B65752}"/>
              </a:ext>
            </a:extLst>
          </p:cNvPr>
          <p:cNvSpPr txBox="1">
            <a:spLocks noChangeArrowheads="1"/>
          </p:cNvSpPr>
          <p:nvPr/>
        </p:nvSpPr>
        <p:spPr bwMode="auto">
          <a:xfrm>
            <a:off x="0" y="6192765"/>
            <a:ext cx="12192000" cy="646331"/>
          </a:xfrm>
          <a:prstGeom prst="rect">
            <a:avLst/>
          </a:prstGeom>
          <a:noFill/>
          <a:ln w="9525">
            <a:noFill/>
            <a:miter lim="800000"/>
            <a:headEnd/>
            <a:tailEnd/>
          </a:ln>
        </p:spPr>
        <p:txBody>
          <a:bodyPr wrap="square">
            <a:spAutoFit/>
          </a:bodyPr>
          <a:lstStyle/>
          <a:p>
            <a:r>
              <a:rPr lang="en-US" sz="1200" b="1" dirty="0">
                <a:solidFill>
                  <a:srgbClr val="333399"/>
                </a:solidFill>
                <a:latin typeface="+mj-lt"/>
              </a:rPr>
              <a:t>Facilities and instrumentation used:</a:t>
            </a:r>
            <a:r>
              <a:rPr lang="en-US" sz="1200" dirty="0">
                <a:solidFill>
                  <a:srgbClr val="333399"/>
                </a:solidFill>
                <a:latin typeface="+mj-lt"/>
              </a:rPr>
              <a:t>  NHMFL Pulsed Field Facility</a:t>
            </a:r>
          </a:p>
          <a:p>
            <a:r>
              <a:rPr lang="en-US" sz="1200" b="1" dirty="0">
                <a:solidFill>
                  <a:srgbClr val="333399"/>
                </a:solidFill>
                <a:latin typeface="+mj-lt"/>
              </a:rPr>
              <a:t>Citation: </a:t>
            </a:r>
            <a:r>
              <a:rPr lang="en-US" sz="1200" b="0" i="0" dirty="0">
                <a:solidFill>
                  <a:srgbClr val="333399"/>
                </a:solidFill>
                <a:effectLst/>
                <a:latin typeface="arial" panose="020B0604020202020204" pitchFamily="34" charset="0"/>
              </a:rPr>
              <a:t>Zhang, S.; Lee, S.; Woods, A.J.; </a:t>
            </a:r>
            <a:r>
              <a:rPr lang="en-US" sz="1200" b="0" i="0" dirty="0" err="1">
                <a:solidFill>
                  <a:srgbClr val="333399"/>
                </a:solidFill>
                <a:effectLst/>
                <a:latin typeface="arial" panose="020B0604020202020204" pitchFamily="34" charset="0"/>
              </a:rPr>
              <a:t>Peria</a:t>
            </a:r>
            <a:r>
              <a:rPr lang="en-US" sz="1200" b="0" i="0" dirty="0">
                <a:solidFill>
                  <a:srgbClr val="333399"/>
                </a:solidFill>
                <a:effectLst/>
                <a:latin typeface="arial" panose="020B0604020202020204" pitchFamily="34" charset="0"/>
              </a:rPr>
              <a:t>, W.K.; Thomas, S.M.; </a:t>
            </a:r>
            <a:r>
              <a:rPr lang="en-US" sz="1200" b="0" i="0" dirty="0" err="1">
                <a:solidFill>
                  <a:srgbClr val="333399"/>
                </a:solidFill>
                <a:effectLst/>
                <a:latin typeface="arial" panose="020B0604020202020204" pitchFamily="34" charset="0"/>
              </a:rPr>
              <a:t>Movshovich</a:t>
            </a:r>
            <a:r>
              <a:rPr lang="en-US" sz="1200" b="0" i="0" dirty="0">
                <a:solidFill>
                  <a:srgbClr val="333399"/>
                </a:solidFill>
                <a:effectLst/>
                <a:latin typeface="arial" panose="020B0604020202020204" pitchFamily="34" charset="0"/>
              </a:rPr>
              <a:t>, R.; </a:t>
            </a:r>
            <a:r>
              <a:rPr lang="en-US" sz="1200" b="0" i="0" dirty="0" err="1">
                <a:solidFill>
                  <a:srgbClr val="333399"/>
                </a:solidFill>
                <a:effectLst/>
                <a:latin typeface="arial" panose="020B0604020202020204" pitchFamily="34" charset="0"/>
              </a:rPr>
              <a:t>Brosha</a:t>
            </a:r>
            <a:r>
              <a:rPr lang="en-US" sz="1200" b="0" i="0" dirty="0">
                <a:solidFill>
                  <a:srgbClr val="333399"/>
                </a:solidFill>
                <a:effectLst/>
                <a:latin typeface="arial" panose="020B0604020202020204" pitchFamily="34" charset="0"/>
              </a:rPr>
              <a:t>, E.; Huang, Q.; Zhou, H.; Zapf, V.; Lee, M., </a:t>
            </a:r>
            <a:r>
              <a:rPr lang="en-US" sz="1200" b="0" i="1" dirty="0">
                <a:solidFill>
                  <a:srgbClr val="333399"/>
                </a:solidFill>
                <a:effectLst/>
                <a:latin typeface="arial" panose="020B0604020202020204" pitchFamily="34" charset="0"/>
              </a:rPr>
              <a:t>Electronic and magnetic phase diagrams of the </a:t>
            </a:r>
            <a:r>
              <a:rPr lang="en-US" sz="1200" b="0" i="1" dirty="0" err="1">
                <a:solidFill>
                  <a:srgbClr val="333399"/>
                </a:solidFill>
                <a:effectLst/>
                <a:latin typeface="arial" panose="020B0604020202020204" pitchFamily="34" charset="0"/>
              </a:rPr>
              <a:t>Kitaev</a:t>
            </a:r>
            <a:r>
              <a:rPr lang="en-US" sz="1200" b="0" i="1" dirty="0">
                <a:solidFill>
                  <a:srgbClr val="333399"/>
                </a:solidFill>
                <a:effectLst/>
                <a:latin typeface="arial" panose="020B0604020202020204" pitchFamily="34" charset="0"/>
              </a:rPr>
              <a:t> quantum spin liquid candidate </a:t>
            </a:r>
            <a:r>
              <a:rPr lang="en-US" sz="1200" b="0" i="0" dirty="0">
                <a:solidFill>
                  <a:srgbClr val="333399"/>
                </a:solidFill>
                <a:effectLst/>
                <a:latin typeface="MJXc-TeX-main-R"/>
              </a:rPr>
              <a:t>Na2Co2TeO6</a:t>
            </a:r>
            <a:r>
              <a:rPr lang="en-US" sz="1200" b="0" i="0" dirty="0">
                <a:solidFill>
                  <a:srgbClr val="333399"/>
                </a:solidFill>
                <a:effectLst/>
                <a:latin typeface="arial" panose="020B0604020202020204" pitchFamily="34" charset="0"/>
              </a:rPr>
              <a:t>Na2Co2TeO6</a:t>
            </a:r>
            <a:r>
              <a:rPr lang="en-US" sz="1200" b="0" i="1" dirty="0">
                <a:solidFill>
                  <a:srgbClr val="333399"/>
                </a:solidFill>
                <a:effectLst/>
                <a:latin typeface="arial" panose="020B0604020202020204" pitchFamily="34" charset="0"/>
              </a:rPr>
              <a:t>,</a:t>
            </a:r>
            <a:r>
              <a:rPr lang="en-US" sz="1200" b="0" i="0" dirty="0">
                <a:solidFill>
                  <a:srgbClr val="333399"/>
                </a:solidFill>
                <a:effectLst/>
                <a:latin typeface="arial" panose="020B0604020202020204" pitchFamily="34" charset="0"/>
              </a:rPr>
              <a:t> </a:t>
            </a:r>
            <a:r>
              <a:rPr lang="en-US" sz="1200" b="1" i="0" dirty="0">
                <a:solidFill>
                  <a:srgbClr val="333399"/>
                </a:solidFill>
                <a:effectLst/>
                <a:latin typeface="arial" panose="020B0604020202020204" pitchFamily="34" charset="0"/>
              </a:rPr>
              <a:t>Physical Review B</a:t>
            </a:r>
            <a:r>
              <a:rPr lang="en-US" sz="1200" b="0" i="0" dirty="0">
                <a:solidFill>
                  <a:srgbClr val="333399"/>
                </a:solidFill>
                <a:effectLst/>
                <a:latin typeface="arial" panose="020B0604020202020204" pitchFamily="34" charset="0"/>
              </a:rPr>
              <a:t>, </a:t>
            </a:r>
            <a:r>
              <a:rPr lang="en-US" sz="1200" b="1" i="0" dirty="0">
                <a:solidFill>
                  <a:srgbClr val="333399"/>
                </a:solidFill>
                <a:effectLst/>
                <a:latin typeface="arial" panose="020B0604020202020204" pitchFamily="34" charset="0"/>
              </a:rPr>
              <a:t>108</a:t>
            </a:r>
            <a:r>
              <a:rPr lang="en-US" sz="1200" b="0" i="0" dirty="0">
                <a:solidFill>
                  <a:srgbClr val="333399"/>
                </a:solidFill>
                <a:effectLst/>
                <a:latin typeface="arial" panose="020B0604020202020204" pitchFamily="34" charset="0"/>
              </a:rPr>
              <a:t>, 064421 (2023) </a:t>
            </a:r>
            <a:r>
              <a:rPr lang="en-US" sz="12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doi.org/10.1103/PhysRevB.108.064421</a:t>
            </a:r>
            <a:endParaRPr lang="en-US" sz="1200" dirty="0">
              <a:solidFill>
                <a:srgbClr val="333399"/>
              </a:solidFill>
              <a:latin typeface="+mj-lt"/>
            </a:endParaRPr>
          </a:p>
        </p:txBody>
      </p:sp>
      <p:sp>
        <p:nvSpPr>
          <p:cNvPr id="7" name="Text Box 62">
            <a:extLst>
              <a:ext uri="{FF2B5EF4-FFF2-40B4-BE49-F238E27FC236}">
                <a16:creationId xmlns:a16="http://schemas.microsoft.com/office/drawing/2014/main" id="{C46F541C-B1D7-430F-897F-91556108A550}"/>
              </a:ext>
            </a:extLst>
          </p:cNvPr>
          <p:cNvSpPr txBox="1">
            <a:spLocks noChangeArrowheads="1"/>
          </p:cNvSpPr>
          <p:nvPr/>
        </p:nvSpPr>
        <p:spPr bwMode="auto">
          <a:xfrm>
            <a:off x="1113209" y="42336"/>
            <a:ext cx="10070605" cy="1184940"/>
          </a:xfrm>
          <a:prstGeom prst="rect">
            <a:avLst/>
          </a:prstGeom>
          <a:noFill/>
          <a:ln w="9525">
            <a:noFill/>
            <a:miter lim="800000"/>
            <a:headEnd/>
            <a:tailEnd/>
          </a:ln>
        </p:spPr>
        <p:txBody>
          <a:bodyPr wrap="square">
            <a:spAutoFit/>
          </a:bodyPr>
          <a:lstStyle/>
          <a:p>
            <a:pPr algn="ctr">
              <a:spcBef>
                <a:spcPts val="0"/>
              </a:spcBef>
            </a:pPr>
            <a:r>
              <a:rPr lang="en-US" sz="1600" b="1" dirty="0"/>
              <a:t>Potential spin liquid system explored with pulsed magnetic fields</a:t>
            </a:r>
          </a:p>
          <a:p>
            <a:pPr algn="ctr">
              <a:spcBef>
                <a:spcPts val="0"/>
              </a:spcBef>
            </a:pPr>
            <a:endParaRPr lang="en-US" sz="600" dirty="0"/>
          </a:p>
          <a:p>
            <a:pPr algn="ctr">
              <a:spcBef>
                <a:spcPts val="0"/>
              </a:spcBef>
            </a:pPr>
            <a:r>
              <a:rPr lang="en-US" sz="1100" dirty="0">
                <a:solidFill>
                  <a:srgbClr val="000000"/>
                </a:solidFill>
                <a:effectLst/>
                <a:latin typeface="+mj-lt"/>
                <a:ea typeface="Times New Roman" panose="02020603050405020304" pitchFamily="18" charset="0"/>
                <a:cs typeface="Times New Roman" panose="02020603050405020304" pitchFamily="18" charset="0"/>
              </a:rPr>
              <a:t>Shengzhi Zhang</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Sangyun Lee</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Andrew J. Woods</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William K. Peria</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Sean M. Thomas</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Roman Movshovich</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Eric Brosha</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Qing Huang</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3</a:t>
            </a:r>
            <a:r>
              <a:rPr lang="en-US" sz="1100" dirty="0">
                <a:solidFill>
                  <a:srgbClr val="000000"/>
                </a:solidFill>
                <a:effectLst/>
                <a:latin typeface="+mj-lt"/>
                <a:ea typeface="Times New Roman" panose="02020603050405020304" pitchFamily="18" charset="0"/>
                <a:cs typeface="Times New Roman" panose="02020603050405020304" pitchFamily="18" charset="0"/>
              </a:rPr>
              <a:t>, </a:t>
            </a:r>
          </a:p>
          <a:p>
            <a:pPr algn="ctr">
              <a:spcBef>
                <a:spcPts val="0"/>
              </a:spcBef>
            </a:pPr>
            <a:r>
              <a:rPr lang="en-US" sz="1100" dirty="0">
                <a:solidFill>
                  <a:srgbClr val="000000"/>
                </a:solidFill>
                <a:effectLst/>
                <a:latin typeface="+mj-lt"/>
                <a:ea typeface="Times New Roman" panose="02020603050405020304" pitchFamily="18" charset="0"/>
                <a:cs typeface="Times New Roman" panose="02020603050405020304" pitchFamily="18" charset="0"/>
              </a:rPr>
              <a:t>Haidong Zhou</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3</a:t>
            </a:r>
            <a:r>
              <a:rPr lang="en-US" sz="1100" dirty="0">
                <a:solidFill>
                  <a:srgbClr val="000000"/>
                </a:solidFill>
                <a:effectLst/>
                <a:latin typeface="+mj-lt"/>
                <a:ea typeface="Times New Roman" panose="02020603050405020304" pitchFamily="18" charset="0"/>
                <a:cs typeface="Times New Roman" panose="02020603050405020304" pitchFamily="18" charset="0"/>
              </a:rPr>
              <a:t>, Vivien S. Zapf</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and Minseong Lee</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endParaRPr lang="en-US" sz="1100" baseline="30000" dirty="0">
              <a:solidFill>
                <a:srgbClr val="000000"/>
              </a:solidFill>
              <a:latin typeface="+mj-lt"/>
              <a:ea typeface="Times New Roman" panose="02020603050405020304" pitchFamily="18" charset="0"/>
              <a:cs typeface="Times New Roman" panose="02020603050405020304" pitchFamily="18" charset="0"/>
            </a:endParaRPr>
          </a:p>
          <a:p>
            <a:pPr algn="ctr">
              <a:spcBef>
                <a:spcPts val="0"/>
              </a:spcBef>
            </a:pPr>
            <a:r>
              <a:rPr lang="en-US" sz="1050" b="1" dirty="0">
                <a:solidFill>
                  <a:srgbClr val="0033CC"/>
                </a:solidFill>
              </a:rPr>
              <a:t>1. NHMFL and Los Alamos National Lab 2.Los Alamos National Lab 3. University of Tennessee, Knoxville</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US DOE Quantum Science Center; LANL LDRD; H. D. Zhou (NSF DMR-2003117); </a:t>
            </a:r>
            <a:r>
              <a:rPr lang="en-US" sz="1050" dirty="0" err="1"/>
              <a:t>W.K.Peria</a:t>
            </a:r>
            <a:r>
              <a:rPr lang="en-US" sz="1050" dirty="0"/>
              <a:t> (Seaborg)</a:t>
            </a:r>
            <a:endParaRPr lang="en-US" sz="1050" b="1" dirty="0">
              <a:solidFill>
                <a:srgbClr val="0033CC"/>
              </a:solidFill>
            </a:endParaRPr>
          </a:p>
        </p:txBody>
      </p:sp>
      <p:pic>
        <p:nvPicPr>
          <p:cNvPr id="16" name="Picture 15">
            <a:extLst>
              <a:ext uri="{FF2B5EF4-FFF2-40B4-BE49-F238E27FC236}">
                <a16:creationId xmlns:a16="http://schemas.microsoft.com/office/drawing/2014/main" id="{11CF2AC8-D666-1F38-05AF-D623CF601F78}"/>
              </a:ext>
            </a:extLst>
          </p:cNvPr>
          <p:cNvPicPr>
            <a:picLocks noChangeAspect="1"/>
          </p:cNvPicPr>
          <p:nvPr/>
        </p:nvPicPr>
        <p:blipFill rotWithShape="1">
          <a:blip r:embed="rId7"/>
          <a:srcRect l="3167" t="2512" r="7354" b="5115"/>
          <a:stretch/>
        </p:blipFill>
        <p:spPr>
          <a:xfrm>
            <a:off x="4892480" y="1912549"/>
            <a:ext cx="3479188" cy="2648043"/>
          </a:xfrm>
          <a:prstGeom prst="rect">
            <a:avLst/>
          </a:prstGeom>
        </p:spPr>
      </p:pic>
      <p:sp>
        <p:nvSpPr>
          <p:cNvPr id="8" name="TextBox 7">
            <a:extLst>
              <a:ext uri="{FF2B5EF4-FFF2-40B4-BE49-F238E27FC236}">
                <a16:creationId xmlns:a16="http://schemas.microsoft.com/office/drawing/2014/main" id="{35EE7A01-2283-AD52-CB97-DDC94B4EC454}"/>
              </a:ext>
            </a:extLst>
          </p:cNvPr>
          <p:cNvSpPr txBox="1"/>
          <p:nvPr/>
        </p:nvSpPr>
        <p:spPr>
          <a:xfrm>
            <a:off x="4974270" y="1771179"/>
            <a:ext cx="389850" cy="369332"/>
          </a:xfrm>
          <a:prstGeom prst="rect">
            <a:avLst/>
          </a:prstGeom>
          <a:noFill/>
        </p:spPr>
        <p:txBody>
          <a:bodyPr wrap="none" rtlCol="0">
            <a:spAutoFit/>
          </a:bodyPr>
          <a:lstStyle/>
          <a:p>
            <a:r>
              <a:rPr lang="en-US" dirty="0"/>
              <a:t>a)</a:t>
            </a:r>
          </a:p>
        </p:txBody>
      </p:sp>
      <p:sp>
        <p:nvSpPr>
          <p:cNvPr id="1034" name="Rectangle 49"/>
          <p:cNvSpPr>
            <a:spLocks noChangeArrowheads="1"/>
          </p:cNvSpPr>
          <p:nvPr/>
        </p:nvSpPr>
        <p:spPr bwMode="auto">
          <a:xfrm>
            <a:off x="4892480" y="1683461"/>
            <a:ext cx="7257531" cy="4473853"/>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E1FA9D2E-9E21-4B6E-4D4B-C40AA89EFDA8}"/>
              </a:ext>
            </a:extLst>
          </p:cNvPr>
          <p:cNvGrpSpPr/>
          <p:nvPr/>
        </p:nvGrpSpPr>
        <p:grpSpPr>
          <a:xfrm>
            <a:off x="6590798" y="1262580"/>
            <a:ext cx="5193722" cy="4332700"/>
            <a:chOff x="6678002" y="1352047"/>
            <a:chExt cx="5013347" cy="4290264"/>
          </a:xfrm>
        </p:grpSpPr>
        <p:pic>
          <p:nvPicPr>
            <p:cNvPr id="3" name="Picture 2">
              <a:extLst>
                <a:ext uri="{FF2B5EF4-FFF2-40B4-BE49-F238E27FC236}">
                  <a16:creationId xmlns:a16="http://schemas.microsoft.com/office/drawing/2014/main" id="{101918EA-9C78-0E3B-6AD1-9016E2286BDC}"/>
                </a:ext>
              </a:extLst>
            </p:cNvPr>
            <p:cNvPicPr>
              <a:picLocks noChangeAspect="1"/>
            </p:cNvPicPr>
            <p:nvPr/>
          </p:nvPicPr>
          <p:blipFill rotWithShape="1">
            <a:blip r:embed="rId3"/>
            <a:srcRect l="3382" t="4655" r="3879"/>
            <a:stretch/>
          </p:blipFill>
          <p:spPr>
            <a:xfrm>
              <a:off x="6678002" y="1371074"/>
              <a:ext cx="5013347" cy="4271237"/>
            </a:xfrm>
            <a:prstGeom prst="rect">
              <a:avLst/>
            </a:prstGeom>
          </p:spPr>
        </p:pic>
        <p:sp>
          <p:nvSpPr>
            <p:cNvPr id="6" name="Rectangle 5">
              <a:extLst>
                <a:ext uri="{FF2B5EF4-FFF2-40B4-BE49-F238E27FC236}">
                  <a16:creationId xmlns:a16="http://schemas.microsoft.com/office/drawing/2014/main" id="{19D4401D-73EF-535A-FA44-C9A91F8643D0}"/>
                </a:ext>
              </a:extLst>
            </p:cNvPr>
            <p:cNvSpPr/>
            <p:nvPr/>
          </p:nvSpPr>
          <p:spPr>
            <a:xfrm>
              <a:off x="7055069" y="1352047"/>
              <a:ext cx="354724" cy="2494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78032" y="1406595"/>
            <a:ext cx="5937883"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latin typeface="Arial" charset="0"/>
              </a:rPr>
              <a:t>MagLab users mapped out the regions in temperature and magnetic field in which different spin patterns form in Na</a:t>
            </a:r>
            <a:r>
              <a:rPr lang="en-US" sz="1200" baseline="-25000" dirty="0">
                <a:latin typeface="Arial" charset="0"/>
              </a:rPr>
              <a:t>2</a:t>
            </a:r>
            <a:r>
              <a:rPr lang="en-US" sz="1200" dirty="0">
                <a:latin typeface="Arial" charset="0"/>
              </a:rPr>
              <a:t>Co</a:t>
            </a:r>
            <a:r>
              <a:rPr lang="en-US" sz="1200" baseline="-25000" dirty="0">
                <a:latin typeface="Arial" charset="0"/>
              </a:rPr>
              <a:t>2</a:t>
            </a:r>
            <a:r>
              <a:rPr lang="en-US" sz="1200" dirty="0">
                <a:latin typeface="Arial" charset="0"/>
              </a:rPr>
              <a:t>TeO</a:t>
            </a:r>
            <a:r>
              <a:rPr lang="en-US" sz="1200" baseline="-25000" dirty="0">
                <a:latin typeface="Arial" charset="0"/>
              </a:rPr>
              <a:t>6</a:t>
            </a:r>
            <a:r>
              <a:rPr lang="en-US" sz="1200" dirty="0">
                <a:latin typeface="Arial" charset="0"/>
              </a:rPr>
              <a:t>. This compound is a candidate for spin liquid behavior that is expected to be manifested by the cobalt spins. </a:t>
            </a:r>
            <a:r>
              <a:rPr lang="en-US" sz="1200" i="1" u="sng" dirty="0">
                <a:latin typeface="Arial" charset="0"/>
              </a:rPr>
              <a:t>A wide range of measurements in magnetic fields nailed down the different phases and the region of phase space (labeled “III” in the </a:t>
            </a:r>
            <a:r>
              <a:rPr lang="en-US" sz="1200" b="1" i="1" u="sng" dirty="0">
                <a:latin typeface="Arial" charset="0"/>
              </a:rPr>
              <a:t>Figure</a:t>
            </a:r>
            <a:r>
              <a:rPr lang="en-US" sz="1200" i="1" u="sng" dirty="0">
                <a:latin typeface="Arial" charset="0"/>
              </a:rPr>
              <a:t>) that might be the sought-after spin liquid state</a:t>
            </a:r>
            <a:r>
              <a:rPr lang="en-US" sz="1200" dirty="0">
                <a:latin typeface="Arial" charset="0"/>
              </a:rPr>
              <a:t>.</a:t>
            </a:r>
          </a:p>
          <a:p>
            <a:pPr algn="just"/>
            <a:r>
              <a:rPr lang="en-US" sz="700" dirty="0">
                <a:solidFill>
                  <a:srgbClr val="000000"/>
                </a:solidFill>
              </a:rPr>
              <a:t> </a:t>
            </a:r>
          </a:p>
          <a:p>
            <a:pPr algn="just"/>
            <a:r>
              <a:rPr lang="en-US" sz="1200" b="1" dirty="0">
                <a:solidFill>
                  <a:srgbClr val="000000"/>
                </a:solidFill>
              </a:rPr>
              <a:t>Why is this important? </a:t>
            </a:r>
            <a:r>
              <a:rPr lang="en-US" sz="1200" dirty="0">
                <a:latin typeface="Arial" charset="0"/>
              </a:rPr>
              <a:t>Spin liquids are magnets in which the individual spins on each atom do not freeze into static patterns, but instead form a quantum fluctuating state, known as a quantum spin liquid. These spin liquids may show excitations, called ‘quasiparticles’, that are patterns of spins that may be suitable for the storage and manipulation of quantum information. If so, they may offer advantages over other approaches to quantum computing. However, </a:t>
            </a:r>
            <a:r>
              <a:rPr lang="en-US" sz="1200" i="1" u="sng" dirty="0">
                <a:latin typeface="Arial" charset="0"/>
              </a:rPr>
              <a:t>finding and identifying spin liquid states remains a grand challenge</a:t>
            </a:r>
            <a:r>
              <a:rPr lang="en-US" sz="1200" dirty="0">
                <a:latin typeface="Arial" charset="0"/>
              </a:rPr>
              <a:t>. </a:t>
            </a:r>
          </a:p>
          <a:p>
            <a:pPr algn="just"/>
            <a:r>
              <a:rPr lang="en-US" sz="700" dirty="0">
                <a:latin typeface="Arial" charset="0"/>
              </a:rPr>
              <a:t> </a:t>
            </a:r>
          </a:p>
          <a:p>
            <a:pPr algn="just"/>
            <a:r>
              <a:rPr lang="en-US" sz="1200" b="1" dirty="0">
                <a:solidFill>
                  <a:srgbClr val="000000"/>
                </a:solidFill>
              </a:rPr>
              <a:t>Why did this research need the MagLab?</a:t>
            </a:r>
            <a:r>
              <a:rPr lang="en-US" sz="1200" b="1" dirty="0">
                <a:solidFill>
                  <a:srgbClr val="000000"/>
                </a:solidFill>
                <a:latin typeface="Arial" charset="0"/>
              </a:rPr>
              <a:t>  </a:t>
            </a:r>
            <a:r>
              <a:rPr lang="en-US" sz="1200" dirty="0">
                <a:solidFill>
                  <a:srgbClr val="000000"/>
                </a:solidFill>
                <a:latin typeface="Arial" charset="0"/>
              </a:rPr>
              <a:t>Perhaps counterintuitively, the </a:t>
            </a:r>
            <a:r>
              <a:rPr lang="en-US" sz="1200" i="1" dirty="0"/>
              <a:t>short duration of pulsed magnetic fields</a:t>
            </a:r>
            <a:r>
              <a:rPr lang="en-US" sz="1200" dirty="0"/>
              <a:t> can be a critically important enabler to realize highly sensitive measurements. In particular, </a:t>
            </a:r>
            <a:r>
              <a:rPr lang="en-US" sz="1200" i="1" u="sng" dirty="0"/>
              <a:t>electric polarization can be measured with higher sensitivity in rapidly changing fields, which enables symmetries of the magnetic order to be probed. Magnetocaloric measurements, valuable for detecting phase transitions by measuring changes in magnetic entropy, are also improved by rapidly changing magnetic fields.</a:t>
            </a:r>
            <a:r>
              <a:rPr lang="en-US" sz="1200" i="1" dirty="0"/>
              <a:t>  </a:t>
            </a:r>
            <a:r>
              <a:rPr lang="en-US" sz="1200" dirty="0"/>
              <a:t>As such, this experiment is an example where the material did not demand high magnetic fields. Instead, </a:t>
            </a:r>
            <a:r>
              <a:rPr lang="en-US" sz="1200" i="1" u="sng" dirty="0"/>
              <a:t>this experiment required unique MagLab techniques that use pulsed magnetic fields in order to achieve sufficiently high sensitivity to map the many phase transitions in the complex phase diagram of this candidate quantum spin liquid material.</a:t>
            </a:r>
          </a:p>
        </p:txBody>
      </p:sp>
      <p:pic>
        <p:nvPicPr>
          <p:cNvPr id="12" name="Picture 11" descr="NSF logo.jpg"/>
          <p:cNvPicPr>
            <a:picLocks noChangeAspect="1"/>
          </p:cNvPicPr>
          <p:nvPr/>
        </p:nvPicPr>
        <p:blipFill>
          <a:blip r:embed="rId4" cstate="print"/>
          <a:stretch>
            <a:fillRect/>
          </a:stretch>
        </p:blipFill>
        <p:spPr>
          <a:xfrm>
            <a:off x="10938234" y="65071"/>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320511" y="77787"/>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a:extLst>
              <a:ext uri="{FF2B5EF4-FFF2-40B4-BE49-F238E27FC236}">
                <a16:creationId xmlns:a16="http://schemas.microsoft.com/office/drawing/2014/main" id="{ED3381BE-C73E-14F0-4D14-F0CA9B3C331C}"/>
              </a:ext>
            </a:extLst>
          </p:cNvPr>
          <p:cNvSpPr txBox="1"/>
          <p:nvPr/>
        </p:nvSpPr>
        <p:spPr>
          <a:xfrm>
            <a:off x="10106308" y="1932701"/>
            <a:ext cx="1619546" cy="400110"/>
          </a:xfrm>
          <a:prstGeom prst="rect">
            <a:avLst/>
          </a:prstGeom>
          <a:noFill/>
        </p:spPr>
        <p:txBody>
          <a:bodyPr wrap="none" rtlCol="0">
            <a:spAutoFit/>
          </a:bodyPr>
          <a:lstStyle/>
          <a:p>
            <a:r>
              <a:rPr lang="en-US" sz="2000" b="1" dirty="0"/>
              <a:t>Na</a:t>
            </a:r>
            <a:r>
              <a:rPr lang="en-US" sz="2000" b="1" baseline="-25000" dirty="0"/>
              <a:t>2</a:t>
            </a:r>
            <a:r>
              <a:rPr lang="en-US" sz="2000" b="1" dirty="0"/>
              <a:t>Co</a:t>
            </a:r>
            <a:r>
              <a:rPr lang="en-US" sz="2000" b="1" baseline="-25000" dirty="0"/>
              <a:t>2</a:t>
            </a:r>
            <a:r>
              <a:rPr lang="en-US" sz="2000" b="1" dirty="0"/>
              <a:t>TeO</a:t>
            </a:r>
            <a:r>
              <a:rPr lang="en-US" sz="2000" b="1" baseline="-25000" dirty="0"/>
              <a:t>6</a:t>
            </a:r>
          </a:p>
        </p:txBody>
      </p:sp>
      <p:sp>
        <p:nvSpPr>
          <p:cNvPr id="4" name="Text Box 28">
            <a:extLst>
              <a:ext uri="{FF2B5EF4-FFF2-40B4-BE49-F238E27FC236}">
                <a16:creationId xmlns:a16="http://schemas.microsoft.com/office/drawing/2014/main" id="{2CA6F0D7-833C-8843-7F00-9C784B1092F7}"/>
              </a:ext>
            </a:extLst>
          </p:cNvPr>
          <p:cNvSpPr txBox="1">
            <a:spLocks noChangeArrowheads="1"/>
          </p:cNvSpPr>
          <p:nvPr/>
        </p:nvSpPr>
        <p:spPr bwMode="auto">
          <a:xfrm>
            <a:off x="0" y="6192765"/>
            <a:ext cx="12192000" cy="646331"/>
          </a:xfrm>
          <a:prstGeom prst="rect">
            <a:avLst/>
          </a:prstGeom>
          <a:noFill/>
          <a:ln w="9525">
            <a:noFill/>
            <a:miter lim="800000"/>
            <a:headEnd/>
            <a:tailEnd/>
          </a:ln>
        </p:spPr>
        <p:txBody>
          <a:bodyPr wrap="square">
            <a:spAutoFit/>
          </a:bodyPr>
          <a:lstStyle/>
          <a:p>
            <a:r>
              <a:rPr lang="en-US" sz="1200" b="1" dirty="0">
                <a:solidFill>
                  <a:srgbClr val="333399"/>
                </a:solidFill>
                <a:latin typeface="+mj-lt"/>
              </a:rPr>
              <a:t>Facilities and instrumentation used:</a:t>
            </a:r>
            <a:r>
              <a:rPr lang="en-US" sz="1200" dirty="0">
                <a:solidFill>
                  <a:srgbClr val="333399"/>
                </a:solidFill>
                <a:latin typeface="+mj-lt"/>
              </a:rPr>
              <a:t>  NHMFL Pulsed Field Facility</a:t>
            </a:r>
          </a:p>
          <a:p>
            <a:r>
              <a:rPr lang="en-US" sz="1200" b="1" dirty="0">
                <a:solidFill>
                  <a:srgbClr val="333399"/>
                </a:solidFill>
                <a:latin typeface="+mj-lt"/>
              </a:rPr>
              <a:t>Citation: </a:t>
            </a:r>
            <a:r>
              <a:rPr lang="en-US" sz="1200" b="0" i="0" dirty="0">
                <a:solidFill>
                  <a:srgbClr val="333399"/>
                </a:solidFill>
                <a:effectLst/>
                <a:latin typeface="arial" panose="020B0604020202020204" pitchFamily="34" charset="0"/>
              </a:rPr>
              <a:t>Zhang, S.; Lee, S.; Woods, A.J.; </a:t>
            </a:r>
            <a:r>
              <a:rPr lang="en-US" sz="1200" b="0" i="0" dirty="0" err="1">
                <a:solidFill>
                  <a:srgbClr val="333399"/>
                </a:solidFill>
                <a:effectLst/>
                <a:latin typeface="arial" panose="020B0604020202020204" pitchFamily="34" charset="0"/>
              </a:rPr>
              <a:t>Peria</a:t>
            </a:r>
            <a:r>
              <a:rPr lang="en-US" sz="1200" b="0" i="0" dirty="0">
                <a:solidFill>
                  <a:srgbClr val="333399"/>
                </a:solidFill>
                <a:effectLst/>
                <a:latin typeface="arial" panose="020B0604020202020204" pitchFamily="34" charset="0"/>
              </a:rPr>
              <a:t>, W.K.; Thomas, S.M.; </a:t>
            </a:r>
            <a:r>
              <a:rPr lang="en-US" sz="1200" b="0" i="0" dirty="0" err="1">
                <a:solidFill>
                  <a:srgbClr val="333399"/>
                </a:solidFill>
                <a:effectLst/>
                <a:latin typeface="arial" panose="020B0604020202020204" pitchFamily="34" charset="0"/>
              </a:rPr>
              <a:t>Movshovich</a:t>
            </a:r>
            <a:r>
              <a:rPr lang="en-US" sz="1200" b="0" i="0" dirty="0">
                <a:solidFill>
                  <a:srgbClr val="333399"/>
                </a:solidFill>
                <a:effectLst/>
                <a:latin typeface="arial" panose="020B0604020202020204" pitchFamily="34" charset="0"/>
              </a:rPr>
              <a:t>, R.; </a:t>
            </a:r>
            <a:r>
              <a:rPr lang="en-US" sz="1200" b="0" i="0" dirty="0" err="1">
                <a:solidFill>
                  <a:srgbClr val="333399"/>
                </a:solidFill>
                <a:effectLst/>
                <a:latin typeface="arial" panose="020B0604020202020204" pitchFamily="34" charset="0"/>
              </a:rPr>
              <a:t>Brosha</a:t>
            </a:r>
            <a:r>
              <a:rPr lang="en-US" sz="1200" b="0" i="0" dirty="0">
                <a:solidFill>
                  <a:srgbClr val="333399"/>
                </a:solidFill>
                <a:effectLst/>
                <a:latin typeface="arial" panose="020B0604020202020204" pitchFamily="34" charset="0"/>
              </a:rPr>
              <a:t>, E.; Huang, Q.; Zhou, H.; Zapf, V.; Lee, M., </a:t>
            </a:r>
            <a:r>
              <a:rPr lang="en-US" sz="1200" b="0" i="1" dirty="0">
                <a:solidFill>
                  <a:srgbClr val="333399"/>
                </a:solidFill>
                <a:effectLst/>
                <a:latin typeface="arial" panose="020B0604020202020204" pitchFamily="34" charset="0"/>
              </a:rPr>
              <a:t>Electronic and magnetic phase diagrams of the </a:t>
            </a:r>
            <a:r>
              <a:rPr lang="en-US" sz="1200" b="0" i="1" dirty="0" err="1">
                <a:solidFill>
                  <a:srgbClr val="333399"/>
                </a:solidFill>
                <a:effectLst/>
                <a:latin typeface="arial" panose="020B0604020202020204" pitchFamily="34" charset="0"/>
              </a:rPr>
              <a:t>Kitaev</a:t>
            </a:r>
            <a:r>
              <a:rPr lang="en-US" sz="1200" b="0" i="1" dirty="0">
                <a:solidFill>
                  <a:srgbClr val="333399"/>
                </a:solidFill>
                <a:effectLst/>
                <a:latin typeface="arial" panose="020B0604020202020204" pitchFamily="34" charset="0"/>
              </a:rPr>
              <a:t> quantum spin liquid candidate </a:t>
            </a:r>
            <a:r>
              <a:rPr lang="en-US" sz="1200" b="0" i="0" dirty="0">
                <a:solidFill>
                  <a:srgbClr val="333399"/>
                </a:solidFill>
                <a:effectLst/>
                <a:latin typeface="MJXc-TeX-main-R"/>
              </a:rPr>
              <a:t>Na2Co2TeO6</a:t>
            </a:r>
            <a:r>
              <a:rPr lang="en-US" sz="1200" b="0" i="0" dirty="0">
                <a:solidFill>
                  <a:srgbClr val="333399"/>
                </a:solidFill>
                <a:effectLst/>
                <a:latin typeface="arial" panose="020B0604020202020204" pitchFamily="34" charset="0"/>
              </a:rPr>
              <a:t>Na2Co2TeO6</a:t>
            </a:r>
            <a:r>
              <a:rPr lang="en-US" sz="1200" b="0" i="1" dirty="0">
                <a:solidFill>
                  <a:srgbClr val="333399"/>
                </a:solidFill>
                <a:effectLst/>
                <a:latin typeface="arial" panose="020B0604020202020204" pitchFamily="34" charset="0"/>
              </a:rPr>
              <a:t>,</a:t>
            </a:r>
            <a:r>
              <a:rPr lang="en-US" sz="1200" b="0" i="0" dirty="0">
                <a:solidFill>
                  <a:srgbClr val="333399"/>
                </a:solidFill>
                <a:effectLst/>
                <a:latin typeface="arial" panose="020B0604020202020204" pitchFamily="34" charset="0"/>
              </a:rPr>
              <a:t> </a:t>
            </a:r>
            <a:r>
              <a:rPr lang="en-US" sz="1200" b="1" i="0" dirty="0">
                <a:solidFill>
                  <a:srgbClr val="333399"/>
                </a:solidFill>
                <a:effectLst/>
                <a:latin typeface="arial" panose="020B0604020202020204" pitchFamily="34" charset="0"/>
              </a:rPr>
              <a:t>Physical Review B</a:t>
            </a:r>
            <a:r>
              <a:rPr lang="en-US" sz="1200" b="0" i="0" dirty="0">
                <a:solidFill>
                  <a:srgbClr val="333399"/>
                </a:solidFill>
                <a:effectLst/>
                <a:latin typeface="arial" panose="020B0604020202020204" pitchFamily="34" charset="0"/>
              </a:rPr>
              <a:t>, </a:t>
            </a:r>
            <a:r>
              <a:rPr lang="en-US" sz="1200" b="1" i="0" dirty="0">
                <a:solidFill>
                  <a:srgbClr val="333399"/>
                </a:solidFill>
                <a:effectLst/>
                <a:latin typeface="arial" panose="020B0604020202020204" pitchFamily="34" charset="0"/>
              </a:rPr>
              <a:t>108</a:t>
            </a:r>
            <a:r>
              <a:rPr lang="en-US" sz="1200" b="0" i="0" dirty="0">
                <a:solidFill>
                  <a:srgbClr val="333399"/>
                </a:solidFill>
                <a:effectLst/>
                <a:latin typeface="arial" panose="020B0604020202020204" pitchFamily="34" charset="0"/>
              </a:rPr>
              <a:t>, 064421 (2023) </a:t>
            </a:r>
            <a:r>
              <a:rPr lang="en-US" sz="1200" b="1" i="0" dirty="0">
                <a:solidFill>
                  <a:srgbClr val="333399"/>
                </a:solidFill>
                <a:effectLst/>
                <a:latin typeface="arial" panose="020B0604020202020204" pitchFamily="34" charset="0"/>
                <a:hlinkClick r:id="rId6">
                  <a:extLst>
                    <a:ext uri="{A12FA001-AC4F-418D-AE19-62706E023703}">
                      <ahyp:hlinkClr xmlns:ahyp="http://schemas.microsoft.com/office/drawing/2018/hyperlinkcolor" val="tx"/>
                    </a:ext>
                  </a:extLst>
                </a:hlinkClick>
              </a:rPr>
              <a:t>doi.org/10.1103/PhysRevB.108.064421</a:t>
            </a:r>
            <a:endParaRPr lang="en-US" sz="1200" dirty="0">
              <a:solidFill>
                <a:srgbClr val="333399"/>
              </a:solidFill>
              <a:latin typeface="+mj-lt"/>
            </a:endParaRPr>
          </a:p>
        </p:txBody>
      </p:sp>
      <p:sp>
        <p:nvSpPr>
          <p:cNvPr id="5" name="TextBox 4">
            <a:extLst>
              <a:ext uri="{FF2B5EF4-FFF2-40B4-BE49-F238E27FC236}">
                <a16:creationId xmlns:a16="http://schemas.microsoft.com/office/drawing/2014/main" id="{956FDB78-0FCD-EC1A-B1D6-B0F3CFC9D763}"/>
              </a:ext>
            </a:extLst>
          </p:cNvPr>
          <p:cNvSpPr txBox="1"/>
          <p:nvPr/>
        </p:nvSpPr>
        <p:spPr>
          <a:xfrm>
            <a:off x="6277522" y="5497632"/>
            <a:ext cx="5584119" cy="830997"/>
          </a:xfrm>
          <a:prstGeom prst="rect">
            <a:avLst/>
          </a:prstGeom>
          <a:noFill/>
        </p:spPr>
        <p:txBody>
          <a:bodyPr wrap="square" rtlCol="0">
            <a:spAutoFit/>
          </a:bodyPr>
          <a:lstStyle/>
          <a:p>
            <a:r>
              <a:rPr lang="en-US" sz="1200" dirty="0"/>
              <a:t>Phase diagram of the spin liquid candidate compound Na2Co2TeO6 that features electron spins on a honeycomb lattice. The temperature (T) and magnetic field (H) phase diagram is shown with regions of different patterns of spin ordering, as well as a possible spin liquid stage, labeled “III” in the diagram. </a:t>
            </a:r>
          </a:p>
        </p:txBody>
      </p:sp>
      <p:sp>
        <p:nvSpPr>
          <p:cNvPr id="1034" name="Rectangle 49"/>
          <p:cNvSpPr>
            <a:spLocks noChangeArrowheads="1"/>
          </p:cNvSpPr>
          <p:nvPr/>
        </p:nvSpPr>
        <p:spPr bwMode="auto">
          <a:xfrm>
            <a:off x="6277522" y="1356501"/>
            <a:ext cx="5694612" cy="4990631"/>
          </a:xfrm>
          <a:prstGeom prst="rect">
            <a:avLst/>
          </a:prstGeom>
          <a:noFill/>
          <a:ln w="19050">
            <a:solidFill>
              <a:srgbClr val="0033CC"/>
            </a:solidFill>
            <a:miter lim="800000"/>
            <a:headEnd/>
            <a:tailEnd/>
          </a:ln>
        </p:spPr>
        <p:txBody>
          <a:bodyPr wrap="none" anchor="ctr"/>
          <a:lstStyle/>
          <a:p>
            <a:endParaRPr lang="en-US"/>
          </a:p>
        </p:txBody>
      </p:sp>
      <p:sp>
        <p:nvSpPr>
          <p:cNvPr id="1029" name="Line 42"/>
          <p:cNvSpPr>
            <a:spLocks noChangeShapeType="1"/>
          </p:cNvSpPr>
          <p:nvPr/>
        </p:nvSpPr>
        <p:spPr bwMode="auto">
          <a:xfrm>
            <a:off x="0" y="1215689"/>
            <a:ext cx="12192000" cy="28082"/>
          </a:xfrm>
          <a:prstGeom prst="line">
            <a:avLst/>
          </a:prstGeom>
          <a:noFill/>
          <a:ln w="82550" cmpd="thickThin">
            <a:solidFill>
              <a:schemeClr val="tx1"/>
            </a:solidFill>
            <a:round/>
            <a:headEnd/>
            <a:tailEnd/>
          </a:ln>
        </p:spPr>
        <p:txBody>
          <a:bodyPr/>
          <a:lstStyle/>
          <a:p>
            <a:endParaRPr lang="en-US"/>
          </a:p>
        </p:txBody>
      </p:sp>
      <p:sp>
        <p:nvSpPr>
          <p:cNvPr id="10" name="Text Box 62">
            <a:extLst>
              <a:ext uri="{FF2B5EF4-FFF2-40B4-BE49-F238E27FC236}">
                <a16:creationId xmlns:a16="http://schemas.microsoft.com/office/drawing/2014/main" id="{E4D16206-CC0A-CF5A-F12E-49E4F0286100}"/>
              </a:ext>
            </a:extLst>
          </p:cNvPr>
          <p:cNvSpPr txBox="1">
            <a:spLocks noChangeArrowheads="1"/>
          </p:cNvSpPr>
          <p:nvPr/>
        </p:nvSpPr>
        <p:spPr bwMode="auto">
          <a:xfrm>
            <a:off x="1113209" y="42336"/>
            <a:ext cx="10070605" cy="1184940"/>
          </a:xfrm>
          <a:prstGeom prst="rect">
            <a:avLst/>
          </a:prstGeom>
          <a:noFill/>
          <a:ln w="9525">
            <a:noFill/>
            <a:miter lim="800000"/>
            <a:headEnd/>
            <a:tailEnd/>
          </a:ln>
        </p:spPr>
        <p:txBody>
          <a:bodyPr wrap="square">
            <a:spAutoFit/>
          </a:bodyPr>
          <a:lstStyle/>
          <a:p>
            <a:pPr algn="ctr">
              <a:spcBef>
                <a:spcPts val="0"/>
              </a:spcBef>
            </a:pPr>
            <a:r>
              <a:rPr lang="en-US" sz="1600" b="1" dirty="0"/>
              <a:t>Potential spin liquid system explored with pulsed magnetic fields</a:t>
            </a:r>
          </a:p>
          <a:p>
            <a:pPr algn="ctr">
              <a:spcBef>
                <a:spcPts val="0"/>
              </a:spcBef>
            </a:pPr>
            <a:endParaRPr lang="en-US" sz="600" dirty="0"/>
          </a:p>
          <a:p>
            <a:pPr algn="ctr">
              <a:spcBef>
                <a:spcPts val="0"/>
              </a:spcBef>
            </a:pPr>
            <a:r>
              <a:rPr lang="en-US" sz="1100" dirty="0">
                <a:solidFill>
                  <a:srgbClr val="000000"/>
                </a:solidFill>
                <a:effectLst/>
                <a:latin typeface="+mj-lt"/>
                <a:ea typeface="Times New Roman" panose="02020603050405020304" pitchFamily="18" charset="0"/>
                <a:cs typeface="Times New Roman" panose="02020603050405020304" pitchFamily="18" charset="0"/>
              </a:rPr>
              <a:t>Shengzhi Zhang</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Sangyun Lee</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Andrew J. Woods</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William K. Peria</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Sean M. Thomas</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Roman Movshovich</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Eric Brosha</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2</a:t>
            </a:r>
            <a:r>
              <a:rPr lang="en-US" sz="1100" dirty="0">
                <a:solidFill>
                  <a:srgbClr val="000000"/>
                </a:solidFill>
                <a:effectLst/>
                <a:latin typeface="+mj-lt"/>
                <a:ea typeface="Times New Roman" panose="02020603050405020304" pitchFamily="18" charset="0"/>
                <a:cs typeface="Times New Roman" panose="02020603050405020304" pitchFamily="18" charset="0"/>
              </a:rPr>
              <a:t>, Qing Huang</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3</a:t>
            </a:r>
            <a:r>
              <a:rPr lang="en-US" sz="1100" dirty="0">
                <a:solidFill>
                  <a:srgbClr val="000000"/>
                </a:solidFill>
                <a:effectLst/>
                <a:latin typeface="+mj-lt"/>
                <a:ea typeface="Times New Roman" panose="02020603050405020304" pitchFamily="18" charset="0"/>
                <a:cs typeface="Times New Roman" panose="02020603050405020304" pitchFamily="18" charset="0"/>
              </a:rPr>
              <a:t>, </a:t>
            </a:r>
          </a:p>
          <a:p>
            <a:pPr algn="ctr">
              <a:spcBef>
                <a:spcPts val="0"/>
              </a:spcBef>
            </a:pPr>
            <a:r>
              <a:rPr lang="en-US" sz="1100" dirty="0">
                <a:solidFill>
                  <a:srgbClr val="000000"/>
                </a:solidFill>
                <a:effectLst/>
                <a:latin typeface="+mj-lt"/>
                <a:ea typeface="Times New Roman" panose="02020603050405020304" pitchFamily="18" charset="0"/>
                <a:cs typeface="Times New Roman" panose="02020603050405020304" pitchFamily="18" charset="0"/>
              </a:rPr>
              <a:t>Haidong Zhou</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3</a:t>
            </a:r>
            <a:r>
              <a:rPr lang="en-US" sz="1100" dirty="0">
                <a:solidFill>
                  <a:srgbClr val="000000"/>
                </a:solidFill>
                <a:effectLst/>
                <a:latin typeface="+mj-lt"/>
                <a:ea typeface="Times New Roman" panose="02020603050405020304" pitchFamily="18" charset="0"/>
                <a:cs typeface="Times New Roman" panose="02020603050405020304" pitchFamily="18" charset="0"/>
              </a:rPr>
              <a:t>, Vivien S. Zapf</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r>
              <a:rPr lang="en-US" sz="1100" dirty="0">
                <a:solidFill>
                  <a:srgbClr val="000000"/>
                </a:solidFill>
                <a:effectLst/>
                <a:latin typeface="+mj-lt"/>
                <a:ea typeface="Times New Roman" panose="02020603050405020304" pitchFamily="18" charset="0"/>
                <a:cs typeface="Times New Roman" panose="02020603050405020304" pitchFamily="18" charset="0"/>
              </a:rPr>
              <a:t>, and Minseong Lee</a:t>
            </a:r>
            <a:r>
              <a:rPr lang="en-US" sz="1100" baseline="30000" dirty="0">
                <a:solidFill>
                  <a:srgbClr val="000000"/>
                </a:solidFill>
                <a:effectLst/>
                <a:latin typeface="+mj-lt"/>
                <a:ea typeface="Times New Roman" panose="02020603050405020304" pitchFamily="18" charset="0"/>
                <a:cs typeface="Times New Roman" panose="02020603050405020304" pitchFamily="18" charset="0"/>
              </a:rPr>
              <a:t>1</a:t>
            </a:r>
            <a:endParaRPr lang="en-US" sz="1100" baseline="30000" dirty="0">
              <a:solidFill>
                <a:srgbClr val="000000"/>
              </a:solidFill>
              <a:latin typeface="+mj-lt"/>
              <a:ea typeface="Times New Roman" panose="02020603050405020304" pitchFamily="18" charset="0"/>
              <a:cs typeface="Times New Roman" panose="02020603050405020304" pitchFamily="18" charset="0"/>
            </a:endParaRPr>
          </a:p>
          <a:p>
            <a:pPr algn="ctr">
              <a:spcBef>
                <a:spcPts val="0"/>
              </a:spcBef>
            </a:pPr>
            <a:r>
              <a:rPr lang="en-US" sz="1050" b="1" dirty="0">
                <a:solidFill>
                  <a:srgbClr val="0033CC"/>
                </a:solidFill>
              </a:rPr>
              <a:t>1. NHMFL and Los Alamos National Lab 2.Los Alamos National Lab 3. University of Tennessee, Knoxville</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a:t>
            </a:r>
            <a:r>
              <a:rPr lang="en-US" sz="1050" dirty="0">
                <a:latin typeface="+mn-lt"/>
              </a:rPr>
              <a:t>G.S. Boebinger (NSF DMR-2128556</a:t>
            </a:r>
            <a:r>
              <a:rPr lang="en-US" sz="1050" dirty="0"/>
              <a:t>); US DOE Quantum Science Center; LANL LDRD; H. D. Zhou (NSF DMR-2003117); </a:t>
            </a:r>
            <a:r>
              <a:rPr lang="en-US" sz="1050" dirty="0" err="1"/>
              <a:t>W.K.Peria</a:t>
            </a:r>
            <a:r>
              <a:rPr lang="en-US" sz="1050" dirty="0"/>
              <a:t> (Seaborg)</a:t>
            </a:r>
            <a:endParaRPr lang="en-US" sz="1050" b="1" dirty="0">
              <a:solidFill>
                <a:srgbClr val="0033CC"/>
              </a:solidFill>
            </a:endParaRPr>
          </a:p>
        </p:txBody>
      </p:sp>
    </p:spTree>
    <p:extLst>
      <p:ext uri="{BB962C8B-B14F-4D97-AF65-F5344CB8AC3E}">
        <p14:creationId xmlns:p14="http://schemas.microsoft.com/office/powerpoint/2010/main" val="156376858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79F584-D02D-4808-AB9D-DFA1A0A8CAA1}"/>
</file>

<file path=customXml/itemProps2.xml><?xml version="1.0" encoding="utf-8"?>
<ds:datastoreItem xmlns:ds="http://schemas.openxmlformats.org/officeDocument/2006/customXml" ds:itemID="{E041E22C-CBFA-43AC-AF5B-17B675FEE3FC}"/>
</file>

<file path=customXml/itemProps3.xml><?xml version="1.0" encoding="utf-8"?>
<ds:datastoreItem xmlns:ds="http://schemas.openxmlformats.org/officeDocument/2006/customXml" ds:itemID="{7EE4B843-8E71-4118-BAAB-9DF83FBA097C}"/>
</file>

<file path=docProps/app.xml><?xml version="1.0" encoding="utf-8"?>
<Properties xmlns="http://schemas.openxmlformats.org/officeDocument/2006/extended-properties" xmlns:vt="http://schemas.openxmlformats.org/officeDocument/2006/docPropsVTypes">
  <TotalTime>5906</TotalTime>
  <Words>1245</Words>
  <Application>Microsoft Office PowerPoint</Application>
  <PresentationFormat>Widescreen</PresentationFormat>
  <Paragraphs>37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vt:lpstr>
      <vt:lpstr>Calibri</vt:lpstr>
      <vt:lpstr>MJXc-TeX-main-R</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151</cp:revision>
  <cp:lastPrinted>2019-07-16T13:07:28Z</cp:lastPrinted>
  <dcterms:created xsi:type="dcterms:W3CDTF">2004-08-07T03:10:56Z</dcterms:created>
  <dcterms:modified xsi:type="dcterms:W3CDTF">2023-10-05T18:20:10Z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