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1" r:id="rId5"/>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59" autoAdjust="0"/>
    <p:restoredTop sz="95230" autoAdjust="0"/>
  </p:normalViewPr>
  <p:slideViewPr>
    <p:cSldViewPr snapToGrid="0">
      <p:cViewPr varScale="1">
        <p:scale>
          <a:sx n="103" d="100"/>
          <a:sy n="103" d="100"/>
        </p:scale>
        <p:origin x="110" y="5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so is to avoid losing much resolution.</a:t>
            </a:r>
          </a:p>
          <a:p>
            <a:pPr marL="0" marR="0">
              <a:spcBef>
                <a:spcPts val="0"/>
              </a:spcBef>
              <a:spcAft>
                <a:spcPts val="0"/>
              </a:spcAft>
            </a:pPr>
            <a:endParaRPr lang="en-US" sz="1800" kern="1200" dirty="0">
              <a:solidFill>
                <a:schemeClr val="tx1"/>
              </a:solidFill>
              <a:effectLst/>
              <a:latin typeface="Calibri" panose="020F0502020204030204" pitchFamily="34" charset="0"/>
              <a:ea typeface="Calibri" panose="020F0502020204030204" pitchFamily="34" charset="0"/>
              <a:cs typeface="+mn-cs"/>
            </a:endParaRPr>
          </a:p>
          <a:p>
            <a:pPr algn="just"/>
            <a:r>
              <a:rPr lang="en-US" sz="1200" dirty="0"/>
              <a:t>The audience for slide 1 is fellow scientists outside your field of specialization and NSF program managers.  Emphasize user involvement and uniqueness of the MagLab where appropriate.</a:t>
            </a:r>
          </a:p>
          <a:p>
            <a:pPr algn="just"/>
            <a:endParaRPr lang="en-US" sz="1200" dirty="0"/>
          </a:p>
          <a:p>
            <a:pPr algn="just"/>
            <a:r>
              <a:rPr lang="en-US" sz="1200" dirty="0"/>
              <a:t>Text should be 3 (or 4)  paragraphs, with an empty line between paragraphs.  </a:t>
            </a:r>
            <a:r>
              <a:rPr lang="en-US" sz="1200" b="1" dirty="0"/>
              <a:t>No smaller than Arial 12 pt for main text and 11 pt for the two blue footnotes below.  </a:t>
            </a:r>
            <a:r>
              <a:rPr lang="en-US" sz="1200" dirty="0"/>
              <a:t>Guidance for paragraphs is given below:  (</a:t>
            </a:r>
            <a:r>
              <a:rPr lang="en-US" sz="1200" b="1" dirty="0"/>
              <a:t>Do not </a:t>
            </a:r>
            <a:r>
              <a:rPr lang="en-US" sz="1200" dirty="0"/>
              <a:t>include the words “introduction”, “experiment”, or “so what” in your highlight!)</a:t>
            </a:r>
          </a:p>
          <a:p>
            <a:pPr algn="just"/>
            <a:endParaRPr lang="en-US" sz="1200" dirty="0"/>
          </a:p>
          <a:p>
            <a:pPr algn="just"/>
            <a:r>
              <a:rPr lang="en-US" sz="1200" dirty="0"/>
              <a:t>Paragraph 1:  Introduction:  a sentence or two on the general context of this work, comprehensible by non-experts, that will generate interest and a desire to read more. </a:t>
            </a:r>
          </a:p>
          <a:p>
            <a:pPr algn="just"/>
            <a:endParaRPr lang="en-US" sz="1200" dirty="0"/>
          </a:p>
          <a:p>
            <a:pPr algn="just"/>
            <a:r>
              <a:rPr lang="en-US" sz="1200" dirty="0"/>
              <a:t>Paragraph 2: Experimental description (enough detail to capture the excitement of the result, the nature of the collaboration, the capability of the MagLab facilities that enabled the success).  The text should be aimed at other scientists who are not experts in your field.  In particular, avoid jargon.  Also, spell out (and define) all acronyms.</a:t>
            </a:r>
          </a:p>
          <a:p>
            <a:pPr algn="just"/>
            <a:endParaRPr lang="en-US" sz="1200" dirty="0"/>
          </a:p>
          <a:p>
            <a:pPr algn="just"/>
            <a:r>
              <a:rPr lang="en-US" sz="1200" dirty="0"/>
              <a:t>Paragraph 3:  So what?   What area of research has been advanced ? What longer term basic research and/or applications might result ?</a:t>
            </a:r>
          </a:p>
          <a:p>
            <a:pPr marL="0" marR="0">
              <a:spcBef>
                <a:spcPts val="0"/>
              </a:spcBef>
              <a:spcAft>
                <a:spcPts val="0"/>
              </a:spcAft>
            </a:pPr>
            <a:endParaRPr lang="en-US" sz="1200" kern="1200" dirty="0">
              <a:solidFill>
                <a:schemeClr val="tx1"/>
              </a:solidFill>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89287" y="1307849"/>
            <a:ext cx="6048377" cy="5262979"/>
          </a:xfrm>
          <a:prstGeom prst="rect">
            <a:avLst/>
          </a:prstGeom>
          <a:noFill/>
          <a:ln w="9525">
            <a:noFill/>
            <a:miter lim="800000"/>
            <a:headEnd/>
            <a:tailEnd/>
          </a:ln>
        </p:spPr>
        <p:txBody>
          <a:bodyPr wrap="square">
            <a:spAutoFit/>
          </a:bodyPr>
          <a:lstStyle/>
          <a:p>
            <a:pPr algn="just"/>
            <a:r>
              <a:rPr lang="en-US" sz="1200" b="1" i="1" dirty="0">
                <a:solidFill>
                  <a:srgbClr val="000000"/>
                </a:solidFill>
              </a:rPr>
              <a:t>What is the development? </a:t>
            </a:r>
          </a:p>
          <a:p>
            <a:pPr algn="just"/>
            <a:r>
              <a:rPr lang="en-US" sz="1200" dirty="0">
                <a:solidFill>
                  <a:srgbClr val="000000"/>
                </a:solidFill>
              </a:rPr>
              <a:t>The MagLab has installed a second liquid nitrogen (LN</a:t>
            </a:r>
            <a:r>
              <a:rPr lang="en-US" sz="1200" baseline="-25000" dirty="0">
                <a:solidFill>
                  <a:srgbClr val="000000"/>
                </a:solidFill>
              </a:rPr>
              <a:t>2</a:t>
            </a:r>
            <a:r>
              <a:rPr lang="en-US" sz="1200" dirty="0">
                <a:solidFill>
                  <a:srgbClr val="000000"/>
                </a:solidFill>
              </a:rPr>
              <a:t>) </a:t>
            </a:r>
            <a:r>
              <a:rPr lang="en-US" sz="1200">
                <a:solidFill>
                  <a:srgbClr val="000000"/>
                </a:solidFill>
              </a:rPr>
              <a:t>tank at </a:t>
            </a:r>
            <a:r>
              <a:rPr lang="en-US" sz="1200" dirty="0">
                <a:solidFill>
                  <a:srgbClr val="000000"/>
                </a:solidFill>
              </a:rPr>
              <a:t>the DC Field Facility.</a:t>
            </a:r>
          </a:p>
          <a:p>
            <a:pPr algn="just"/>
            <a:endParaRPr lang="en-US" sz="1200" dirty="0">
              <a:solidFill>
                <a:srgbClr val="000000"/>
              </a:solidFill>
            </a:endParaRPr>
          </a:p>
          <a:p>
            <a:pPr algn="just"/>
            <a:r>
              <a:rPr lang="en-US" sz="1200" b="1" i="1" dirty="0">
                <a:solidFill>
                  <a:srgbClr val="000000"/>
                </a:solidFill>
              </a:rPr>
              <a:t>Why is this important? </a:t>
            </a:r>
          </a:p>
          <a:p>
            <a:pPr algn="just"/>
            <a:r>
              <a:rPr lang="en-US" sz="1200" dirty="0">
                <a:solidFill>
                  <a:srgbClr val="000000"/>
                </a:solidFill>
              </a:rPr>
              <a:t>Having an uninterrupted supply of LN</a:t>
            </a:r>
            <a:r>
              <a:rPr lang="en-US" sz="1200" baseline="-25000" dirty="0">
                <a:solidFill>
                  <a:srgbClr val="000000"/>
                </a:solidFill>
              </a:rPr>
              <a:t>2</a:t>
            </a:r>
            <a:r>
              <a:rPr lang="en-US" sz="1200" dirty="0">
                <a:solidFill>
                  <a:srgbClr val="000000"/>
                </a:solidFill>
              </a:rPr>
              <a:t> is critical for magnet operations, liquid helium production and research throughout the MagLab. The installation of the new tank will double the capacity of LN</a:t>
            </a:r>
            <a:r>
              <a:rPr lang="en-US" sz="1200" baseline="-25000" dirty="0">
                <a:solidFill>
                  <a:srgbClr val="000000"/>
                </a:solidFill>
              </a:rPr>
              <a:t>2</a:t>
            </a:r>
            <a:r>
              <a:rPr lang="en-US" sz="1200" dirty="0">
                <a:solidFill>
                  <a:srgbClr val="000000"/>
                </a:solidFill>
              </a:rPr>
              <a:t> storage, provide redundancy should a failure occur with one of the tanks, and prevent interruption of Hybrid Magnet Operations, liquid helium production, and DC User Programs when routine servicing is required. </a:t>
            </a:r>
          </a:p>
          <a:p>
            <a:pPr algn="just"/>
            <a:endParaRPr lang="en-US" sz="1200" dirty="0">
              <a:solidFill>
                <a:srgbClr val="000000"/>
              </a:solidFill>
            </a:endParaRPr>
          </a:p>
          <a:p>
            <a:pPr algn="just"/>
            <a:r>
              <a:rPr lang="en-US" sz="1200" b="1" i="1" dirty="0">
                <a:solidFill>
                  <a:srgbClr val="000000"/>
                </a:solidFill>
              </a:rPr>
              <a:t>What is the implementation?</a:t>
            </a:r>
          </a:p>
          <a:p>
            <a:pPr algn="just"/>
            <a:r>
              <a:rPr lang="en-US" sz="1200" dirty="0">
                <a:solidFill>
                  <a:srgbClr val="000000"/>
                </a:solidFill>
                <a:latin typeface="Arial" charset="0"/>
              </a:rPr>
              <a:t>The new LN</a:t>
            </a:r>
            <a:r>
              <a:rPr lang="en-US" sz="1200" baseline="-25000" dirty="0">
                <a:solidFill>
                  <a:srgbClr val="000000"/>
                </a:solidFill>
                <a:latin typeface="Arial" charset="0"/>
              </a:rPr>
              <a:t>2</a:t>
            </a:r>
            <a:r>
              <a:rPr lang="en-US" sz="1200" dirty="0">
                <a:solidFill>
                  <a:srgbClr val="000000"/>
                </a:solidFill>
                <a:latin typeface="Arial" charset="0"/>
              </a:rPr>
              <a:t> tank was set in place on a new concrete pad. Personnel are now installing vacuum jacketed plumbing to connect the new tank to the existing LN</a:t>
            </a:r>
            <a:r>
              <a:rPr lang="en-US" sz="1200" baseline="-25000" dirty="0">
                <a:solidFill>
                  <a:srgbClr val="000000"/>
                </a:solidFill>
                <a:latin typeface="Arial" charset="0"/>
              </a:rPr>
              <a:t>2</a:t>
            </a:r>
            <a:r>
              <a:rPr lang="en-US" sz="1200" dirty="0">
                <a:solidFill>
                  <a:srgbClr val="000000"/>
                </a:solidFill>
                <a:latin typeface="Arial" charset="0"/>
              </a:rPr>
              <a:t> system. Once the new tank is operational, the old tank can be moved and refurbished without interruption to MagLab operations. The old tank will be disconnected, moved to the new pad, and refurbished by replacing aging piping and valves, as well as by adding additional isolation points to enable more flexible operations and safety lockouts. The new tank will be operational in 2024. </a:t>
            </a:r>
          </a:p>
          <a:p>
            <a:pPr algn="just"/>
            <a:endParaRPr lang="en-US" sz="1200" dirty="0">
              <a:solidFill>
                <a:srgbClr val="000000"/>
              </a:solidFill>
              <a:latin typeface="Arial" charset="0"/>
            </a:endParaRPr>
          </a:p>
          <a:p>
            <a:pPr algn="just"/>
            <a:r>
              <a:rPr lang="en-US" sz="1200" b="1" i="1" dirty="0">
                <a:solidFill>
                  <a:srgbClr val="000000"/>
                </a:solidFill>
              </a:rPr>
              <a:t>Work planning ensured all work was safely completed?</a:t>
            </a:r>
            <a:r>
              <a:rPr lang="en-US" sz="1200" b="1" i="1" dirty="0">
                <a:latin typeface="Arial" charset="0"/>
              </a:rPr>
              <a:t> </a:t>
            </a:r>
          </a:p>
          <a:p>
            <a:pPr algn="just"/>
            <a:r>
              <a:rPr lang="en-US" sz="1200" dirty="0"/>
              <a:t>MagLab Operations, Maintenance, and Safety teams worked closely with the external Contractor to develop a safe work plan to mitigate hazards and minimize the possibility for a safety incident during this work. Through careful planning and the use of the MagLab’s Integrated Safety Management program, the scope of work was defined for each stage of the project, hazards were identified, and controls were put in place such that the work performed to date has been performed safely.  Continuous monitoring of work practices is designed to maintain safety throughout the completion of the project.</a:t>
            </a:r>
          </a:p>
        </p:txBody>
      </p:sp>
      <p:sp>
        <p:nvSpPr>
          <p:cNvPr id="1029" name="Line 42"/>
          <p:cNvSpPr>
            <a:spLocks noChangeShapeType="1"/>
          </p:cNvSpPr>
          <p:nvPr/>
        </p:nvSpPr>
        <p:spPr bwMode="auto">
          <a:xfrm>
            <a:off x="0" y="1101437"/>
            <a:ext cx="12192000" cy="28082"/>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0" y="6583832"/>
            <a:ext cx="12192000" cy="261610"/>
          </a:xfrm>
          <a:prstGeom prst="rect">
            <a:avLst/>
          </a:prstGeom>
          <a:noFill/>
          <a:ln w="9525">
            <a:noFill/>
            <a:miter lim="800000"/>
            <a:headEnd/>
            <a:tailEnd/>
          </a:ln>
        </p:spPr>
        <p:txBody>
          <a:bodyPr wrap="square">
            <a:spAutoFit/>
          </a:bodyPr>
          <a:lstStyle/>
          <a:p>
            <a:r>
              <a:rPr lang="en-US" sz="1100" b="1" dirty="0">
                <a:solidFill>
                  <a:srgbClr val="333399"/>
                </a:solidFill>
              </a:rPr>
              <a:t>MagLab entities involved:</a:t>
            </a:r>
            <a:r>
              <a:rPr lang="en-US" sz="1100" dirty="0">
                <a:solidFill>
                  <a:srgbClr val="333399"/>
                </a:solidFill>
              </a:rPr>
              <a:t> Facilities, Operations, as well as Environmental, Health, and Safety departments.</a:t>
            </a:r>
          </a:p>
        </p:txBody>
      </p:sp>
      <p:pic>
        <p:nvPicPr>
          <p:cNvPr id="12" name="Picture 11" descr="NSF logo.jpg"/>
          <p:cNvPicPr>
            <a:picLocks noChangeAspect="1"/>
          </p:cNvPicPr>
          <p:nvPr/>
        </p:nvPicPr>
        <p:blipFill>
          <a:blip r:embed="rId3" cstate="print"/>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53766" y="42336"/>
            <a:ext cx="9521072" cy="931024"/>
          </a:xfrm>
          <a:prstGeom prst="rect">
            <a:avLst/>
          </a:prstGeom>
          <a:noFill/>
          <a:ln w="9525">
            <a:noFill/>
            <a:miter lim="800000"/>
            <a:headEnd/>
            <a:tailEnd/>
          </a:ln>
        </p:spPr>
        <p:txBody>
          <a:bodyPr wrap="square">
            <a:spAutoFit/>
          </a:bodyPr>
          <a:lstStyle/>
          <a:p>
            <a:pPr algn="ctr">
              <a:spcBef>
                <a:spcPts val="0"/>
              </a:spcBef>
            </a:pPr>
            <a:r>
              <a:rPr lang="en-US" sz="1600" b="1" dirty="0"/>
              <a:t>Installation of a Second LN</a:t>
            </a:r>
            <a:r>
              <a:rPr lang="en-US" sz="1600" b="1" baseline="-25000" dirty="0"/>
              <a:t>2</a:t>
            </a:r>
            <a:r>
              <a:rPr lang="en-US" sz="1600" b="1" dirty="0"/>
              <a:t> Tank at the MagLab’s DC Field Facility</a:t>
            </a:r>
          </a:p>
          <a:p>
            <a:pPr algn="ctr">
              <a:spcBef>
                <a:spcPts val="0"/>
              </a:spcBef>
            </a:pPr>
            <a:endParaRPr lang="en-US" sz="600" dirty="0"/>
          </a:p>
          <a:p>
            <a:pPr algn="ctr">
              <a:spcBef>
                <a:spcPts val="0"/>
              </a:spcBef>
            </a:pPr>
            <a:r>
              <a:rPr lang="en-US" sz="1100" dirty="0"/>
              <a:t>M. Vanderlaan</a:t>
            </a:r>
            <a:r>
              <a:rPr lang="en-US" sz="1100" baseline="30000" dirty="0"/>
              <a:t>1</a:t>
            </a:r>
            <a:r>
              <a:rPr lang="en-US" sz="1100" dirty="0"/>
              <a:t>, T. Hunter</a:t>
            </a:r>
            <a:r>
              <a:rPr lang="en-US" sz="1100" baseline="30000" dirty="0"/>
              <a:t>1</a:t>
            </a:r>
            <a:r>
              <a:rPr lang="en-US" sz="1100" dirty="0"/>
              <a:t>, J. G. Kynoch</a:t>
            </a:r>
            <a:r>
              <a:rPr lang="en-US" sz="1100" baseline="30000" dirty="0"/>
              <a:t>1</a:t>
            </a:r>
            <a:r>
              <a:rPr lang="en-US" sz="1100" dirty="0"/>
              <a:t>, T. P. Murphy</a:t>
            </a:r>
            <a:r>
              <a:rPr lang="en-US" sz="1100" baseline="30000" dirty="0"/>
              <a:t>1</a:t>
            </a:r>
            <a:r>
              <a:rPr lang="en-US" sz="1100" dirty="0"/>
              <a:t>, A. J. Brown</a:t>
            </a:r>
            <a:r>
              <a:rPr lang="en-US" sz="1100" baseline="30000" dirty="0"/>
              <a:t>1</a:t>
            </a:r>
            <a:endParaRPr lang="en-US" sz="1100" dirty="0"/>
          </a:p>
          <a:p>
            <a:pPr marL="228600" indent="-228600" algn="ctr">
              <a:spcBef>
                <a:spcPts val="0"/>
              </a:spcBef>
              <a:buAutoNum type="arabicPeriod"/>
            </a:pPr>
            <a:r>
              <a:rPr lang="en-US" sz="1050" b="1" dirty="0">
                <a:solidFill>
                  <a:srgbClr val="0033CC"/>
                </a:solidFill>
              </a:rPr>
              <a:t>National High Magnetic Field Laboratory, FSU</a:t>
            </a:r>
            <a:endParaRPr lang="en-US" sz="700" b="1" kern="1200" dirty="0">
              <a:solidFill>
                <a:srgbClr val="0033CC"/>
              </a:solidFill>
            </a:endParaRPr>
          </a:p>
          <a:p>
            <a:pPr algn="ctr">
              <a:spcBef>
                <a:spcPts val="0"/>
              </a:spcBef>
            </a:pPr>
            <a:r>
              <a:rPr lang="en-US" sz="1100" b="1" dirty="0"/>
              <a:t>Funding Grants:</a:t>
            </a:r>
            <a:r>
              <a:rPr lang="en-US" sz="1100" dirty="0"/>
              <a:t> </a:t>
            </a:r>
            <a:r>
              <a:rPr lang="en-US" sz="1100" dirty="0">
                <a:latin typeface="+mn-lt"/>
              </a:rPr>
              <a:t>G.S. Boebinger (NSF DMR-2128556</a:t>
            </a:r>
            <a:r>
              <a:rPr lang="en-US" sz="1100" dirty="0"/>
              <a:t>)</a:t>
            </a:r>
            <a:endParaRPr lang="en-US" sz="1100" b="1"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6" name="Group 5">
            <a:extLst>
              <a:ext uri="{FF2B5EF4-FFF2-40B4-BE49-F238E27FC236}">
                <a16:creationId xmlns:a16="http://schemas.microsoft.com/office/drawing/2014/main" id="{BCCCE946-B0E1-C0FC-B498-72E2922F63EE}"/>
              </a:ext>
            </a:extLst>
          </p:cNvPr>
          <p:cNvGrpSpPr/>
          <p:nvPr/>
        </p:nvGrpSpPr>
        <p:grpSpPr>
          <a:xfrm>
            <a:off x="7075100" y="3311229"/>
            <a:ext cx="5027613" cy="3684985"/>
            <a:chOff x="3944354" y="904193"/>
            <a:chExt cx="5027613" cy="3684985"/>
          </a:xfrm>
        </p:grpSpPr>
        <p:pic>
          <p:nvPicPr>
            <p:cNvPr id="3" name="10035815-972D-4C9B-9C3C-0FBE2F9C5A01" descr="IMG_1764.jpg">
              <a:extLst>
                <a:ext uri="{FF2B5EF4-FFF2-40B4-BE49-F238E27FC236}">
                  <a16:creationId xmlns:a16="http://schemas.microsoft.com/office/drawing/2014/main" id="{669E006E-6D1B-F8B6-C4CF-D9F7DD7CDB5A}"/>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1509" t="7159" r="16443" b="-7349"/>
            <a:stretch/>
          </p:blipFill>
          <p:spPr bwMode="auto">
            <a:xfrm>
              <a:off x="6096001" y="1293397"/>
              <a:ext cx="2875966" cy="3295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B623DA8-F4A2-8316-EA18-3DD53EAEFD7A}"/>
                </a:ext>
              </a:extLst>
            </p:cNvPr>
            <p:cNvSpPr txBox="1"/>
            <p:nvPr/>
          </p:nvSpPr>
          <p:spPr>
            <a:xfrm>
              <a:off x="7792413" y="904193"/>
              <a:ext cx="1179554" cy="276999"/>
            </a:xfrm>
            <a:prstGeom prst="rect">
              <a:avLst/>
            </a:prstGeom>
            <a:noFill/>
            <a:ln>
              <a:solidFill>
                <a:schemeClr val="accent1"/>
              </a:solidFill>
            </a:ln>
          </p:spPr>
          <p:txBody>
            <a:bodyPr wrap="none" rtlCol="0">
              <a:spAutoFit/>
            </a:bodyPr>
            <a:lstStyle/>
            <a:p>
              <a:r>
                <a:rPr lang="en-US" sz="1200" dirty="0"/>
                <a:t>New LN2 Tank</a:t>
              </a:r>
            </a:p>
          </p:txBody>
        </p:sp>
        <p:cxnSp>
          <p:nvCxnSpPr>
            <p:cNvPr id="8" name="Straight Arrow Connector 7">
              <a:extLst>
                <a:ext uri="{FF2B5EF4-FFF2-40B4-BE49-F238E27FC236}">
                  <a16:creationId xmlns:a16="http://schemas.microsoft.com/office/drawing/2014/main" id="{842BFC44-0F5A-B977-8E21-D57779482D60}"/>
                </a:ext>
              </a:extLst>
            </p:cNvPr>
            <p:cNvCxnSpPr>
              <a:cxnSpLocks/>
              <a:stCxn id="7" idx="0"/>
            </p:cNvCxnSpPr>
            <p:nvPr/>
          </p:nvCxnSpPr>
          <p:spPr>
            <a:xfrm flipV="1">
              <a:off x="4975534" y="2745673"/>
              <a:ext cx="1327624" cy="989082"/>
            </a:xfrm>
            <a:prstGeom prst="straightConnector1">
              <a:avLst/>
            </a:prstGeom>
            <a:ln w="28575">
              <a:solidFill>
                <a:schemeClr val="accent1">
                  <a:lumMod val="75000"/>
                </a:schemeClr>
              </a:solidFill>
              <a:tailEnd type="triangle"/>
            </a:ln>
            <a:effectLst>
              <a:outerShdw blurRad="50800" dist="38100" dir="2700000" algn="tl" rotWithShape="0">
                <a:schemeClr val="bg1"/>
              </a:outerShdw>
            </a:effectLst>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0BE62086-7AC6-BA25-09B3-0F0C710D440D}"/>
                </a:ext>
              </a:extLst>
            </p:cNvPr>
            <p:cNvCxnSpPr>
              <a:cxnSpLocks/>
              <a:stCxn id="4" idx="2"/>
            </p:cNvCxnSpPr>
            <p:nvPr/>
          </p:nvCxnSpPr>
          <p:spPr>
            <a:xfrm flipH="1">
              <a:off x="8103932" y="1181192"/>
              <a:ext cx="278258" cy="554412"/>
            </a:xfrm>
            <a:prstGeom prst="straightConnector1">
              <a:avLst/>
            </a:prstGeom>
            <a:ln w="28575">
              <a:solidFill>
                <a:schemeClr val="accent1">
                  <a:lumMod val="75000"/>
                </a:schemeClr>
              </a:solidFill>
              <a:tailEnd type="triangle"/>
            </a:ln>
            <a:effectLst>
              <a:outerShdw blurRad="50800" dist="38100" dir="2700000" sx="94745" sy="94745" algn="tl" rotWithShape="0">
                <a:schemeClr val="bg1"/>
              </a:outerShdw>
            </a:effectLst>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74E141D-EBAE-B8B6-097B-FC2EFB384B4E}"/>
                </a:ext>
              </a:extLst>
            </p:cNvPr>
            <p:cNvSpPr txBox="1"/>
            <p:nvPr/>
          </p:nvSpPr>
          <p:spPr>
            <a:xfrm>
              <a:off x="3944354" y="3734755"/>
              <a:ext cx="2062359" cy="461665"/>
            </a:xfrm>
            <a:prstGeom prst="rect">
              <a:avLst/>
            </a:prstGeom>
            <a:solidFill>
              <a:schemeClr val="bg1"/>
            </a:solidFill>
            <a:ln>
              <a:solidFill>
                <a:schemeClr val="accent1"/>
              </a:solidFill>
            </a:ln>
          </p:spPr>
          <p:txBody>
            <a:bodyPr wrap="none" rtlCol="0">
              <a:spAutoFit/>
            </a:bodyPr>
            <a:lstStyle/>
            <a:p>
              <a:r>
                <a:rPr lang="en-US" sz="1200" dirty="0"/>
                <a:t>Old LN2 Tank </a:t>
              </a:r>
              <a:r>
                <a:rPr lang="en-US" sz="1200" i="1" dirty="0"/>
                <a:t>(to be moved</a:t>
              </a:r>
            </a:p>
            <a:p>
              <a:r>
                <a:rPr lang="en-US" sz="1200" i="1" dirty="0"/>
                <a:t>to be adjacent to new tank)</a:t>
              </a:r>
            </a:p>
          </p:txBody>
        </p:sp>
      </p:grpSp>
      <p:sp>
        <p:nvSpPr>
          <p:cNvPr id="5" name="TextBox 4">
            <a:extLst>
              <a:ext uri="{FF2B5EF4-FFF2-40B4-BE49-F238E27FC236}">
                <a16:creationId xmlns:a16="http://schemas.microsoft.com/office/drawing/2014/main" id="{7C9B6DA6-AD4F-E57A-0710-8C2530113D6B}"/>
              </a:ext>
            </a:extLst>
          </p:cNvPr>
          <p:cNvSpPr txBox="1"/>
          <p:nvPr/>
        </p:nvSpPr>
        <p:spPr>
          <a:xfrm>
            <a:off x="9158211" y="1542386"/>
            <a:ext cx="2122449" cy="461665"/>
          </a:xfrm>
          <a:prstGeom prst="rect">
            <a:avLst/>
          </a:prstGeom>
          <a:noFill/>
          <a:ln>
            <a:solidFill>
              <a:schemeClr val="accent1"/>
            </a:solidFill>
          </a:ln>
        </p:spPr>
        <p:txBody>
          <a:bodyPr wrap="square" rtlCol="0">
            <a:spAutoFit/>
          </a:bodyPr>
          <a:lstStyle/>
          <a:p>
            <a:r>
              <a:rPr lang="en-US" sz="1200" dirty="0"/>
              <a:t>Lowering the New LN2 Tank into place</a:t>
            </a:r>
          </a:p>
        </p:txBody>
      </p:sp>
      <p:pic>
        <p:nvPicPr>
          <p:cNvPr id="1026" name="3AF5179B-DF11-476C-8148-D5E8FC98FAC6" descr="IMG_1597.jpg">
            <a:extLst>
              <a:ext uri="{FF2B5EF4-FFF2-40B4-BE49-F238E27FC236}">
                <a16:creationId xmlns:a16="http://schemas.microsoft.com/office/drawing/2014/main" id="{CFAB7525-9E5C-B770-E8A3-A7687EC0DAA3}"/>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3874" r="15183" b="40316"/>
          <a:stretch/>
        </p:blipFill>
        <p:spPr bwMode="auto">
          <a:xfrm>
            <a:off x="6255936" y="1222972"/>
            <a:ext cx="2875966" cy="3226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8449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FA040D-D5BB-4C09-9667-17570F286450}"/>
</file>

<file path=customXml/itemProps2.xml><?xml version="1.0" encoding="utf-8"?>
<ds:datastoreItem xmlns:ds="http://schemas.openxmlformats.org/officeDocument/2006/customXml" ds:itemID="{57A2C889-51DA-4C3C-A6C1-A2B71543C16B}">
  <ds:schemaRefs>
    <ds:schemaRef ds:uri="http://www.w3.org/XML/1998/namespace"/>
    <ds:schemaRef ds:uri="http://purl.org/dc/terms/"/>
    <ds:schemaRef ds:uri="http://schemas.openxmlformats.org/package/2006/metadata/core-properties"/>
    <ds:schemaRef ds:uri="http://schemas.microsoft.com/office/2006/documentManagement/types"/>
    <ds:schemaRef ds:uri="f2e80384-ea0d-4f62-9c62-7c5126d5ccf5"/>
    <ds:schemaRef ds:uri="http://purl.org/dc/elements/1.1/"/>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483A42A-DB63-473C-A162-A4994B280C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6146</TotalTime>
  <Words>725</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152</cp:revision>
  <cp:lastPrinted>2019-07-16T13:07:28Z</cp:lastPrinted>
  <dcterms:created xsi:type="dcterms:W3CDTF">2004-08-07T03:10:56Z</dcterms:created>
  <dcterms:modified xsi:type="dcterms:W3CDTF">2023-10-05T20:02:02Z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