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3"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1C4"/>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49" autoAdjust="0"/>
    <p:restoredTop sz="96623" autoAdjust="0"/>
  </p:normalViewPr>
  <p:slideViewPr>
    <p:cSldViewPr snapToGrid="0">
      <p:cViewPr varScale="1">
        <p:scale>
          <a:sx n="109" d="100"/>
          <a:sy n="109" d="100"/>
        </p:scale>
        <p:origin x="917" y="10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400172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wmf"/><Relationship Id="rId12"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hyperlink" Target="https://doi.org/10.1103/PhysRevMaterials.7.L071801" TargetMode="External"/><Relationship Id="rId10" Type="http://schemas.openxmlformats.org/officeDocument/2006/relationships/image" Target="../media/image5.wmf"/><Relationship Id="rId4" Type="http://schemas.openxmlformats.org/officeDocument/2006/relationships/image" Target="../media/image2.jpeg"/><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doi.org/10.1103/PhysRevMaterials.7.L071801" TargetMode="External"/><Relationship Id="rId7" Type="http://schemas.openxmlformats.org/officeDocument/2006/relationships/image" Target="../media/image3.wmf"/><Relationship Id="rId12"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2.jpeg"/><Relationship Id="rId10" Type="http://schemas.openxmlformats.org/officeDocument/2006/relationships/image" Target="../media/image5.wmf"/><Relationship Id="rId4" Type="http://schemas.openxmlformats.org/officeDocument/2006/relationships/image" Target="../media/image1.jpeg"/><Relationship Id="rId9"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2930" y="1581630"/>
            <a:ext cx="12192000" cy="28082"/>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11121114" y="65071"/>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117"/>
            <a:ext cx="792698" cy="944759"/>
          </a:xfrm>
          <a:prstGeom prst="rect">
            <a:avLst/>
          </a:prstGeom>
        </p:spPr>
      </p:pic>
      <p:sp>
        <p:nvSpPr>
          <p:cNvPr id="11" name="Text Box 28">
            <a:extLst>
              <a:ext uri="{FF2B5EF4-FFF2-40B4-BE49-F238E27FC236}">
                <a16:creationId xmlns:a16="http://schemas.microsoft.com/office/drawing/2014/main" id="{F02F7838-C262-7998-9619-A5BB68CAF5A6}"/>
              </a:ext>
            </a:extLst>
          </p:cNvPr>
          <p:cNvSpPr txBox="1">
            <a:spLocks noChangeArrowheads="1"/>
          </p:cNvSpPr>
          <p:nvPr/>
        </p:nvSpPr>
        <p:spPr bwMode="auto">
          <a:xfrm>
            <a:off x="0" y="6089017"/>
            <a:ext cx="12192000"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a:t>
            </a:r>
            <a:r>
              <a:rPr lang="fr-FR" sz="1100" dirty="0">
                <a:solidFill>
                  <a:srgbClr val="333399"/>
                </a:solidFill>
              </a:rPr>
              <a:t>41 Tesla Resistive Magnets (Cell 6)</a:t>
            </a:r>
            <a:r>
              <a:rPr lang="en-US" sz="1100" dirty="0">
                <a:solidFill>
                  <a:srgbClr val="333399"/>
                </a:solidFill>
              </a:rPr>
              <a:t>.</a:t>
            </a:r>
          </a:p>
          <a:p>
            <a:r>
              <a:rPr lang="en-US" sz="1100" b="1" dirty="0">
                <a:solidFill>
                  <a:srgbClr val="333399"/>
                </a:solidFill>
              </a:rPr>
              <a:t>Citation: </a:t>
            </a:r>
            <a:r>
              <a:rPr lang="en-US" sz="1100" b="0" i="0" dirty="0">
                <a:solidFill>
                  <a:srgbClr val="333399"/>
                </a:solidFill>
                <a:effectLst/>
                <a:latin typeface="arial" panose="020B0604020202020204" pitchFamily="34" charset="0"/>
              </a:rPr>
              <a:t>Zhang, Q.; Hossain, S.MD.; Casas, B.W.; Zheng, W.; Cheng, Z.J.; Lai, Z.; Tu, Y.H.; Chang, G.; Yao, Y.; Li, S.; Jiang, Y.X.; </a:t>
            </a:r>
            <a:r>
              <a:rPr lang="en-US" sz="1100" b="0" i="0" dirty="0" err="1">
                <a:solidFill>
                  <a:srgbClr val="333399"/>
                </a:solidFill>
                <a:effectLst/>
                <a:latin typeface="arial" panose="020B0604020202020204" pitchFamily="34" charset="0"/>
              </a:rPr>
              <a:t>Mardanya</a:t>
            </a:r>
            <a:r>
              <a:rPr lang="en-US" sz="1100" b="0" i="0" dirty="0">
                <a:solidFill>
                  <a:srgbClr val="333399"/>
                </a:solidFill>
                <a:effectLst/>
                <a:latin typeface="arial" panose="020B0604020202020204" pitchFamily="34" charset="0"/>
              </a:rPr>
              <a:t>, S.; Chang, T.R.; You, J.Y.; Feng, Y.P.; Cheng, G.; Yin, J.X.; </a:t>
            </a:r>
            <a:r>
              <a:rPr lang="en-US" sz="1100" b="0" i="0" dirty="0" err="1">
                <a:solidFill>
                  <a:srgbClr val="333399"/>
                </a:solidFill>
                <a:effectLst/>
                <a:latin typeface="arial" panose="020B0604020202020204" pitchFamily="34" charset="0"/>
              </a:rPr>
              <a:t>Shumiya</a:t>
            </a:r>
            <a:r>
              <a:rPr lang="en-US" sz="1100" b="0" i="0" dirty="0">
                <a:solidFill>
                  <a:srgbClr val="333399"/>
                </a:solidFill>
                <a:effectLst/>
                <a:latin typeface="arial" panose="020B0604020202020204" pitchFamily="34" charset="0"/>
              </a:rPr>
              <a:t>, N.; Cochran, T.A.; Yang, X.P.; </a:t>
            </a:r>
            <a:r>
              <a:rPr lang="en-US" sz="1100" b="0" i="0" dirty="0" err="1">
                <a:solidFill>
                  <a:srgbClr val="333399"/>
                </a:solidFill>
                <a:effectLst/>
                <a:latin typeface="arial" panose="020B0604020202020204" pitchFamily="34" charset="0"/>
              </a:rPr>
              <a:t>Litskevich</a:t>
            </a:r>
            <a:r>
              <a:rPr lang="en-US" sz="1100" b="0" i="0" dirty="0">
                <a:solidFill>
                  <a:srgbClr val="333399"/>
                </a:solidFill>
                <a:effectLst/>
                <a:latin typeface="arial" panose="020B0604020202020204" pitchFamily="34" charset="0"/>
              </a:rPr>
              <a:t>, M.; Yao, N.; Watanabe, K.; Taniguchi, T.; Zhang, H.; Balicas, L.; Hasan, M.Z., </a:t>
            </a:r>
          </a:p>
          <a:p>
            <a:r>
              <a:rPr lang="en-US" sz="1100" b="0" i="1" dirty="0">
                <a:solidFill>
                  <a:srgbClr val="333399"/>
                </a:solidFill>
                <a:effectLst/>
                <a:latin typeface="arial" panose="020B0604020202020204" pitchFamily="34" charset="0"/>
              </a:rPr>
              <a:t>Ultra high supercurrent density in a two-dimensional topological material,</a:t>
            </a:r>
            <a:r>
              <a:rPr lang="en-US" sz="1100" b="0" i="0" dirty="0">
                <a:solidFill>
                  <a:srgbClr val="333399"/>
                </a:solidFill>
                <a:effectLst/>
                <a:latin typeface="arial" panose="020B0604020202020204" pitchFamily="34" charset="0"/>
              </a:rPr>
              <a:t> Physical Review Materials, </a:t>
            </a:r>
            <a:r>
              <a:rPr lang="en-US" sz="1100" b="1" i="0" dirty="0">
                <a:solidFill>
                  <a:srgbClr val="333399"/>
                </a:solidFill>
                <a:effectLst/>
                <a:latin typeface="arial" panose="020B0604020202020204" pitchFamily="34" charset="0"/>
              </a:rPr>
              <a:t>7</a:t>
            </a:r>
            <a:r>
              <a:rPr lang="en-US" sz="1100" b="0" i="0" dirty="0">
                <a:solidFill>
                  <a:srgbClr val="333399"/>
                </a:solidFill>
                <a:effectLst/>
                <a:latin typeface="arial" panose="020B0604020202020204" pitchFamily="34" charset="0"/>
              </a:rPr>
              <a:t>, L071801 (2023)     </a:t>
            </a:r>
            <a:r>
              <a:rPr lang="en-US" sz="1100" b="1" i="0" dirty="0">
                <a:solidFill>
                  <a:srgbClr val="333399"/>
                </a:solidFill>
                <a:effectLst/>
                <a:latin typeface="arial" panose="020B0604020202020204" pitchFamily="34" charset="0"/>
                <a:hlinkClick r:id="rId5">
                  <a:extLst>
                    <a:ext uri="{A12FA001-AC4F-418D-AE19-62706E023703}">
                      <ahyp:hlinkClr xmlns:ahyp="http://schemas.microsoft.com/office/drawing/2018/hyperlinkcolor" val="tx"/>
                    </a:ext>
                  </a:extLst>
                </a:hlinkClick>
              </a:rPr>
              <a:t>doi.org/10.1103/PhysRevMaterials.7.L071801</a:t>
            </a:r>
            <a:endParaRPr lang="en-US" sz="1200" u="sng" dirty="0">
              <a:solidFill>
                <a:srgbClr val="333399"/>
              </a:solidFill>
            </a:endParaRPr>
          </a:p>
        </p:txBody>
      </p:sp>
      <p:sp>
        <p:nvSpPr>
          <p:cNvPr id="20" name="Text Box 62">
            <a:extLst>
              <a:ext uri="{FF2B5EF4-FFF2-40B4-BE49-F238E27FC236}">
                <a16:creationId xmlns:a16="http://schemas.microsoft.com/office/drawing/2014/main" id="{1EA5576C-64CD-AF9A-3E0D-5DD4CBC33321}"/>
              </a:ext>
            </a:extLst>
          </p:cNvPr>
          <p:cNvSpPr txBox="1">
            <a:spLocks noChangeArrowheads="1"/>
          </p:cNvSpPr>
          <p:nvPr/>
        </p:nvSpPr>
        <p:spPr bwMode="auto">
          <a:xfrm>
            <a:off x="792699" y="63117"/>
            <a:ext cx="10519974" cy="1354217"/>
          </a:xfrm>
          <a:prstGeom prst="rect">
            <a:avLst/>
          </a:prstGeom>
          <a:noFill/>
          <a:ln w="9525">
            <a:noFill/>
            <a:miter lim="800000"/>
            <a:headEnd/>
            <a:tailEnd/>
          </a:ln>
        </p:spPr>
        <p:txBody>
          <a:bodyPr wrap="square">
            <a:spAutoFit/>
          </a:bodyPr>
          <a:lstStyle/>
          <a:p>
            <a:pPr algn="ctr">
              <a:spcBef>
                <a:spcPts val="0"/>
              </a:spcBef>
            </a:pPr>
            <a:r>
              <a:rPr lang="en-US" sz="1600" b="1" dirty="0"/>
              <a:t>Ultrahigh supercurrent density in a two-dimensional topological material</a:t>
            </a:r>
          </a:p>
          <a:p>
            <a:pPr algn="ctr">
              <a:spcBef>
                <a:spcPts val="0"/>
              </a:spcBef>
            </a:pPr>
            <a:endParaRPr lang="en-US" sz="600" dirty="0"/>
          </a:p>
          <a:p>
            <a:pPr algn="ctr">
              <a:spcBef>
                <a:spcPts val="0"/>
              </a:spcBef>
            </a:pPr>
            <a:r>
              <a:rPr lang="en-US" sz="1100" dirty="0">
                <a:effectLst/>
                <a:latin typeface="+mj-lt"/>
                <a:ea typeface="SimSun" panose="02010600030101010101" pitchFamily="2" charset="-122"/>
              </a:rPr>
              <a:t>Qi Zhang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Md Shafayat Hossain</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Brian Casas</a:t>
            </a:r>
            <a:r>
              <a:rPr lang="en-US" sz="1100" baseline="30000" dirty="0">
                <a:effectLst/>
                <a:latin typeface="+mj-lt"/>
                <a:ea typeface="SimSun" panose="02010600030101010101" pitchFamily="2" charset="-122"/>
              </a:rPr>
              <a:t>2</a:t>
            </a:r>
            <a:r>
              <a:rPr lang="en-US" sz="1100" dirty="0">
                <a:effectLst/>
                <a:latin typeface="+mj-lt"/>
                <a:ea typeface="SimSun" panose="02010600030101010101" pitchFamily="2" charset="-122"/>
              </a:rPr>
              <a:t>, Wenkai Zheng</a:t>
            </a:r>
            <a:r>
              <a:rPr lang="en-US" sz="1100" baseline="30000" dirty="0">
                <a:effectLst/>
                <a:latin typeface="+mj-lt"/>
                <a:ea typeface="SimSun" panose="02010600030101010101" pitchFamily="2" charset="-122"/>
              </a:rPr>
              <a:t>2</a:t>
            </a:r>
            <a:r>
              <a:rPr lang="en-US" sz="1100" dirty="0">
                <a:effectLst/>
                <a:latin typeface="+mj-lt"/>
                <a:ea typeface="SimSun" panose="02010600030101010101" pitchFamily="2" charset="-122"/>
              </a:rPr>
              <a:t>, Zi-Jia Cheng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Zhuangchai Lai</a:t>
            </a:r>
            <a:r>
              <a:rPr lang="en-US" sz="1100" baseline="30000" dirty="0">
                <a:effectLst/>
                <a:latin typeface="+mj-lt"/>
                <a:ea typeface="SimSun" panose="02010600030101010101" pitchFamily="2" charset="-122"/>
              </a:rPr>
              <a:t>3,4</a:t>
            </a:r>
            <a:r>
              <a:rPr lang="en-US" sz="1100" dirty="0">
                <a:effectLst/>
                <a:latin typeface="+mj-lt"/>
                <a:ea typeface="SimSun" panose="02010600030101010101" pitchFamily="2" charset="-122"/>
              </a:rPr>
              <a:t>, Yi-Hsin Tu</a:t>
            </a:r>
            <a:r>
              <a:rPr lang="en-US" sz="1100" baseline="30000" dirty="0">
                <a:effectLst/>
                <a:latin typeface="+mj-lt"/>
                <a:ea typeface="SimSun" panose="02010600030101010101" pitchFamily="2" charset="-122"/>
              </a:rPr>
              <a:t>5</a:t>
            </a:r>
            <a:r>
              <a:rPr lang="en-US" sz="1100" dirty="0">
                <a:effectLst/>
                <a:latin typeface="+mj-lt"/>
                <a:ea typeface="SimSun" panose="02010600030101010101" pitchFamily="2" charset="-122"/>
              </a:rPr>
              <a:t>, Guoqing Chang</a:t>
            </a:r>
            <a:r>
              <a:rPr lang="en-US" sz="1100" baseline="30000" dirty="0">
                <a:effectLst/>
                <a:latin typeface="+mj-lt"/>
                <a:ea typeface="SimSun" panose="02010600030101010101" pitchFamily="2" charset="-122"/>
              </a:rPr>
              <a:t>6</a:t>
            </a:r>
            <a:r>
              <a:rPr lang="en-US" sz="1100" dirty="0">
                <a:effectLst/>
                <a:latin typeface="+mj-lt"/>
                <a:ea typeface="SimSun" panose="02010600030101010101" pitchFamily="2" charset="-122"/>
              </a:rPr>
              <a:t>, Yao Yao</a:t>
            </a:r>
            <a:r>
              <a:rPr lang="en-US" sz="1100" baseline="30000" dirty="0">
                <a:effectLst/>
                <a:latin typeface="+mj-lt"/>
                <a:ea typeface="SimSun" panose="02010600030101010101" pitchFamily="2" charset="-122"/>
              </a:rPr>
              <a:t>3</a:t>
            </a:r>
            <a:r>
              <a:rPr lang="en-US" sz="1100" dirty="0">
                <a:effectLst/>
                <a:latin typeface="+mj-lt"/>
                <a:ea typeface="SimSun" panose="02010600030101010101" pitchFamily="2" charset="-122"/>
              </a:rPr>
              <a:t>, Siyuan Li</a:t>
            </a:r>
            <a:r>
              <a:rPr lang="en-US" sz="1100" baseline="30000" dirty="0">
                <a:effectLst/>
                <a:latin typeface="+mj-lt"/>
                <a:ea typeface="SimSun" panose="02010600030101010101" pitchFamily="2" charset="-122"/>
              </a:rPr>
              <a:t>3</a:t>
            </a:r>
            <a:r>
              <a:rPr lang="en-US" sz="1100" dirty="0">
                <a:effectLst/>
                <a:latin typeface="+mj-lt"/>
                <a:ea typeface="SimSun" panose="02010600030101010101" pitchFamily="2" charset="-122"/>
              </a:rPr>
              <a:t>, Yu-Xiao Jiang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Sougata Mardanya</a:t>
            </a:r>
            <a:r>
              <a:rPr lang="en-US" sz="1100" baseline="30000" dirty="0">
                <a:effectLst/>
                <a:latin typeface="+mj-lt"/>
                <a:ea typeface="SimSun" panose="02010600030101010101" pitchFamily="2" charset="-122"/>
              </a:rPr>
              <a:t>5</a:t>
            </a:r>
            <a:r>
              <a:rPr lang="en-US" sz="1100" dirty="0">
                <a:effectLst/>
                <a:latin typeface="+mj-lt"/>
                <a:ea typeface="SimSun" panose="02010600030101010101" pitchFamily="2" charset="-122"/>
              </a:rPr>
              <a:t>, Tay-Rong Chang</a:t>
            </a:r>
            <a:r>
              <a:rPr lang="en-US" sz="1100" baseline="30000" dirty="0">
                <a:effectLst/>
                <a:latin typeface="+mj-lt"/>
                <a:ea typeface="SimSun" panose="02010600030101010101" pitchFamily="2" charset="-122"/>
              </a:rPr>
              <a:t>5</a:t>
            </a:r>
            <a:r>
              <a:rPr lang="en-US" sz="1100" dirty="0">
                <a:effectLst/>
                <a:latin typeface="+mj-lt"/>
                <a:ea typeface="SimSun" panose="02010600030101010101" pitchFamily="2" charset="-122"/>
              </a:rPr>
              <a:t>, Jing-Yang You</a:t>
            </a:r>
            <a:r>
              <a:rPr lang="en-US" sz="1100" baseline="30000" dirty="0">
                <a:effectLst/>
                <a:latin typeface="+mj-lt"/>
                <a:ea typeface="SimSun" panose="02010600030101010101" pitchFamily="2" charset="-122"/>
              </a:rPr>
              <a:t>7</a:t>
            </a:r>
            <a:r>
              <a:rPr lang="en-US" sz="1100" dirty="0">
                <a:effectLst/>
                <a:latin typeface="+mj-lt"/>
                <a:ea typeface="SimSun" panose="02010600030101010101" pitchFamily="2" charset="-122"/>
              </a:rPr>
              <a:t>, Yuan-Ping Feng</a:t>
            </a:r>
            <a:r>
              <a:rPr lang="en-US" sz="1100" baseline="30000" dirty="0">
                <a:effectLst/>
                <a:latin typeface="+mj-lt"/>
                <a:ea typeface="SimSun" panose="02010600030101010101" pitchFamily="2" charset="-122"/>
              </a:rPr>
              <a:t>7</a:t>
            </a:r>
            <a:r>
              <a:rPr lang="en-US" sz="1100" dirty="0">
                <a:effectLst/>
                <a:latin typeface="+mj-lt"/>
                <a:ea typeface="SimSun" panose="02010600030101010101" pitchFamily="2" charset="-122"/>
              </a:rPr>
              <a:t>, Guangming Cheng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Jia-Xin Yin</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Nana Shumiya</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Tyler A. Cochran</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Xian P. Yang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Maksim Litskevich</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Nan Yao</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Kenji Watanabe</a:t>
            </a:r>
            <a:r>
              <a:rPr lang="en-US" sz="1100" baseline="30000" dirty="0">
                <a:effectLst/>
                <a:latin typeface="+mj-lt"/>
                <a:ea typeface="SimSun" panose="02010600030101010101" pitchFamily="2" charset="-122"/>
              </a:rPr>
              <a:t>8</a:t>
            </a:r>
            <a:r>
              <a:rPr lang="en-US" sz="1100" dirty="0">
                <a:effectLst/>
                <a:latin typeface="+mj-lt"/>
                <a:ea typeface="SimSun" panose="02010600030101010101" pitchFamily="2" charset="-122"/>
              </a:rPr>
              <a:t>, Takashi Taniguchi</a:t>
            </a:r>
            <a:r>
              <a:rPr lang="en-US" sz="1100" baseline="30000" dirty="0">
                <a:effectLst/>
                <a:latin typeface="+mj-lt"/>
                <a:ea typeface="SimSun" panose="02010600030101010101" pitchFamily="2" charset="-122"/>
              </a:rPr>
              <a:t>8</a:t>
            </a:r>
            <a:r>
              <a:rPr lang="en-US" sz="1100" dirty="0">
                <a:effectLst/>
                <a:latin typeface="+mj-lt"/>
                <a:ea typeface="SimSun" panose="02010600030101010101" pitchFamily="2" charset="-122"/>
              </a:rPr>
              <a:t>, Hua Zhang</a:t>
            </a:r>
            <a:r>
              <a:rPr lang="en-US" sz="1100" baseline="30000" dirty="0">
                <a:effectLst/>
                <a:latin typeface="+mj-lt"/>
                <a:ea typeface="SimSun" panose="02010600030101010101" pitchFamily="2" charset="-122"/>
              </a:rPr>
              <a:t>3,†</a:t>
            </a:r>
            <a:r>
              <a:rPr lang="en-US" sz="1100" dirty="0">
                <a:effectLst/>
                <a:latin typeface="+mj-lt"/>
                <a:ea typeface="SimSun" panose="02010600030101010101" pitchFamily="2" charset="-122"/>
              </a:rPr>
              <a:t>, Luis Balicas</a:t>
            </a:r>
            <a:r>
              <a:rPr lang="en-US" sz="1100" baseline="30000" dirty="0">
                <a:effectLst/>
                <a:latin typeface="+mj-lt"/>
                <a:ea typeface="SimSun" panose="02010600030101010101" pitchFamily="2" charset="-122"/>
              </a:rPr>
              <a:t>2</a:t>
            </a:r>
            <a:r>
              <a:rPr lang="en-US" sz="1100" dirty="0">
                <a:effectLst/>
                <a:latin typeface="+mj-lt"/>
                <a:ea typeface="SimSun" panose="02010600030101010101" pitchFamily="2" charset="-122"/>
              </a:rPr>
              <a:t>, M. Zahid Hasan</a:t>
            </a:r>
            <a:r>
              <a:rPr lang="en-US" sz="1100" baseline="30000" dirty="0">
                <a:effectLst/>
                <a:latin typeface="+mj-lt"/>
                <a:ea typeface="SimSun" panose="02010600030101010101" pitchFamily="2" charset="-122"/>
              </a:rPr>
              <a:t>1,9</a:t>
            </a:r>
          </a:p>
          <a:p>
            <a:pPr algn="ctr">
              <a:spcBef>
                <a:spcPts val="0"/>
              </a:spcBef>
            </a:pPr>
            <a:r>
              <a:rPr lang="en-US" sz="300" dirty="0">
                <a:latin typeface="+mj-lt"/>
              </a:rPr>
              <a:t> </a:t>
            </a:r>
          </a:p>
          <a:p>
            <a:pPr algn="ctr">
              <a:spcBef>
                <a:spcPts val="0"/>
              </a:spcBef>
            </a:pPr>
            <a:r>
              <a:rPr lang="en-US" sz="1050" b="1" dirty="0">
                <a:solidFill>
                  <a:srgbClr val="0033CC"/>
                </a:solidFill>
              </a:rPr>
              <a:t>1. Princeton </a:t>
            </a:r>
            <a:r>
              <a:rPr lang="en-US" altLang="zh-CN" sz="1050" b="1" dirty="0">
                <a:solidFill>
                  <a:srgbClr val="0033CC"/>
                </a:solidFill>
              </a:rPr>
              <a:t>University</a:t>
            </a:r>
            <a:r>
              <a:rPr lang="en-US" sz="1050" b="1" dirty="0">
                <a:solidFill>
                  <a:srgbClr val="0033CC"/>
                </a:solidFill>
              </a:rPr>
              <a:t>; 2. National High Magnetic Field Laboratory; 3. City </a:t>
            </a:r>
            <a:r>
              <a:rPr lang="en-US" altLang="zh-CN" sz="1050" b="1" dirty="0">
                <a:solidFill>
                  <a:srgbClr val="0033CC"/>
                </a:solidFill>
              </a:rPr>
              <a:t>Univ.</a:t>
            </a:r>
            <a:r>
              <a:rPr lang="en-US" sz="1050" b="1" dirty="0">
                <a:solidFill>
                  <a:srgbClr val="0033CC"/>
                </a:solidFill>
              </a:rPr>
              <a:t> of Hong Kong; 4. The Hong Kong Polytechnic </a:t>
            </a:r>
            <a:r>
              <a:rPr lang="en-US" altLang="zh-CN" sz="1050" b="1" dirty="0">
                <a:solidFill>
                  <a:srgbClr val="0033CC"/>
                </a:solidFill>
              </a:rPr>
              <a:t>Univ.; 5. National Cheng Kung Univ.; </a:t>
            </a:r>
          </a:p>
          <a:p>
            <a:pPr algn="ctr">
              <a:spcBef>
                <a:spcPts val="0"/>
              </a:spcBef>
            </a:pPr>
            <a:r>
              <a:rPr lang="en-US" altLang="zh-CN" sz="1050" b="1" dirty="0">
                <a:solidFill>
                  <a:srgbClr val="0033CC"/>
                </a:solidFill>
              </a:rPr>
              <a:t>6. Nanyang Technological University; 7.National Univ. of Singapore; 8. National Institute for Materials Science; 9. Lawrence Berkeley National Laboratory</a:t>
            </a:r>
            <a:endParaRPr lang="en-US" sz="1050" b="1" dirty="0">
              <a:solidFill>
                <a:srgbClr val="0033CC"/>
              </a:solidFill>
            </a:endParaRPr>
          </a:p>
        </p:txBody>
      </p:sp>
      <p:sp>
        <p:nvSpPr>
          <p:cNvPr id="22" name="TextBox 21">
            <a:extLst>
              <a:ext uri="{FF2B5EF4-FFF2-40B4-BE49-F238E27FC236}">
                <a16:creationId xmlns:a16="http://schemas.microsoft.com/office/drawing/2014/main" id="{FAEA04EA-022E-A509-B2EA-DA2B607638D0}"/>
              </a:ext>
            </a:extLst>
          </p:cNvPr>
          <p:cNvSpPr txBox="1"/>
          <p:nvPr/>
        </p:nvSpPr>
        <p:spPr>
          <a:xfrm>
            <a:off x="661323" y="1311081"/>
            <a:ext cx="10774103" cy="253916"/>
          </a:xfrm>
          <a:prstGeom prst="rect">
            <a:avLst/>
          </a:prstGeom>
          <a:noFill/>
        </p:spPr>
        <p:txBody>
          <a:bodyPr wrap="none" rtlCol="0">
            <a:spAutoFit/>
          </a:bodyPr>
          <a:lstStyle/>
          <a:p>
            <a:r>
              <a:rPr lang="en-US" sz="600" b="1" dirty="0">
                <a:solidFill>
                  <a:srgbClr val="0033CC"/>
                </a:solidFill>
              </a:rPr>
              <a:t> </a:t>
            </a:r>
            <a:r>
              <a:rPr lang="en-US" sz="1050" b="1" dirty="0"/>
              <a:t>Funding Grants: </a:t>
            </a:r>
            <a:r>
              <a:rPr lang="en-US" sz="1050" dirty="0"/>
              <a:t>Z</a:t>
            </a:r>
            <a:r>
              <a:rPr lang="en-US" sz="1050" dirty="0">
                <a:latin typeface="+mn-lt"/>
              </a:rPr>
              <a:t>. M. H</a:t>
            </a:r>
            <a:r>
              <a:rPr lang="en-US" altLang="zh-CN" sz="1050" dirty="0">
                <a:latin typeface="+mn-lt"/>
              </a:rPr>
              <a:t>asan</a:t>
            </a:r>
            <a:r>
              <a:rPr lang="en-US" sz="1050" dirty="0">
                <a:latin typeface="+mn-lt"/>
              </a:rPr>
              <a:t> (GBMF4547</a:t>
            </a:r>
            <a:r>
              <a:rPr lang="zh-CN" altLang="en-US" sz="1050" dirty="0">
                <a:latin typeface="+mn-lt"/>
              </a:rPr>
              <a:t>；</a:t>
            </a:r>
            <a:r>
              <a:rPr lang="en-US" altLang="zh-CN" sz="1050" dirty="0">
                <a:latin typeface="+mn-lt"/>
              </a:rPr>
              <a:t>DOE/BES DE-FG-288 02-05ER46200</a:t>
            </a:r>
            <a:r>
              <a:rPr lang="en-US" sz="1050" dirty="0"/>
              <a:t>); L. </a:t>
            </a:r>
            <a:r>
              <a:rPr lang="en-US" sz="1050" dirty="0" err="1"/>
              <a:t>Balicas</a:t>
            </a:r>
            <a:r>
              <a:rPr lang="en-US" altLang="zh-CN" sz="1050" dirty="0"/>
              <a:t> </a:t>
            </a:r>
            <a:r>
              <a:rPr lang="en-US" sz="1050" dirty="0"/>
              <a:t>(DE-SC0002613); N. Yao (DMR-2011750); </a:t>
            </a:r>
            <a:r>
              <a:rPr lang="en-US" sz="1050" dirty="0">
                <a:latin typeface="+mn-lt"/>
              </a:rPr>
              <a:t>G.S. Boebinger (NSF DMR</a:t>
            </a:r>
            <a:r>
              <a:rPr lang="en-US" sz="1050" dirty="0"/>
              <a:t>-1644779)</a:t>
            </a:r>
          </a:p>
        </p:txBody>
      </p:sp>
      <p:sp>
        <p:nvSpPr>
          <p:cNvPr id="34" name="Rectangle 49">
            <a:extLst>
              <a:ext uri="{FF2B5EF4-FFF2-40B4-BE49-F238E27FC236}">
                <a16:creationId xmlns:a16="http://schemas.microsoft.com/office/drawing/2014/main" id="{E823A40C-51B6-6DFF-DC15-382038E81E07}"/>
              </a:ext>
            </a:extLst>
          </p:cNvPr>
          <p:cNvSpPr>
            <a:spLocks noChangeArrowheads="1"/>
          </p:cNvSpPr>
          <p:nvPr/>
        </p:nvSpPr>
        <p:spPr bwMode="auto">
          <a:xfrm>
            <a:off x="5795120" y="1745585"/>
            <a:ext cx="6358780" cy="4508072"/>
          </a:xfrm>
          <a:prstGeom prst="rect">
            <a:avLst/>
          </a:prstGeom>
          <a:noFill/>
          <a:ln w="19050">
            <a:solidFill>
              <a:srgbClr val="0033CC"/>
            </a:solidFill>
            <a:miter lim="800000"/>
            <a:headEnd/>
            <a:tailEnd/>
          </a:ln>
        </p:spPr>
        <p:txBody>
          <a:bodyPr wrap="none" anchor="ctr"/>
          <a:lstStyle/>
          <a:p>
            <a:endParaRPr lang="en-US"/>
          </a:p>
        </p:txBody>
      </p:sp>
      <p:sp>
        <p:nvSpPr>
          <p:cNvPr id="35" name="AutoShape 2">
            <a:extLst>
              <a:ext uri="{FF2B5EF4-FFF2-40B4-BE49-F238E27FC236}">
                <a16:creationId xmlns:a16="http://schemas.microsoft.com/office/drawing/2014/main" id="{661F34C0-967A-2E34-D788-4A82E377DF4D}"/>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TextBox 35">
            <a:extLst>
              <a:ext uri="{FF2B5EF4-FFF2-40B4-BE49-F238E27FC236}">
                <a16:creationId xmlns:a16="http://schemas.microsoft.com/office/drawing/2014/main" id="{22DA9072-C7F3-61FA-B7AD-AA6755FDAAB8}"/>
              </a:ext>
            </a:extLst>
          </p:cNvPr>
          <p:cNvSpPr txBox="1"/>
          <p:nvPr/>
        </p:nvSpPr>
        <p:spPr>
          <a:xfrm>
            <a:off x="10534222" y="1782404"/>
            <a:ext cx="1638728" cy="2246769"/>
          </a:xfrm>
          <a:prstGeom prst="rect">
            <a:avLst/>
          </a:prstGeom>
          <a:noFill/>
        </p:spPr>
        <p:txBody>
          <a:bodyPr wrap="square">
            <a:spAutoFit/>
          </a:bodyPr>
          <a:lstStyle/>
          <a:p>
            <a:pPr algn="just"/>
            <a:r>
              <a:rPr lang="en-US" sz="1000" b="1" dirty="0"/>
              <a:t>a</a:t>
            </a:r>
            <a:r>
              <a:rPr lang="en-US" sz="1000" dirty="0"/>
              <a:t>. Schematic illustration of a 1T′-WS</a:t>
            </a:r>
            <a:r>
              <a:rPr lang="en-US" sz="1000" baseline="-25000" dirty="0"/>
              <a:t>2</a:t>
            </a:r>
            <a:r>
              <a:rPr lang="en-US" sz="1000" dirty="0"/>
              <a:t> device and the rotation experiment setup. </a:t>
            </a:r>
            <a:r>
              <a:rPr lang="en-US" sz="1000" b="1" dirty="0"/>
              <a:t>b</a:t>
            </a:r>
            <a:r>
              <a:rPr lang="en-US" sz="1000" dirty="0"/>
              <a:t>. Magnetic field dependence of the normalized resistance of the 1T′-WS</a:t>
            </a:r>
            <a:r>
              <a:rPr lang="en-US" sz="1000" baseline="-25000" dirty="0"/>
              <a:t>2</a:t>
            </a:r>
            <a:r>
              <a:rPr lang="en-US" sz="1000" dirty="0"/>
              <a:t> device at T = 0.33 K with different in-plane rotation angles φ. </a:t>
            </a:r>
            <a:r>
              <a:rPr lang="en-US" sz="1000" b="1" dirty="0"/>
              <a:t>c</a:t>
            </a:r>
            <a:r>
              <a:rPr lang="en-US" sz="1000" dirty="0"/>
              <a:t>. The φ-dependence of the upper critical field. The green dashed line indicates the Pauli limit. </a:t>
            </a:r>
          </a:p>
          <a:p>
            <a:pPr algn="just"/>
            <a:endParaRPr lang="en-US" sz="1000" dirty="0"/>
          </a:p>
        </p:txBody>
      </p:sp>
      <p:grpSp>
        <p:nvGrpSpPr>
          <p:cNvPr id="38" name="Group 37">
            <a:extLst>
              <a:ext uri="{FF2B5EF4-FFF2-40B4-BE49-F238E27FC236}">
                <a16:creationId xmlns:a16="http://schemas.microsoft.com/office/drawing/2014/main" id="{5AD63902-4917-E5D6-D647-43E1CDAAF908}"/>
              </a:ext>
            </a:extLst>
          </p:cNvPr>
          <p:cNvGrpSpPr/>
          <p:nvPr/>
        </p:nvGrpSpPr>
        <p:grpSpPr>
          <a:xfrm>
            <a:off x="5155810" y="3754683"/>
            <a:ext cx="6279616" cy="2571144"/>
            <a:chOff x="5155810" y="3754683"/>
            <a:chExt cx="6279616" cy="2571144"/>
          </a:xfrm>
        </p:grpSpPr>
        <p:graphicFrame>
          <p:nvGraphicFramePr>
            <p:cNvPr id="39" name="Object 38">
              <a:extLst>
                <a:ext uri="{FF2B5EF4-FFF2-40B4-BE49-F238E27FC236}">
                  <a16:creationId xmlns:a16="http://schemas.microsoft.com/office/drawing/2014/main" id="{45F7A153-F5E4-8368-6205-FF7EB53BAB2F}"/>
                </a:ext>
              </a:extLst>
            </p:cNvPr>
            <p:cNvGraphicFramePr>
              <a:graphicFrameLocks noChangeAspect="1"/>
            </p:cNvGraphicFramePr>
            <p:nvPr>
              <p:extLst>
                <p:ext uri="{D42A27DB-BD31-4B8C-83A1-F6EECF244321}">
                  <p14:modId xmlns:p14="http://schemas.microsoft.com/office/powerpoint/2010/main" val="70422325"/>
                </p:ext>
              </p:extLst>
            </p:nvPr>
          </p:nvGraphicFramePr>
          <p:xfrm>
            <a:off x="5155810" y="3754683"/>
            <a:ext cx="6279616" cy="2571144"/>
          </p:xfrm>
          <a:graphic>
            <a:graphicData uri="http://schemas.openxmlformats.org/presentationml/2006/ole">
              <mc:AlternateContent xmlns:mc="http://schemas.openxmlformats.org/markup-compatibility/2006">
                <mc:Choice xmlns:v="urn:schemas-microsoft-com:vml" Requires="v">
                  <p:oleObj name="Graph" r:id="rId6" imgW="22860000" imgH="9144000" progId="Origin95.Graph">
                    <p:embed/>
                  </p:oleObj>
                </mc:Choice>
                <mc:Fallback>
                  <p:oleObj name="Graph" r:id="rId6" imgW="22860000" imgH="9144000" progId="Origin95.Graph">
                    <p:embed/>
                    <p:pic>
                      <p:nvPicPr>
                        <p:cNvPr id="18" name="Object 17">
                          <a:extLst>
                            <a:ext uri="{FF2B5EF4-FFF2-40B4-BE49-F238E27FC236}">
                              <a16:creationId xmlns:a16="http://schemas.microsoft.com/office/drawing/2014/main" id="{0D8FD896-E3A7-0BEF-2E1B-5A47FB8C620F}"/>
                            </a:ext>
                          </a:extLst>
                        </p:cNvPr>
                        <p:cNvPicPr/>
                        <p:nvPr/>
                      </p:nvPicPr>
                      <p:blipFill>
                        <a:blip r:embed="rId7">
                          <a:lum bright="-40000" contrast="51000"/>
                        </a:blip>
                        <a:stretch>
                          <a:fillRect/>
                        </a:stretch>
                      </p:blipFill>
                      <p:spPr>
                        <a:xfrm>
                          <a:off x="5155810" y="3754683"/>
                          <a:ext cx="6279616" cy="2571144"/>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502D9BAE-B199-6240-E510-5CDFF14FF8B7}"/>
                </a:ext>
              </a:extLst>
            </p:cNvPr>
            <p:cNvSpPr txBox="1"/>
            <p:nvPr/>
          </p:nvSpPr>
          <p:spPr>
            <a:xfrm>
              <a:off x="5790838" y="3984031"/>
              <a:ext cx="244163" cy="307777"/>
            </a:xfrm>
            <a:prstGeom prst="rect">
              <a:avLst/>
            </a:prstGeom>
            <a:noFill/>
          </p:spPr>
          <p:txBody>
            <a:bodyPr wrap="square" rtlCol="0">
              <a:spAutoFit/>
            </a:bodyPr>
            <a:lstStyle/>
            <a:p>
              <a:r>
                <a:rPr lang="en-US" sz="1400" dirty="0"/>
                <a:t>d</a:t>
              </a:r>
            </a:p>
          </p:txBody>
        </p:sp>
        <p:sp>
          <p:nvSpPr>
            <p:cNvPr id="41" name="Rectangle: Rounded Corners 40">
              <a:extLst>
                <a:ext uri="{FF2B5EF4-FFF2-40B4-BE49-F238E27FC236}">
                  <a16:creationId xmlns:a16="http://schemas.microsoft.com/office/drawing/2014/main" id="{520F932F-AC45-94A4-6251-734EE81E9F30}"/>
                </a:ext>
              </a:extLst>
            </p:cNvPr>
            <p:cNvSpPr/>
            <p:nvPr/>
          </p:nvSpPr>
          <p:spPr>
            <a:xfrm>
              <a:off x="7582749" y="3944046"/>
              <a:ext cx="2496435" cy="66744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32893C2-F6A5-42A0-2545-C4A3647959F5}"/>
              </a:ext>
            </a:extLst>
          </p:cNvPr>
          <p:cNvGrpSpPr/>
          <p:nvPr/>
        </p:nvGrpSpPr>
        <p:grpSpPr>
          <a:xfrm>
            <a:off x="5906794" y="1542195"/>
            <a:ext cx="4653572" cy="2377166"/>
            <a:chOff x="5822386" y="1542195"/>
            <a:chExt cx="4653572" cy="2377166"/>
          </a:xfrm>
        </p:grpSpPr>
        <p:pic>
          <p:nvPicPr>
            <p:cNvPr id="43" name="Picture 42" descr="Diagram&#10;&#10;Description automatically generated">
              <a:extLst>
                <a:ext uri="{FF2B5EF4-FFF2-40B4-BE49-F238E27FC236}">
                  <a16:creationId xmlns:a16="http://schemas.microsoft.com/office/drawing/2014/main" id="{D18FC7BB-7F89-8101-F016-29B52FA7BB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0083" y="1781518"/>
              <a:ext cx="1545054" cy="1976401"/>
            </a:xfrm>
            <a:prstGeom prst="rect">
              <a:avLst/>
            </a:prstGeom>
          </p:spPr>
        </p:pic>
        <p:graphicFrame>
          <p:nvGraphicFramePr>
            <p:cNvPr id="44" name="Object 43">
              <a:extLst>
                <a:ext uri="{FF2B5EF4-FFF2-40B4-BE49-F238E27FC236}">
                  <a16:creationId xmlns:a16="http://schemas.microsoft.com/office/drawing/2014/main" id="{E1FEA88E-7B00-2F70-8BC9-9792C965E9C4}"/>
                </a:ext>
              </a:extLst>
            </p:cNvPr>
            <p:cNvGraphicFramePr>
              <a:graphicFrameLocks noChangeAspect="1"/>
            </p:cNvGraphicFramePr>
            <p:nvPr>
              <p:extLst>
                <p:ext uri="{D42A27DB-BD31-4B8C-83A1-F6EECF244321}">
                  <p14:modId xmlns:p14="http://schemas.microsoft.com/office/powerpoint/2010/main" val="1422678922"/>
                </p:ext>
              </p:extLst>
            </p:nvPr>
          </p:nvGraphicFramePr>
          <p:xfrm>
            <a:off x="8902066" y="1572038"/>
            <a:ext cx="1573892" cy="2347323"/>
          </p:xfrm>
          <a:graphic>
            <a:graphicData uri="http://schemas.openxmlformats.org/presentationml/2006/ole">
              <mc:AlternateContent xmlns:mc="http://schemas.openxmlformats.org/markup-compatibility/2006">
                <mc:Choice xmlns:v="urn:schemas-microsoft-com:vml" Requires="v">
                  <p:oleObj name="Graph" r:id="rId9" imgW="3657600" imgH="5486400" progId="Origin95.Graph">
                    <p:embed/>
                  </p:oleObj>
                </mc:Choice>
                <mc:Fallback>
                  <p:oleObj name="Graph" r:id="rId9" imgW="3657600" imgH="5486400" progId="Origin95.Graph">
                    <p:embed/>
                    <p:pic>
                      <p:nvPicPr>
                        <p:cNvPr id="6" name="Object 5">
                          <a:extLst>
                            <a:ext uri="{FF2B5EF4-FFF2-40B4-BE49-F238E27FC236}">
                              <a16:creationId xmlns:a16="http://schemas.microsoft.com/office/drawing/2014/main" id="{42886BBC-42DD-C33A-3F48-5A59D21FA4A3}"/>
                            </a:ext>
                          </a:extLst>
                        </p:cNvPr>
                        <p:cNvPicPr/>
                        <p:nvPr/>
                      </p:nvPicPr>
                      <p:blipFill>
                        <a:blip r:embed="rId10"/>
                        <a:stretch>
                          <a:fillRect/>
                        </a:stretch>
                      </p:blipFill>
                      <p:spPr>
                        <a:xfrm>
                          <a:off x="8902066" y="1572038"/>
                          <a:ext cx="1573892" cy="2347323"/>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AF95FDC1-A63C-3EF9-ECAA-608A6A49C97D}"/>
                </a:ext>
              </a:extLst>
            </p:cNvPr>
            <p:cNvGraphicFramePr>
              <a:graphicFrameLocks noChangeAspect="1"/>
            </p:cNvGraphicFramePr>
            <p:nvPr>
              <p:extLst>
                <p:ext uri="{D42A27DB-BD31-4B8C-83A1-F6EECF244321}">
                  <p14:modId xmlns:p14="http://schemas.microsoft.com/office/powerpoint/2010/main" val="2169917851"/>
                </p:ext>
              </p:extLst>
            </p:nvPr>
          </p:nvGraphicFramePr>
          <p:xfrm>
            <a:off x="7522196" y="1542195"/>
            <a:ext cx="1573892" cy="2358869"/>
          </p:xfrm>
          <a:graphic>
            <a:graphicData uri="http://schemas.openxmlformats.org/presentationml/2006/ole">
              <mc:AlternateContent xmlns:mc="http://schemas.openxmlformats.org/markup-compatibility/2006">
                <mc:Choice xmlns:v="urn:schemas-microsoft-com:vml" Requires="v">
                  <p:oleObj name="Graph" r:id="rId11" imgW="3657600" imgH="5486400" progId="Origin95.Graph">
                    <p:embed/>
                  </p:oleObj>
                </mc:Choice>
                <mc:Fallback>
                  <p:oleObj name="Graph" r:id="rId11" imgW="3657600" imgH="5486400" progId="Origin95.Graph">
                    <p:embed/>
                    <p:pic>
                      <p:nvPicPr>
                        <p:cNvPr id="7" name="Object 6">
                          <a:extLst>
                            <a:ext uri="{FF2B5EF4-FFF2-40B4-BE49-F238E27FC236}">
                              <a16:creationId xmlns:a16="http://schemas.microsoft.com/office/drawing/2014/main" id="{BB8B2357-14A6-08CE-7609-ABBE3FA63529}"/>
                            </a:ext>
                          </a:extLst>
                        </p:cNvPr>
                        <p:cNvPicPr/>
                        <p:nvPr/>
                      </p:nvPicPr>
                      <p:blipFill>
                        <a:blip r:embed="rId12"/>
                        <a:stretch>
                          <a:fillRect/>
                        </a:stretch>
                      </p:blipFill>
                      <p:spPr>
                        <a:xfrm>
                          <a:off x="7522196" y="1542195"/>
                          <a:ext cx="1573892" cy="2358869"/>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FEFABFC9-10B1-4275-A087-21A6071DB1A9}"/>
                </a:ext>
              </a:extLst>
            </p:cNvPr>
            <p:cNvSpPr txBox="1"/>
            <p:nvPr/>
          </p:nvSpPr>
          <p:spPr>
            <a:xfrm>
              <a:off x="5822386" y="1872749"/>
              <a:ext cx="244163" cy="307777"/>
            </a:xfrm>
            <a:prstGeom prst="rect">
              <a:avLst/>
            </a:prstGeom>
            <a:noFill/>
          </p:spPr>
          <p:txBody>
            <a:bodyPr wrap="square" rtlCol="0">
              <a:spAutoFit/>
            </a:bodyPr>
            <a:lstStyle/>
            <a:p>
              <a:r>
                <a:rPr lang="en-US" sz="1400" dirty="0"/>
                <a:t>a</a:t>
              </a:r>
            </a:p>
          </p:txBody>
        </p:sp>
        <p:sp>
          <p:nvSpPr>
            <p:cNvPr id="47" name="TextBox 46">
              <a:extLst>
                <a:ext uri="{FF2B5EF4-FFF2-40B4-BE49-F238E27FC236}">
                  <a16:creationId xmlns:a16="http://schemas.microsoft.com/office/drawing/2014/main" id="{997EECF5-BF36-30B0-B0BF-D340C97C8008}"/>
                </a:ext>
              </a:extLst>
            </p:cNvPr>
            <p:cNvSpPr txBox="1"/>
            <p:nvPr/>
          </p:nvSpPr>
          <p:spPr>
            <a:xfrm>
              <a:off x="7425669" y="1872749"/>
              <a:ext cx="244163" cy="307777"/>
            </a:xfrm>
            <a:prstGeom prst="rect">
              <a:avLst/>
            </a:prstGeom>
            <a:noFill/>
          </p:spPr>
          <p:txBody>
            <a:bodyPr wrap="square" rtlCol="0">
              <a:spAutoFit/>
            </a:bodyPr>
            <a:lstStyle/>
            <a:p>
              <a:r>
                <a:rPr lang="en-US" sz="1400" dirty="0"/>
                <a:t>b</a:t>
              </a:r>
            </a:p>
          </p:txBody>
        </p:sp>
        <p:sp>
          <p:nvSpPr>
            <p:cNvPr id="48" name="TextBox 47">
              <a:extLst>
                <a:ext uri="{FF2B5EF4-FFF2-40B4-BE49-F238E27FC236}">
                  <a16:creationId xmlns:a16="http://schemas.microsoft.com/office/drawing/2014/main" id="{EEFE9551-F36C-7FBD-4AF3-3C56463B109E}"/>
                </a:ext>
              </a:extLst>
            </p:cNvPr>
            <p:cNvSpPr txBox="1"/>
            <p:nvPr/>
          </p:nvSpPr>
          <p:spPr>
            <a:xfrm>
              <a:off x="8985784" y="1877480"/>
              <a:ext cx="244163" cy="307777"/>
            </a:xfrm>
            <a:prstGeom prst="rect">
              <a:avLst/>
            </a:prstGeom>
            <a:noFill/>
          </p:spPr>
          <p:txBody>
            <a:bodyPr wrap="square" rtlCol="0">
              <a:spAutoFit/>
            </a:bodyPr>
            <a:lstStyle/>
            <a:p>
              <a:r>
                <a:rPr lang="en-US" sz="1400" dirty="0"/>
                <a:t>c</a:t>
              </a:r>
            </a:p>
          </p:txBody>
        </p:sp>
        <p:cxnSp>
          <p:nvCxnSpPr>
            <p:cNvPr id="49" name="Straight Connector 48">
              <a:extLst>
                <a:ext uri="{FF2B5EF4-FFF2-40B4-BE49-F238E27FC236}">
                  <a16:creationId xmlns:a16="http://schemas.microsoft.com/office/drawing/2014/main" id="{2370FD20-B96B-F99F-6F72-E9CCC2E17C2B}"/>
                </a:ext>
              </a:extLst>
            </p:cNvPr>
            <p:cNvCxnSpPr/>
            <p:nvPr/>
          </p:nvCxnSpPr>
          <p:spPr>
            <a:xfrm>
              <a:off x="9340636" y="3330988"/>
              <a:ext cx="978563"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1028" name="Text Box 28"/>
          <p:cNvSpPr txBox="1">
            <a:spLocks noChangeArrowheads="1"/>
          </p:cNvSpPr>
          <p:nvPr/>
        </p:nvSpPr>
        <p:spPr bwMode="auto">
          <a:xfrm>
            <a:off x="45198" y="1672592"/>
            <a:ext cx="5718920" cy="4493538"/>
          </a:xfrm>
          <a:prstGeom prst="rect">
            <a:avLst/>
          </a:prstGeom>
          <a:noFill/>
          <a:ln w="9525">
            <a:noFill/>
            <a:miter lim="800000"/>
            <a:headEnd/>
            <a:tailEnd/>
          </a:ln>
        </p:spPr>
        <p:txBody>
          <a:bodyPr wrap="square">
            <a:spAutoFit/>
          </a:bodyPr>
          <a:lstStyle/>
          <a:p>
            <a:pPr algn="just">
              <a:spcAft>
                <a:spcPts val="600"/>
              </a:spcAft>
            </a:pPr>
            <a:r>
              <a:rPr lang="en-US" sz="1200" dirty="0"/>
              <a:t>Since the discovery of superconductivity by Heike Kamerlingh </a:t>
            </a:r>
            <a:r>
              <a:rPr lang="en-US" sz="1200" dirty="0" err="1"/>
              <a:t>Onnes</a:t>
            </a:r>
            <a:r>
              <a:rPr lang="en-US" sz="1200" dirty="0"/>
              <a:t> in 1911, superconductors have revolutionized science and technology through numerous applications ranging from high-field magnets to superconducting qubits. High-field magnets, fabricated from superconductors with high critical current density, have enabled scientific discoveries across the physical, chemical, and biological sciences. </a:t>
            </a:r>
            <a:r>
              <a:rPr lang="en-US" sz="1200" i="1" u="sng" dirty="0"/>
              <a:t>New superconducting materials that exhibit topological properties offer additional technological possibilities beyond present-day applications, opening a new frontier to implement fault-tolerant quantum information technologies</a:t>
            </a:r>
            <a:r>
              <a:rPr lang="en-US" sz="1200" dirty="0"/>
              <a:t>. </a:t>
            </a:r>
          </a:p>
          <a:p>
            <a:pPr algn="just">
              <a:spcAft>
                <a:spcPts val="600"/>
              </a:spcAft>
            </a:pPr>
            <a:r>
              <a:rPr lang="en-US" sz="1200" i="1" u="sng" dirty="0"/>
              <a:t>MagLab users discovered an unprecedentedly high superconducting critical current density (17MA/cm</a:t>
            </a:r>
            <a:r>
              <a:rPr lang="en-US" sz="1200" i="1" u="sng" baseline="30000" dirty="0"/>
              <a:t>2</a:t>
            </a:r>
            <a:r>
              <a:rPr lang="en-US" sz="1200" i="1" u="sng" dirty="0"/>
              <a:t> at 0T) in atomically thin 1T′-WS</a:t>
            </a:r>
            <a:r>
              <a:rPr lang="en-US" sz="1200" i="1" u="sng" baseline="-25000" dirty="0"/>
              <a:t>2</a:t>
            </a:r>
            <a:r>
              <a:rPr lang="en-US" sz="1200" i="1" u="sng" dirty="0"/>
              <a:t>, exceeding those of all two-dimensional superconductors reported to date</a:t>
            </a:r>
            <a:r>
              <a:rPr lang="en-US" sz="1200" dirty="0"/>
              <a:t>. It was also discovered that 1T′-WS</a:t>
            </a:r>
            <a:r>
              <a:rPr lang="en-US" sz="1200" baseline="-25000" dirty="0"/>
              <a:t>2</a:t>
            </a:r>
            <a:r>
              <a:rPr lang="en-US" sz="1200" dirty="0"/>
              <a:t> features a strongly anisotropic superconducting state that is not only anisotropic with regard to in-plane and out-of-plane orientation of the magnetic field, but also within the two dimensional plane. To measure these anisotropies, the sample was rotated around different two axes with respect to the applied field direction. </a:t>
            </a:r>
            <a:r>
              <a:rPr lang="en-US" sz="1200" i="1" u="sng" dirty="0"/>
              <a:t>The maximum in-plane critical field was found to approach 30T, which violates the Pauli paramagnetic limit by a factor of two, signaling the presence of unconventional superconductivity</a:t>
            </a:r>
            <a:r>
              <a:rPr lang="en-US" sz="1200" dirty="0"/>
              <a:t>.</a:t>
            </a:r>
          </a:p>
          <a:p>
            <a:pPr algn="just">
              <a:spcAft>
                <a:spcPts val="600"/>
              </a:spcAft>
            </a:pPr>
            <a:r>
              <a:rPr lang="en-US" sz="1200" dirty="0"/>
              <a:t>Even under an 8T in-plane magnetic field, the</a:t>
            </a:r>
            <a:r>
              <a:rPr lang="en-US" sz="1200" i="1" dirty="0"/>
              <a:t> J</a:t>
            </a:r>
            <a:r>
              <a:rPr lang="en-US" sz="1200" i="1" baseline="-25000" dirty="0"/>
              <a:t>c</a:t>
            </a:r>
            <a:r>
              <a:rPr lang="en-US" sz="1200" i="1" dirty="0"/>
              <a:t> </a:t>
            </a:r>
            <a:r>
              <a:rPr lang="en-US" sz="1200" dirty="0"/>
              <a:t>of 1T′-WS</a:t>
            </a:r>
            <a:r>
              <a:rPr lang="en-US" sz="1200" baseline="-25000" dirty="0"/>
              <a:t>2</a:t>
            </a:r>
            <a:r>
              <a:rPr lang="en-US" sz="1200" dirty="0"/>
              <a:t> is large (7MA/cm</a:t>
            </a:r>
            <a:r>
              <a:rPr lang="en-US" sz="1200" baseline="30000" dirty="0"/>
              <a:t>2</a:t>
            </a:r>
            <a:r>
              <a:rPr lang="en-US" sz="1200" dirty="0"/>
              <a:t>). By comparison, critical current densities of commercial magnet building materials are much smaller: Nb-</a:t>
            </a:r>
            <a:r>
              <a:rPr lang="en-US" sz="1200" dirty="0" err="1"/>
              <a:t>Ti</a:t>
            </a:r>
            <a:r>
              <a:rPr lang="en-US" sz="1200" dirty="0"/>
              <a:t> alloy is 0.1MA/cm</a:t>
            </a:r>
            <a:r>
              <a:rPr lang="en-US" sz="1200" baseline="30000" dirty="0"/>
              <a:t>2</a:t>
            </a:r>
            <a:r>
              <a:rPr lang="en-US" sz="1200" dirty="0"/>
              <a:t> at 10T and Nb</a:t>
            </a:r>
            <a:r>
              <a:rPr lang="en-US" sz="1200" baseline="-25000" dirty="0"/>
              <a:t>3</a:t>
            </a:r>
            <a:r>
              <a:rPr lang="en-US" sz="1200" dirty="0"/>
              <a:t>Sn is 0.5MA/cm</a:t>
            </a:r>
            <a:r>
              <a:rPr lang="en-US" sz="1200" baseline="30000" dirty="0"/>
              <a:t>2</a:t>
            </a:r>
            <a:r>
              <a:rPr lang="en-US" sz="1200" dirty="0"/>
              <a:t> at 10T. </a:t>
            </a:r>
            <a:r>
              <a:rPr lang="en-US" sz="1200" i="1" u="sng" dirty="0">
                <a:effectLst/>
                <a:latin typeface="+mj-lt"/>
                <a:ea typeface="SimSun" panose="02010600030101010101" pitchFamily="2" charset="-122"/>
              </a:rPr>
              <a:t>The large J</a:t>
            </a:r>
            <a:r>
              <a:rPr lang="en-US" sz="1200" i="1" u="sng" baseline="-25000" dirty="0">
                <a:effectLst/>
                <a:latin typeface="+mj-lt"/>
                <a:ea typeface="SimSun" panose="02010600030101010101" pitchFamily="2" charset="-122"/>
              </a:rPr>
              <a:t>c </a:t>
            </a:r>
            <a:r>
              <a:rPr lang="en-US" sz="1200" i="1" u="sng" dirty="0">
                <a:effectLst/>
                <a:latin typeface="+mj-lt"/>
                <a:ea typeface="SimSun" panose="02010600030101010101" pitchFamily="2" charset="-122"/>
              </a:rPr>
              <a:t>at zero and finite magnetic fields makes 1T′-WS</a:t>
            </a:r>
            <a:r>
              <a:rPr lang="en-US" sz="1200" i="1" u="sng" baseline="-25000" dirty="0">
                <a:effectLst/>
                <a:latin typeface="+mj-lt"/>
                <a:ea typeface="SimSun" panose="02010600030101010101" pitchFamily="2" charset="-122"/>
              </a:rPr>
              <a:t>2 </a:t>
            </a:r>
            <a:r>
              <a:rPr lang="en-US" sz="1200" i="1" u="sng" dirty="0">
                <a:effectLst/>
                <a:latin typeface="+mj-lt"/>
                <a:ea typeface="SimSun" panose="02010600030101010101" pitchFamily="2" charset="-122"/>
              </a:rPr>
              <a:t>a candidate for future study on building next-generation superconducting magnets.</a:t>
            </a:r>
            <a:endParaRPr lang="en-US" sz="1200" i="1" u="sng" dirty="0"/>
          </a:p>
        </p:txBody>
      </p:sp>
      <p:sp>
        <p:nvSpPr>
          <p:cNvPr id="37" name="TextBox 36">
            <a:extLst>
              <a:ext uri="{FF2B5EF4-FFF2-40B4-BE49-F238E27FC236}">
                <a16:creationId xmlns:a16="http://schemas.microsoft.com/office/drawing/2014/main" id="{201932A7-8C70-1037-6336-D88652009AED}"/>
              </a:ext>
            </a:extLst>
          </p:cNvPr>
          <p:cNvSpPr txBox="1"/>
          <p:nvPr/>
        </p:nvSpPr>
        <p:spPr>
          <a:xfrm>
            <a:off x="10534222" y="3896095"/>
            <a:ext cx="1638728" cy="2092881"/>
          </a:xfrm>
          <a:prstGeom prst="rect">
            <a:avLst/>
          </a:prstGeom>
          <a:noFill/>
        </p:spPr>
        <p:txBody>
          <a:bodyPr wrap="square">
            <a:spAutoFit/>
          </a:bodyPr>
          <a:lstStyle/>
          <a:p>
            <a:pPr algn="just"/>
            <a:r>
              <a:rPr lang="en-US" sz="1000" b="1" dirty="0"/>
              <a:t>d</a:t>
            </a:r>
            <a:r>
              <a:rPr lang="en-US" sz="1000" dirty="0"/>
              <a:t>. Comparison of critical current densities among 1T′-WS</a:t>
            </a:r>
            <a:r>
              <a:rPr lang="en-US" sz="1000" baseline="-25000" dirty="0"/>
              <a:t>2</a:t>
            </a:r>
            <a:r>
              <a:rPr lang="en-US" sz="1000" dirty="0"/>
              <a:t> (high-lighted by blue box) and other representative 2D super-conductors, such as twisted bilayer graphene (TBG) and transition metal dichalcogenides. Nb-</a:t>
            </a:r>
            <a:r>
              <a:rPr lang="en-US" sz="1000" dirty="0" err="1"/>
              <a:t>Ti</a:t>
            </a:r>
            <a:r>
              <a:rPr lang="en-US" sz="1000" dirty="0"/>
              <a:t> and Nb</a:t>
            </a:r>
            <a:r>
              <a:rPr lang="en-US" sz="1000" baseline="-25000" dirty="0"/>
              <a:t>3</a:t>
            </a:r>
            <a:r>
              <a:rPr lang="en-US" sz="1000" dirty="0"/>
              <a:t>Sn (used in building superconducting magnets) are included in the figure for reference. </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9" name="Line 42"/>
          <p:cNvSpPr>
            <a:spLocks noChangeShapeType="1"/>
          </p:cNvSpPr>
          <p:nvPr/>
        </p:nvSpPr>
        <p:spPr bwMode="auto">
          <a:xfrm>
            <a:off x="4104" y="1581630"/>
            <a:ext cx="12192000" cy="28082"/>
          </a:xfrm>
          <a:prstGeom prst="line">
            <a:avLst/>
          </a:prstGeom>
          <a:noFill/>
          <a:ln w="82550" cmpd="thickThin">
            <a:solidFill>
              <a:schemeClr val="tx1"/>
            </a:solidFill>
            <a:round/>
            <a:headEnd/>
            <a:tailEnd/>
          </a:ln>
        </p:spPr>
        <p:txBody>
          <a:bodyPr/>
          <a:lstStyle/>
          <a:p>
            <a:endParaRPr lang="en-US"/>
          </a:p>
        </p:txBody>
      </p:sp>
      <p:sp>
        <p:nvSpPr>
          <p:cNvPr id="10" name="Text Box 28"/>
          <p:cNvSpPr txBox="1">
            <a:spLocks noChangeArrowheads="1"/>
          </p:cNvSpPr>
          <p:nvPr/>
        </p:nvSpPr>
        <p:spPr bwMode="auto">
          <a:xfrm>
            <a:off x="0" y="6089017"/>
            <a:ext cx="12192000"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a:t>
            </a:r>
            <a:r>
              <a:rPr lang="fr-FR" sz="1100" dirty="0">
                <a:solidFill>
                  <a:srgbClr val="333399"/>
                </a:solidFill>
              </a:rPr>
              <a:t>41 Tesla Resistive Magnets (Cell 6)</a:t>
            </a:r>
            <a:r>
              <a:rPr lang="en-US" sz="1100" dirty="0">
                <a:solidFill>
                  <a:srgbClr val="333399"/>
                </a:solidFill>
              </a:rPr>
              <a:t>.</a:t>
            </a:r>
          </a:p>
          <a:p>
            <a:r>
              <a:rPr lang="en-US" sz="1100" b="1" dirty="0">
                <a:solidFill>
                  <a:srgbClr val="333399"/>
                </a:solidFill>
              </a:rPr>
              <a:t>Citation: </a:t>
            </a:r>
            <a:r>
              <a:rPr lang="en-US" sz="1100" b="0" i="0" dirty="0">
                <a:solidFill>
                  <a:srgbClr val="333399"/>
                </a:solidFill>
                <a:effectLst/>
                <a:latin typeface="arial" panose="020B0604020202020204" pitchFamily="34" charset="0"/>
              </a:rPr>
              <a:t>Zhang, Q.; Hossain, S.MD.; Casas, B.W.; Zheng, W.; Cheng, Z.J.; Lai, Z.; Tu, Y.H.; Chang, G.; Yao, Y.; Li, S.; Jiang, Y.X.; </a:t>
            </a:r>
            <a:r>
              <a:rPr lang="en-US" sz="1100" b="0" i="0" dirty="0" err="1">
                <a:solidFill>
                  <a:srgbClr val="333399"/>
                </a:solidFill>
                <a:effectLst/>
                <a:latin typeface="arial" panose="020B0604020202020204" pitchFamily="34" charset="0"/>
              </a:rPr>
              <a:t>Mardanya</a:t>
            </a:r>
            <a:r>
              <a:rPr lang="en-US" sz="1100" b="0" i="0" dirty="0">
                <a:solidFill>
                  <a:srgbClr val="333399"/>
                </a:solidFill>
                <a:effectLst/>
                <a:latin typeface="arial" panose="020B0604020202020204" pitchFamily="34" charset="0"/>
              </a:rPr>
              <a:t>, S.; Chang, T.R.; You, J.Y.; Feng, Y.P.; Cheng, G.; Yin, J.X.; </a:t>
            </a:r>
            <a:r>
              <a:rPr lang="en-US" sz="1100" b="0" i="0" dirty="0" err="1">
                <a:solidFill>
                  <a:srgbClr val="333399"/>
                </a:solidFill>
                <a:effectLst/>
                <a:latin typeface="arial" panose="020B0604020202020204" pitchFamily="34" charset="0"/>
              </a:rPr>
              <a:t>Shumiya</a:t>
            </a:r>
            <a:r>
              <a:rPr lang="en-US" sz="1100" b="0" i="0" dirty="0">
                <a:solidFill>
                  <a:srgbClr val="333399"/>
                </a:solidFill>
                <a:effectLst/>
                <a:latin typeface="arial" panose="020B0604020202020204" pitchFamily="34" charset="0"/>
              </a:rPr>
              <a:t>, N.; Cochran, T.A.; Yang, X.P.; </a:t>
            </a:r>
            <a:r>
              <a:rPr lang="en-US" sz="1100" b="0" i="0" dirty="0" err="1">
                <a:solidFill>
                  <a:srgbClr val="333399"/>
                </a:solidFill>
                <a:effectLst/>
                <a:latin typeface="arial" panose="020B0604020202020204" pitchFamily="34" charset="0"/>
              </a:rPr>
              <a:t>Litskevich</a:t>
            </a:r>
            <a:r>
              <a:rPr lang="en-US" sz="1100" b="0" i="0" dirty="0">
                <a:solidFill>
                  <a:srgbClr val="333399"/>
                </a:solidFill>
                <a:effectLst/>
                <a:latin typeface="arial" panose="020B0604020202020204" pitchFamily="34" charset="0"/>
              </a:rPr>
              <a:t>, M.; Yao, N.; Watanabe, K.; Taniguchi, T.; Zhang, H.; Balicas, L.; Hasan, M.Z., </a:t>
            </a:r>
          </a:p>
          <a:p>
            <a:r>
              <a:rPr lang="en-US" sz="1100" b="0" i="1" dirty="0">
                <a:solidFill>
                  <a:srgbClr val="333399"/>
                </a:solidFill>
                <a:effectLst/>
                <a:latin typeface="arial" panose="020B0604020202020204" pitchFamily="34" charset="0"/>
              </a:rPr>
              <a:t>Ultra high supercurrent density in a two-dimensional topological material,</a:t>
            </a:r>
            <a:r>
              <a:rPr lang="en-US" sz="1100" b="0" i="0" dirty="0">
                <a:solidFill>
                  <a:srgbClr val="333399"/>
                </a:solidFill>
                <a:effectLst/>
                <a:latin typeface="arial" panose="020B0604020202020204" pitchFamily="34" charset="0"/>
              </a:rPr>
              <a:t> Physical Review Materials, </a:t>
            </a:r>
            <a:r>
              <a:rPr lang="en-US" sz="1100" b="1" i="0" dirty="0">
                <a:solidFill>
                  <a:srgbClr val="333399"/>
                </a:solidFill>
                <a:effectLst/>
                <a:latin typeface="arial" panose="020B0604020202020204" pitchFamily="34" charset="0"/>
              </a:rPr>
              <a:t>7</a:t>
            </a:r>
            <a:r>
              <a:rPr lang="en-US" sz="1100" b="0" i="0" dirty="0">
                <a:solidFill>
                  <a:srgbClr val="333399"/>
                </a:solidFill>
                <a:effectLst/>
                <a:latin typeface="arial" panose="020B0604020202020204" pitchFamily="34" charset="0"/>
              </a:rPr>
              <a:t>, L071801 (2023)     </a:t>
            </a:r>
            <a:r>
              <a:rPr lang="en-US" sz="1100" b="1" i="0" dirty="0">
                <a:solidFill>
                  <a:srgbClr val="333399"/>
                </a:solidFill>
                <a:effectLst/>
                <a:latin typeface="arial" panose="020B0604020202020204" pitchFamily="34" charset="0"/>
                <a:hlinkClick r:id="rId3">
                  <a:extLst>
                    <a:ext uri="{A12FA001-AC4F-418D-AE19-62706E023703}">
                      <ahyp:hlinkClr xmlns:ahyp="http://schemas.microsoft.com/office/drawing/2018/hyperlinkcolor" val="tx"/>
                    </a:ext>
                  </a:extLst>
                </a:hlinkClick>
              </a:rPr>
              <a:t>doi.org/10.1103/PhysRevMaterials.7.L071801</a:t>
            </a:r>
            <a:endParaRPr lang="en-US" sz="1200" u="sng" dirty="0">
              <a:solidFill>
                <a:srgbClr val="333399"/>
              </a:solidFill>
            </a:endParaRPr>
          </a:p>
        </p:txBody>
      </p:sp>
      <p:sp>
        <p:nvSpPr>
          <p:cNvPr id="3" name="Text Box 28">
            <a:extLst>
              <a:ext uri="{FF2B5EF4-FFF2-40B4-BE49-F238E27FC236}">
                <a16:creationId xmlns:a16="http://schemas.microsoft.com/office/drawing/2014/main" id="{67AFDD30-0999-C317-4C44-1253E7B5E399}"/>
              </a:ext>
            </a:extLst>
          </p:cNvPr>
          <p:cNvSpPr txBox="1">
            <a:spLocks noChangeArrowheads="1"/>
          </p:cNvSpPr>
          <p:nvPr/>
        </p:nvSpPr>
        <p:spPr bwMode="auto">
          <a:xfrm>
            <a:off x="0" y="1824673"/>
            <a:ext cx="5795120" cy="4154984"/>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solidFill>
                  <a:srgbClr val="000000"/>
                </a:solidFill>
              </a:rPr>
              <a:t>The combination of extremely high DC magnetic fields up to 41T and an in-situ sample rotation stage allowed the observation of a strongly anisotropic superconducting state that had not been observed previously</a:t>
            </a:r>
            <a:r>
              <a:rPr lang="en-US" sz="1200" dirty="0">
                <a:solidFill>
                  <a:srgbClr val="000000"/>
                </a:solidFill>
              </a:rPr>
              <a:t>. Additionally,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MagLab users found in this material (1T′-WS</a:t>
            </a:r>
            <a:r>
              <a:rPr kumimoji="0" lang="en-US" sz="1200" b="0" i="0" u="none" strike="noStrike" kern="1200" cap="none" spc="0" normalizeH="0" baseline="-25000" noProof="0" dirty="0">
                <a:ln>
                  <a:noFill/>
                </a:ln>
                <a:solidFill>
                  <a:srgbClr val="000000"/>
                </a:solidFill>
                <a:effectLst/>
                <a:uLnTx/>
                <a:uFillTx/>
                <a:latin typeface="Arial" pitchFamily="34" charset="0"/>
                <a:ea typeface="+mn-ea"/>
                <a:cs typeface="Arial" pitchFamily="34" charset="0"/>
              </a:rPr>
              <a:t>2</a:t>
            </a:r>
            <a:r>
              <a:rPr kumimoji="0" lang="en-US" sz="1200" b="0" i="0" u="none" strike="noStrike" kern="1200" cap="none" spc="0" normalizeH="0" noProof="0" dirty="0">
                <a:ln>
                  <a:noFill/>
                </a:ln>
                <a:solidFill>
                  <a:srgbClr val="000000"/>
                </a:solidFill>
                <a:effectLst/>
                <a:uLnTx/>
                <a:uFillTx/>
                <a:latin typeface="Arial" pitchFamily="34" charset="0"/>
                <a:ea typeface="+mn-ea"/>
                <a:cs typeface="Arial" pitchFamily="34" charset="0"/>
              </a:rPr>
              <a:t>)</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an unprecedentedly high superconducting critical current density (17MA/cm</a:t>
            </a:r>
            <a:r>
              <a:rPr kumimoji="0" lang="en-US" sz="12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2</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0T) that exceeds all other </a:t>
            </a:r>
            <a:r>
              <a:rPr lang="en-US" sz="1200" dirty="0">
                <a:solidFill>
                  <a:srgbClr val="000000"/>
                </a:solidFill>
              </a:rPr>
              <a:t>known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two-dimensional superconductors (blue box in </a:t>
            </a: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Figure d</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The band structure obtained via angle-resolved photoemission spectroscopy and first-principles calculations points to 1T′-WS</a:t>
            </a:r>
            <a:r>
              <a:rPr kumimoji="0" lang="en-US" sz="1200" b="0" i="0" u="none" strike="noStrike" kern="1200" cap="none" spc="0" normalizeH="0" baseline="-25000" noProof="0" dirty="0">
                <a:ln>
                  <a:noFill/>
                </a:ln>
                <a:solidFill>
                  <a:srgbClr val="000000"/>
                </a:solidFill>
                <a:effectLst/>
                <a:uLnTx/>
                <a:uFillTx/>
                <a:latin typeface="Arial" pitchFamily="34" charset="0"/>
                <a:ea typeface="+mn-ea"/>
                <a:cs typeface="Arial" pitchFamily="34" charset="0"/>
              </a:rPr>
              <a:t>2 </a:t>
            </a:r>
            <a:r>
              <a:rPr kumimoji="0" lang="en-US" sz="1200" b="0" i="0" u="none" strike="noStrike" kern="1200" cap="none" spc="0" normalizeH="0" noProof="0" dirty="0">
                <a:ln>
                  <a:noFill/>
                </a:ln>
                <a:solidFill>
                  <a:srgbClr val="000000"/>
                </a:solidFill>
                <a:effectLst/>
                <a:uLnTx/>
                <a:uFillTx/>
                <a:latin typeface="Arial" pitchFamily="34" charset="0"/>
                <a:ea typeface="+mn-ea"/>
                <a:cs typeface="Arial" pitchFamily="34" charset="0"/>
              </a:rPr>
              <a:t>possessing a</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Z</a:t>
            </a:r>
            <a:r>
              <a:rPr kumimoji="0" lang="en-US" sz="1200" b="0" i="0" u="none" strike="noStrike" kern="1200" cap="none" spc="0" normalizeH="0" baseline="-25000" noProof="0" dirty="0">
                <a:ln>
                  <a:noFill/>
                </a:ln>
                <a:solidFill>
                  <a:srgbClr val="000000"/>
                </a:solidFill>
                <a:effectLst/>
                <a:uLnTx/>
                <a:uFillTx/>
                <a:latin typeface="Arial" pitchFamily="34" charset="0"/>
                <a:ea typeface="+mn-ea"/>
                <a:cs typeface="Arial" pitchFamily="34" charset="0"/>
              </a:rPr>
              <a:t>2</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topological invariant.</a:t>
            </a:r>
          </a:p>
          <a:p>
            <a:pPr algn="just"/>
            <a:endParaRPr lang="en-US" sz="1200" b="1" dirty="0">
              <a:solidFill>
                <a:srgbClr val="000000"/>
              </a:solidFill>
            </a:endParaRPr>
          </a:p>
          <a:p>
            <a:pPr algn="just"/>
            <a:r>
              <a:rPr lang="en-US" sz="1200" b="1" dirty="0">
                <a:solidFill>
                  <a:srgbClr val="000000"/>
                </a:solidFill>
              </a:rPr>
              <a:t>Why is this important? </a:t>
            </a:r>
            <a:r>
              <a:rPr lang="en-US" sz="1200" i="1" u="sng" dirty="0">
                <a:solidFill>
                  <a:srgbClr val="000000"/>
                </a:solidFill>
              </a:rPr>
              <a:t>High supercurrent densities in materials result in machines and devices that are efficient and much smaller, such as high-field magnets and high-performance superconducting spintronics</a:t>
            </a:r>
            <a:r>
              <a:rPr lang="en-US" sz="1200" b="1" dirty="0">
                <a:solidFill>
                  <a:srgbClr val="000000"/>
                </a:solidFill>
              </a:rPr>
              <a:t>. </a:t>
            </a:r>
            <a:r>
              <a:rPr lang="en-US" sz="1200" dirty="0">
                <a:solidFill>
                  <a:srgbClr val="000000"/>
                </a:solidFill>
              </a:rPr>
              <a:t>Furthermore, the simultaneous presence of topology and superconductivity in 1T′-WS</a:t>
            </a:r>
            <a:r>
              <a:rPr lang="en-US" sz="1200" baseline="-25000" dirty="0">
                <a:solidFill>
                  <a:srgbClr val="000000"/>
                </a:solidFill>
              </a:rPr>
              <a:t>2</a:t>
            </a:r>
            <a:r>
              <a:rPr lang="en-US" sz="1200" dirty="0">
                <a:solidFill>
                  <a:srgbClr val="000000"/>
                </a:solidFill>
              </a:rPr>
              <a:t> </a:t>
            </a:r>
            <a:r>
              <a:rPr lang="en-US" sz="1200" i="1" u="sng" dirty="0">
                <a:solidFill>
                  <a:srgbClr val="000000"/>
                </a:solidFill>
              </a:rPr>
              <a:t>establishes 1T′-WS</a:t>
            </a:r>
            <a:r>
              <a:rPr lang="en-US" sz="1200" i="1" u="sng" baseline="-25000" dirty="0">
                <a:solidFill>
                  <a:srgbClr val="000000"/>
                </a:solidFill>
              </a:rPr>
              <a:t>2</a:t>
            </a:r>
            <a:r>
              <a:rPr lang="en-US" sz="1200" i="1" u="sng" dirty="0">
                <a:solidFill>
                  <a:srgbClr val="000000"/>
                </a:solidFill>
              </a:rPr>
              <a:t> as a topological superconductor candidate which is a favorable environment for non-Abelian </a:t>
            </a:r>
            <a:r>
              <a:rPr lang="en-US" sz="1200" i="1" u="sng" dirty="0" err="1">
                <a:solidFill>
                  <a:srgbClr val="000000"/>
                </a:solidFill>
              </a:rPr>
              <a:t>anyons</a:t>
            </a:r>
            <a:r>
              <a:rPr lang="en-US" sz="1200" i="1" u="sng" dirty="0">
                <a:solidFill>
                  <a:srgbClr val="000000"/>
                </a:solidFill>
              </a:rPr>
              <a:t> that could enable the construction of a fault tolerant topological quantum computer.</a:t>
            </a:r>
          </a:p>
          <a:p>
            <a:pPr algn="just"/>
            <a:endParaRPr lang="en-US" sz="1200" b="1" dirty="0">
              <a:solidFill>
                <a:srgbClr val="000000"/>
              </a:solidFill>
            </a:endParaRPr>
          </a:p>
          <a:p>
            <a:pPr algn="just"/>
            <a:r>
              <a:rPr lang="en-US" sz="1200" b="1" dirty="0">
                <a:solidFill>
                  <a:srgbClr val="000000"/>
                </a:solidFill>
              </a:rPr>
              <a:t>Why did this research need the MagLab?</a:t>
            </a:r>
            <a:r>
              <a:rPr lang="en-US" sz="1200" dirty="0">
                <a:solidFill>
                  <a:srgbClr val="000000"/>
                </a:solidFill>
              </a:rPr>
              <a:t> To observe the anisotropic superconducting state with high critical field, it was necessary to cool the sample down to 0.3K and apply very high magnetic fields (well above 30T)</a:t>
            </a:r>
            <a:r>
              <a:rPr lang="en-US" sz="1200" dirty="0"/>
              <a:t>. </a:t>
            </a:r>
            <a:r>
              <a:rPr lang="en-US" sz="1200" i="1" u="sng" dirty="0"/>
              <a:t>Indeed, the MagLab’s 41T resistive magnet with its high-precision in-situ rotator was essential to this experiment.</a:t>
            </a:r>
            <a:endParaRPr lang="en-US" sz="1200" dirty="0">
              <a:latin typeface="Arial" charset="0"/>
            </a:endParaRPr>
          </a:p>
        </p:txBody>
      </p:sp>
      <p:pic>
        <p:nvPicPr>
          <p:cNvPr id="4" name="Picture 3" descr="NSF logo.jpg">
            <a:extLst>
              <a:ext uri="{FF2B5EF4-FFF2-40B4-BE49-F238E27FC236}">
                <a16:creationId xmlns:a16="http://schemas.microsoft.com/office/drawing/2014/main" id="{A4DE3A12-5A3F-4AE2-F2CE-FA496362B9BA}"/>
              </a:ext>
            </a:extLst>
          </p:cNvPr>
          <p:cNvPicPr>
            <a:picLocks noChangeAspect="1"/>
          </p:cNvPicPr>
          <p:nvPr/>
        </p:nvPicPr>
        <p:blipFill>
          <a:blip r:embed="rId4" cstate="print"/>
          <a:stretch>
            <a:fillRect/>
          </a:stretch>
        </p:blipFill>
        <p:spPr>
          <a:xfrm>
            <a:off x="11121114" y="65071"/>
            <a:ext cx="1017188" cy="1023315"/>
          </a:xfrm>
          <a:prstGeom prst="rect">
            <a:avLst/>
          </a:prstGeom>
        </p:spPr>
      </p:pic>
      <p:sp>
        <p:nvSpPr>
          <p:cNvPr id="8" name="Text Box 62">
            <a:extLst>
              <a:ext uri="{FF2B5EF4-FFF2-40B4-BE49-F238E27FC236}">
                <a16:creationId xmlns:a16="http://schemas.microsoft.com/office/drawing/2014/main" id="{1B001BED-8417-AB1D-8DDA-CCC323112490}"/>
              </a:ext>
            </a:extLst>
          </p:cNvPr>
          <p:cNvSpPr txBox="1">
            <a:spLocks noChangeArrowheads="1"/>
          </p:cNvSpPr>
          <p:nvPr/>
        </p:nvSpPr>
        <p:spPr bwMode="auto">
          <a:xfrm>
            <a:off x="792699" y="63117"/>
            <a:ext cx="10519974" cy="1354217"/>
          </a:xfrm>
          <a:prstGeom prst="rect">
            <a:avLst/>
          </a:prstGeom>
          <a:noFill/>
          <a:ln w="9525">
            <a:noFill/>
            <a:miter lim="800000"/>
            <a:headEnd/>
            <a:tailEnd/>
          </a:ln>
        </p:spPr>
        <p:txBody>
          <a:bodyPr wrap="square">
            <a:spAutoFit/>
          </a:bodyPr>
          <a:lstStyle/>
          <a:p>
            <a:pPr algn="ctr">
              <a:spcBef>
                <a:spcPts val="0"/>
              </a:spcBef>
            </a:pPr>
            <a:r>
              <a:rPr lang="en-US" sz="1600" b="1" dirty="0"/>
              <a:t>Ultrahigh supercurrent density in a two-dimensional topological material</a:t>
            </a:r>
          </a:p>
          <a:p>
            <a:pPr algn="ctr">
              <a:spcBef>
                <a:spcPts val="0"/>
              </a:spcBef>
            </a:pPr>
            <a:endParaRPr lang="en-US" sz="600" dirty="0"/>
          </a:p>
          <a:p>
            <a:pPr algn="ctr">
              <a:spcBef>
                <a:spcPts val="0"/>
              </a:spcBef>
            </a:pPr>
            <a:r>
              <a:rPr lang="en-US" sz="1100" dirty="0">
                <a:effectLst/>
                <a:latin typeface="+mj-lt"/>
                <a:ea typeface="SimSun" panose="02010600030101010101" pitchFamily="2" charset="-122"/>
              </a:rPr>
              <a:t>Qi Zhang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Md Shafayat Hossain</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Brian Casas</a:t>
            </a:r>
            <a:r>
              <a:rPr lang="en-US" sz="1100" baseline="30000" dirty="0">
                <a:effectLst/>
                <a:latin typeface="+mj-lt"/>
                <a:ea typeface="SimSun" panose="02010600030101010101" pitchFamily="2" charset="-122"/>
              </a:rPr>
              <a:t>2</a:t>
            </a:r>
            <a:r>
              <a:rPr lang="en-US" sz="1100" dirty="0">
                <a:effectLst/>
                <a:latin typeface="+mj-lt"/>
                <a:ea typeface="SimSun" panose="02010600030101010101" pitchFamily="2" charset="-122"/>
              </a:rPr>
              <a:t>, Wenkai Zheng</a:t>
            </a:r>
            <a:r>
              <a:rPr lang="en-US" sz="1100" baseline="30000" dirty="0">
                <a:effectLst/>
                <a:latin typeface="+mj-lt"/>
                <a:ea typeface="SimSun" panose="02010600030101010101" pitchFamily="2" charset="-122"/>
              </a:rPr>
              <a:t>2</a:t>
            </a:r>
            <a:r>
              <a:rPr lang="en-US" sz="1100" dirty="0">
                <a:effectLst/>
                <a:latin typeface="+mj-lt"/>
                <a:ea typeface="SimSun" panose="02010600030101010101" pitchFamily="2" charset="-122"/>
              </a:rPr>
              <a:t>, Zi-Jia Cheng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Zhuangchai Lai</a:t>
            </a:r>
            <a:r>
              <a:rPr lang="en-US" sz="1100" baseline="30000" dirty="0">
                <a:effectLst/>
                <a:latin typeface="+mj-lt"/>
                <a:ea typeface="SimSun" panose="02010600030101010101" pitchFamily="2" charset="-122"/>
              </a:rPr>
              <a:t>3,4</a:t>
            </a:r>
            <a:r>
              <a:rPr lang="en-US" sz="1100" dirty="0">
                <a:effectLst/>
                <a:latin typeface="+mj-lt"/>
                <a:ea typeface="SimSun" panose="02010600030101010101" pitchFamily="2" charset="-122"/>
              </a:rPr>
              <a:t>, Yi-Hsin Tu</a:t>
            </a:r>
            <a:r>
              <a:rPr lang="en-US" sz="1100" baseline="30000" dirty="0">
                <a:effectLst/>
                <a:latin typeface="+mj-lt"/>
                <a:ea typeface="SimSun" panose="02010600030101010101" pitchFamily="2" charset="-122"/>
              </a:rPr>
              <a:t>5</a:t>
            </a:r>
            <a:r>
              <a:rPr lang="en-US" sz="1100" dirty="0">
                <a:effectLst/>
                <a:latin typeface="+mj-lt"/>
                <a:ea typeface="SimSun" panose="02010600030101010101" pitchFamily="2" charset="-122"/>
              </a:rPr>
              <a:t>, Guoqing Chang</a:t>
            </a:r>
            <a:r>
              <a:rPr lang="en-US" sz="1100" baseline="30000" dirty="0">
                <a:effectLst/>
                <a:latin typeface="+mj-lt"/>
                <a:ea typeface="SimSun" panose="02010600030101010101" pitchFamily="2" charset="-122"/>
              </a:rPr>
              <a:t>6</a:t>
            </a:r>
            <a:r>
              <a:rPr lang="en-US" sz="1100" dirty="0">
                <a:effectLst/>
                <a:latin typeface="+mj-lt"/>
                <a:ea typeface="SimSun" panose="02010600030101010101" pitchFamily="2" charset="-122"/>
              </a:rPr>
              <a:t>, Yao Yao</a:t>
            </a:r>
            <a:r>
              <a:rPr lang="en-US" sz="1100" baseline="30000" dirty="0">
                <a:effectLst/>
                <a:latin typeface="+mj-lt"/>
                <a:ea typeface="SimSun" panose="02010600030101010101" pitchFamily="2" charset="-122"/>
              </a:rPr>
              <a:t>3</a:t>
            </a:r>
            <a:r>
              <a:rPr lang="en-US" sz="1100" dirty="0">
                <a:effectLst/>
                <a:latin typeface="+mj-lt"/>
                <a:ea typeface="SimSun" panose="02010600030101010101" pitchFamily="2" charset="-122"/>
              </a:rPr>
              <a:t>, Siyuan Li</a:t>
            </a:r>
            <a:r>
              <a:rPr lang="en-US" sz="1100" baseline="30000" dirty="0">
                <a:effectLst/>
                <a:latin typeface="+mj-lt"/>
                <a:ea typeface="SimSun" panose="02010600030101010101" pitchFamily="2" charset="-122"/>
              </a:rPr>
              <a:t>3</a:t>
            </a:r>
            <a:r>
              <a:rPr lang="en-US" sz="1100" dirty="0">
                <a:effectLst/>
                <a:latin typeface="+mj-lt"/>
                <a:ea typeface="SimSun" panose="02010600030101010101" pitchFamily="2" charset="-122"/>
              </a:rPr>
              <a:t>, Yu-Xiao Jiang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Sougata Mardanya</a:t>
            </a:r>
            <a:r>
              <a:rPr lang="en-US" sz="1100" baseline="30000" dirty="0">
                <a:effectLst/>
                <a:latin typeface="+mj-lt"/>
                <a:ea typeface="SimSun" panose="02010600030101010101" pitchFamily="2" charset="-122"/>
              </a:rPr>
              <a:t>5</a:t>
            </a:r>
            <a:r>
              <a:rPr lang="en-US" sz="1100" dirty="0">
                <a:effectLst/>
                <a:latin typeface="+mj-lt"/>
                <a:ea typeface="SimSun" panose="02010600030101010101" pitchFamily="2" charset="-122"/>
              </a:rPr>
              <a:t>, Tay-Rong Chang</a:t>
            </a:r>
            <a:r>
              <a:rPr lang="en-US" sz="1100" baseline="30000" dirty="0">
                <a:effectLst/>
                <a:latin typeface="+mj-lt"/>
                <a:ea typeface="SimSun" panose="02010600030101010101" pitchFamily="2" charset="-122"/>
              </a:rPr>
              <a:t>5</a:t>
            </a:r>
            <a:r>
              <a:rPr lang="en-US" sz="1100" dirty="0">
                <a:effectLst/>
                <a:latin typeface="+mj-lt"/>
                <a:ea typeface="SimSun" panose="02010600030101010101" pitchFamily="2" charset="-122"/>
              </a:rPr>
              <a:t>, Jing-Yang You</a:t>
            </a:r>
            <a:r>
              <a:rPr lang="en-US" sz="1100" baseline="30000" dirty="0">
                <a:effectLst/>
                <a:latin typeface="+mj-lt"/>
                <a:ea typeface="SimSun" panose="02010600030101010101" pitchFamily="2" charset="-122"/>
              </a:rPr>
              <a:t>7</a:t>
            </a:r>
            <a:r>
              <a:rPr lang="en-US" sz="1100" dirty="0">
                <a:effectLst/>
                <a:latin typeface="+mj-lt"/>
                <a:ea typeface="SimSun" panose="02010600030101010101" pitchFamily="2" charset="-122"/>
              </a:rPr>
              <a:t>, Yuan-Ping Feng</a:t>
            </a:r>
            <a:r>
              <a:rPr lang="en-US" sz="1100" baseline="30000" dirty="0">
                <a:effectLst/>
                <a:latin typeface="+mj-lt"/>
                <a:ea typeface="SimSun" panose="02010600030101010101" pitchFamily="2" charset="-122"/>
              </a:rPr>
              <a:t>7</a:t>
            </a:r>
            <a:r>
              <a:rPr lang="en-US" sz="1100" dirty="0">
                <a:effectLst/>
                <a:latin typeface="+mj-lt"/>
                <a:ea typeface="SimSun" panose="02010600030101010101" pitchFamily="2" charset="-122"/>
              </a:rPr>
              <a:t>, Guangming Cheng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Jia-Xin Yin</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Nana Shumiya</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Tyler A. Cochran</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Xian P. Yang</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Maksim Litskevich</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Nan Yao</a:t>
            </a:r>
            <a:r>
              <a:rPr lang="en-US" sz="1100" baseline="30000" dirty="0">
                <a:effectLst/>
                <a:latin typeface="+mj-lt"/>
                <a:ea typeface="SimSun" panose="02010600030101010101" pitchFamily="2" charset="-122"/>
              </a:rPr>
              <a:t>1</a:t>
            </a:r>
            <a:r>
              <a:rPr lang="en-US" sz="1100" dirty="0">
                <a:effectLst/>
                <a:latin typeface="+mj-lt"/>
                <a:ea typeface="SimSun" panose="02010600030101010101" pitchFamily="2" charset="-122"/>
              </a:rPr>
              <a:t>, Kenji Watanabe</a:t>
            </a:r>
            <a:r>
              <a:rPr lang="en-US" sz="1100" baseline="30000" dirty="0">
                <a:effectLst/>
                <a:latin typeface="+mj-lt"/>
                <a:ea typeface="SimSun" panose="02010600030101010101" pitchFamily="2" charset="-122"/>
              </a:rPr>
              <a:t>8</a:t>
            </a:r>
            <a:r>
              <a:rPr lang="en-US" sz="1100" dirty="0">
                <a:effectLst/>
                <a:latin typeface="+mj-lt"/>
                <a:ea typeface="SimSun" panose="02010600030101010101" pitchFamily="2" charset="-122"/>
              </a:rPr>
              <a:t>, Takashi Taniguchi</a:t>
            </a:r>
            <a:r>
              <a:rPr lang="en-US" sz="1100" baseline="30000" dirty="0">
                <a:effectLst/>
                <a:latin typeface="+mj-lt"/>
                <a:ea typeface="SimSun" panose="02010600030101010101" pitchFamily="2" charset="-122"/>
              </a:rPr>
              <a:t>8</a:t>
            </a:r>
            <a:r>
              <a:rPr lang="en-US" sz="1100" dirty="0">
                <a:effectLst/>
                <a:latin typeface="+mj-lt"/>
                <a:ea typeface="SimSun" panose="02010600030101010101" pitchFamily="2" charset="-122"/>
              </a:rPr>
              <a:t>, Hua Zhang</a:t>
            </a:r>
            <a:r>
              <a:rPr lang="en-US" sz="1100" baseline="30000" dirty="0">
                <a:effectLst/>
                <a:latin typeface="+mj-lt"/>
                <a:ea typeface="SimSun" panose="02010600030101010101" pitchFamily="2" charset="-122"/>
              </a:rPr>
              <a:t>3,†</a:t>
            </a:r>
            <a:r>
              <a:rPr lang="en-US" sz="1100" dirty="0">
                <a:effectLst/>
                <a:latin typeface="+mj-lt"/>
                <a:ea typeface="SimSun" panose="02010600030101010101" pitchFamily="2" charset="-122"/>
              </a:rPr>
              <a:t>, Luis Balicas</a:t>
            </a:r>
            <a:r>
              <a:rPr lang="en-US" sz="1100" baseline="30000" dirty="0">
                <a:effectLst/>
                <a:latin typeface="+mj-lt"/>
                <a:ea typeface="SimSun" panose="02010600030101010101" pitchFamily="2" charset="-122"/>
              </a:rPr>
              <a:t>2</a:t>
            </a:r>
            <a:r>
              <a:rPr lang="en-US" sz="1100" dirty="0">
                <a:effectLst/>
                <a:latin typeface="+mj-lt"/>
                <a:ea typeface="SimSun" panose="02010600030101010101" pitchFamily="2" charset="-122"/>
              </a:rPr>
              <a:t>, M. Zahid Hasan</a:t>
            </a:r>
            <a:r>
              <a:rPr lang="en-US" sz="1100" baseline="30000" dirty="0">
                <a:effectLst/>
                <a:latin typeface="+mj-lt"/>
                <a:ea typeface="SimSun" panose="02010600030101010101" pitchFamily="2" charset="-122"/>
              </a:rPr>
              <a:t>1,9</a:t>
            </a:r>
          </a:p>
          <a:p>
            <a:pPr algn="ctr">
              <a:spcBef>
                <a:spcPts val="0"/>
              </a:spcBef>
            </a:pPr>
            <a:r>
              <a:rPr lang="en-US" sz="300" dirty="0">
                <a:latin typeface="+mj-lt"/>
              </a:rPr>
              <a:t> </a:t>
            </a:r>
          </a:p>
          <a:p>
            <a:pPr algn="ctr">
              <a:spcBef>
                <a:spcPts val="0"/>
              </a:spcBef>
            </a:pPr>
            <a:r>
              <a:rPr lang="en-US" sz="1050" b="1" dirty="0">
                <a:solidFill>
                  <a:srgbClr val="0033CC"/>
                </a:solidFill>
              </a:rPr>
              <a:t>1. Princeton </a:t>
            </a:r>
            <a:r>
              <a:rPr lang="en-US" altLang="zh-CN" sz="1050" b="1" dirty="0">
                <a:solidFill>
                  <a:srgbClr val="0033CC"/>
                </a:solidFill>
              </a:rPr>
              <a:t>University</a:t>
            </a:r>
            <a:r>
              <a:rPr lang="en-US" sz="1050" b="1" dirty="0">
                <a:solidFill>
                  <a:srgbClr val="0033CC"/>
                </a:solidFill>
              </a:rPr>
              <a:t>; 2. National High Magnetic Field Laboratory; 3. City </a:t>
            </a:r>
            <a:r>
              <a:rPr lang="en-US" altLang="zh-CN" sz="1050" b="1" dirty="0">
                <a:solidFill>
                  <a:srgbClr val="0033CC"/>
                </a:solidFill>
              </a:rPr>
              <a:t>Univ.</a:t>
            </a:r>
            <a:r>
              <a:rPr lang="en-US" sz="1050" b="1" dirty="0">
                <a:solidFill>
                  <a:srgbClr val="0033CC"/>
                </a:solidFill>
              </a:rPr>
              <a:t> of Hong Kong; 4. The Hong Kong Polytechnic </a:t>
            </a:r>
            <a:r>
              <a:rPr lang="en-US" altLang="zh-CN" sz="1050" b="1" dirty="0">
                <a:solidFill>
                  <a:srgbClr val="0033CC"/>
                </a:solidFill>
              </a:rPr>
              <a:t>Univ.; 5. National Cheng Kung Univ.; </a:t>
            </a:r>
          </a:p>
          <a:p>
            <a:pPr algn="ctr">
              <a:spcBef>
                <a:spcPts val="0"/>
              </a:spcBef>
            </a:pPr>
            <a:r>
              <a:rPr lang="en-US" altLang="zh-CN" sz="1050" b="1" dirty="0">
                <a:solidFill>
                  <a:srgbClr val="0033CC"/>
                </a:solidFill>
              </a:rPr>
              <a:t>6. Nanyang Technological University; 7.National Univ. of Singapore; 8. National Institute for Materials Science; 9. Lawrence Berkeley National Laboratory</a:t>
            </a:r>
            <a:endParaRPr lang="en-US" sz="1050" b="1" dirty="0">
              <a:solidFill>
                <a:srgbClr val="0033CC"/>
              </a:solidFill>
            </a:endParaRPr>
          </a:p>
        </p:txBody>
      </p:sp>
      <p:pic>
        <p:nvPicPr>
          <p:cNvPr id="11" name="Picture 10" descr="JustM_purple.jpg">
            <a:extLst>
              <a:ext uri="{FF2B5EF4-FFF2-40B4-BE49-F238E27FC236}">
                <a16:creationId xmlns:a16="http://schemas.microsoft.com/office/drawing/2014/main" id="{C63BD763-7E13-E191-C877-F68F21F522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3117"/>
            <a:ext cx="792698" cy="944759"/>
          </a:xfrm>
          <a:prstGeom prst="rect">
            <a:avLst/>
          </a:prstGeom>
        </p:spPr>
      </p:pic>
      <p:sp>
        <p:nvSpPr>
          <p:cNvPr id="20" name="TextBox 19">
            <a:extLst>
              <a:ext uri="{FF2B5EF4-FFF2-40B4-BE49-F238E27FC236}">
                <a16:creationId xmlns:a16="http://schemas.microsoft.com/office/drawing/2014/main" id="{52DACB3E-BC5B-B22C-3F96-6505DB15A18B}"/>
              </a:ext>
            </a:extLst>
          </p:cNvPr>
          <p:cNvSpPr txBox="1"/>
          <p:nvPr/>
        </p:nvSpPr>
        <p:spPr>
          <a:xfrm>
            <a:off x="661323" y="1311081"/>
            <a:ext cx="10774103" cy="253916"/>
          </a:xfrm>
          <a:prstGeom prst="rect">
            <a:avLst/>
          </a:prstGeom>
          <a:noFill/>
        </p:spPr>
        <p:txBody>
          <a:bodyPr wrap="none" rtlCol="0">
            <a:spAutoFit/>
          </a:bodyPr>
          <a:lstStyle/>
          <a:p>
            <a:r>
              <a:rPr lang="en-US" sz="600" b="1" dirty="0">
                <a:solidFill>
                  <a:srgbClr val="0033CC"/>
                </a:solidFill>
              </a:rPr>
              <a:t> </a:t>
            </a:r>
            <a:r>
              <a:rPr lang="en-US" sz="1050" b="1" dirty="0"/>
              <a:t>Funding Grants: </a:t>
            </a:r>
            <a:r>
              <a:rPr lang="en-US" sz="1050" dirty="0"/>
              <a:t>Z</a:t>
            </a:r>
            <a:r>
              <a:rPr lang="en-US" sz="1050" dirty="0">
                <a:latin typeface="+mn-lt"/>
              </a:rPr>
              <a:t>. M. H</a:t>
            </a:r>
            <a:r>
              <a:rPr lang="en-US" altLang="zh-CN" sz="1050" dirty="0">
                <a:latin typeface="+mn-lt"/>
              </a:rPr>
              <a:t>asan</a:t>
            </a:r>
            <a:r>
              <a:rPr lang="en-US" sz="1050" dirty="0">
                <a:latin typeface="+mn-lt"/>
              </a:rPr>
              <a:t> (GBMF4547</a:t>
            </a:r>
            <a:r>
              <a:rPr lang="zh-CN" altLang="en-US" sz="1050" dirty="0">
                <a:latin typeface="+mn-lt"/>
              </a:rPr>
              <a:t>；</a:t>
            </a:r>
            <a:r>
              <a:rPr lang="en-US" altLang="zh-CN" sz="1050" dirty="0">
                <a:latin typeface="+mn-lt"/>
              </a:rPr>
              <a:t>DOE/BES DE-FG-288 02-05ER46200</a:t>
            </a:r>
            <a:r>
              <a:rPr lang="en-US" sz="1050" dirty="0"/>
              <a:t>); L. </a:t>
            </a:r>
            <a:r>
              <a:rPr lang="en-US" sz="1050" dirty="0" err="1"/>
              <a:t>Balicas</a:t>
            </a:r>
            <a:r>
              <a:rPr lang="en-US" altLang="zh-CN" sz="1050" dirty="0"/>
              <a:t> </a:t>
            </a:r>
            <a:r>
              <a:rPr lang="en-US" sz="1050" dirty="0"/>
              <a:t>(DE-SC0002613); N. Yao (DMR-2011750); </a:t>
            </a:r>
            <a:r>
              <a:rPr lang="en-US" sz="1050" dirty="0">
                <a:latin typeface="+mn-lt"/>
              </a:rPr>
              <a:t>G.S. Boebinger (NSF DMR</a:t>
            </a:r>
            <a:r>
              <a:rPr lang="en-US" sz="1050" dirty="0"/>
              <a:t>-1644779)</a:t>
            </a:r>
          </a:p>
        </p:txBody>
      </p:sp>
      <p:sp>
        <p:nvSpPr>
          <p:cNvPr id="13" name="Rectangle 49">
            <a:extLst>
              <a:ext uri="{FF2B5EF4-FFF2-40B4-BE49-F238E27FC236}">
                <a16:creationId xmlns:a16="http://schemas.microsoft.com/office/drawing/2014/main" id="{6ACA27F3-4428-2D29-0868-85B3F655743D}"/>
              </a:ext>
            </a:extLst>
          </p:cNvPr>
          <p:cNvSpPr>
            <a:spLocks noChangeArrowheads="1"/>
          </p:cNvSpPr>
          <p:nvPr/>
        </p:nvSpPr>
        <p:spPr bwMode="auto">
          <a:xfrm>
            <a:off x="5795120" y="1745585"/>
            <a:ext cx="6358780" cy="4508072"/>
          </a:xfrm>
          <a:prstGeom prst="rect">
            <a:avLst/>
          </a:prstGeom>
          <a:noFill/>
          <a:ln w="19050">
            <a:solidFill>
              <a:srgbClr val="0033CC"/>
            </a:solidFill>
            <a:miter lim="800000"/>
            <a:headEnd/>
            <a:tailEnd/>
          </a:ln>
        </p:spPr>
        <p:txBody>
          <a:bodyPr wrap="none" anchor="ctr"/>
          <a:lstStyle/>
          <a:p>
            <a:endParaRPr lang="en-US"/>
          </a:p>
        </p:txBody>
      </p:sp>
      <p:sp>
        <p:nvSpPr>
          <p:cNvPr id="24" name="AutoShape 2">
            <a:extLst>
              <a:ext uri="{FF2B5EF4-FFF2-40B4-BE49-F238E27FC236}">
                <a16:creationId xmlns:a16="http://schemas.microsoft.com/office/drawing/2014/main" id="{F8F75981-4C60-C863-B7C2-9488CA9B4E26}"/>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ACECD146-7840-2901-BCA3-6E4F1395C161}"/>
              </a:ext>
            </a:extLst>
          </p:cNvPr>
          <p:cNvSpPr txBox="1"/>
          <p:nvPr/>
        </p:nvSpPr>
        <p:spPr>
          <a:xfrm>
            <a:off x="10534222" y="1782404"/>
            <a:ext cx="1638728" cy="2246769"/>
          </a:xfrm>
          <a:prstGeom prst="rect">
            <a:avLst/>
          </a:prstGeom>
          <a:noFill/>
        </p:spPr>
        <p:txBody>
          <a:bodyPr wrap="square">
            <a:spAutoFit/>
          </a:bodyPr>
          <a:lstStyle/>
          <a:p>
            <a:pPr algn="just"/>
            <a:r>
              <a:rPr lang="en-US" sz="1000" b="1" dirty="0"/>
              <a:t>a</a:t>
            </a:r>
            <a:r>
              <a:rPr lang="en-US" sz="1000" dirty="0"/>
              <a:t>. Schematic illustration of a 1T′-WS</a:t>
            </a:r>
            <a:r>
              <a:rPr lang="en-US" sz="1000" baseline="-25000" dirty="0"/>
              <a:t>2</a:t>
            </a:r>
            <a:r>
              <a:rPr lang="en-US" sz="1000" dirty="0"/>
              <a:t> device and the rotation experiment setup. </a:t>
            </a:r>
            <a:r>
              <a:rPr lang="en-US" sz="1000" b="1" dirty="0"/>
              <a:t>b</a:t>
            </a:r>
            <a:r>
              <a:rPr lang="en-US" sz="1000" dirty="0"/>
              <a:t>. Magnetic field dependence of the normalized resistance of the 1T′-WS</a:t>
            </a:r>
            <a:r>
              <a:rPr lang="en-US" sz="1000" baseline="-25000" dirty="0"/>
              <a:t>2</a:t>
            </a:r>
            <a:r>
              <a:rPr lang="en-US" sz="1000" dirty="0"/>
              <a:t> device at T = 0.33 K with different in-plane rotation angles φ. </a:t>
            </a:r>
            <a:r>
              <a:rPr lang="en-US" sz="1000" b="1" dirty="0"/>
              <a:t>c</a:t>
            </a:r>
            <a:r>
              <a:rPr lang="en-US" sz="1000" dirty="0"/>
              <a:t>. The φ-dependence of the upper critical field. The green dashed line indicates the Pauli limit. </a:t>
            </a:r>
          </a:p>
          <a:p>
            <a:pPr algn="just"/>
            <a:endParaRPr lang="en-US" sz="1000" dirty="0"/>
          </a:p>
        </p:txBody>
      </p:sp>
      <p:grpSp>
        <p:nvGrpSpPr>
          <p:cNvPr id="26" name="Group 25">
            <a:extLst>
              <a:ext uri="{FF2B5EF4-FFF2-40B4-BE49-F238E27FC236}">
                <a16:creationId xmlns:a16="http://schemas.microsoft.com/office/drawing/2014/main" id="{84215582-6945-9E39-70D4-B8A146AD58CC}"/>
              </a:ext>
            </a:extLst>
          </p:cNvPr>
          <p:cNvGrpSpPr/>
          <p:nvPr/>
        </p:nvGrpSpPr>
        <p:grpSpPr>
          <a:xfrm>
            <a:off x="5155810" y="3754683"/>
            <a:ext cx="6279616" cy="2571144"/>
            <a:chOff x="5155810" y="3754683"/>
            <a:chExt cx="6279616" cy="2571144"/>
          </a:xfrm>
        </p:grpSpPr>
        <p:graphicFrame>
          <p:nvGraphicFramePr>
            <p:cNvPr id="27" name="Object 26">
              <a:extLst>
                <a:ext uri="{FF2B5EF4-FFF2-40B4-BE49-F238E27FC236}">
                  <a16:creationId xmlns:a16="http://schemas.microsoft.com/office/drawing/2014/main" id="{EB00D8C6-C588-C54E-2A13-4F45B0AB1EE4}"/>
                </a:ext>
              </a:extLst>
            </p:cNvPr>
            <p:cNvGraphicFramePr>
              <a:graphicFrameLocks noChangeAspect="1"/>
            </p:cNvGraphicFramePr>
            <p:nvPr>
              <p:extLst>
                <p:ext uri="{D42A27DB-BD31-4B8C-83A1-F6EECF244321}">
                  <p14:modId xmlns:p14="http://schemas.microsoft.com/office/powerpoint/2010/main" val="282194644"/>
                </p:ext>
              </p:extLst>
            </p:nvPr>
          </p:nvGraphicFramePr>
          <p:xfrm>
            <a:off x="5155810" y="3754683"/>
            <a:ext cx="6279616" cy="2571144"/>
          </p:xfrm>
          <a:graphic>
            <a:graphicData uri="http://schemas.openxmlformats.org/presentationml/2006/ole">
              <mc:AlternateContent xmlns:mc="http://schemas.openxmlformats.org/markup-compatibility/2006">
                <mc:Choice xmlns:v="urn:schemas-microsoft-com:vml" Requires="v">
                  <p:oleObj name="Graph" r:id="rId6" imgW="22860000" imgH="9144000" progId="Origin95.Graph">
                    <p:embed/>
                  </p:oleObj>
                </mc:Choice>
                <mc:Fallback>
                  <p:oleObj name="Graph" r:id="rId6" imgW="22860000" imgH="9144000" progId="Origin95.Graph">
                    <p:embed/>
                    <p:pic>
                      <p:nvPicPr>
                        <p:cNvPr id="39" name="Object 38">
                          <a:extLst>
                            <a:ext uri="{FF2B5EF4-FFF2-40B4-BE49-F238E27FC236}">
                              <a16:creationId xmlns:a16="http://schemas.microsoft.com/office/drawing/2014/main" id="{45F7A153-F5E4-8368-6205-FF7EB53BAB2F}"/>
                            </a:ext>
                          </a:extLst>
                        </p:cNvPr>
                        <p:cNvPicPr/>
                        <p:nvPr/>
                      </p:nvPicPr>
                      <p:blipFill>
                        <a:blip r:embed="rId7">
                          <a:lum bright="-40000" contrast="51000"/>
                        </a:blip>
                        <a:stretch>
                          <a:fillRect/>
                        </a:stretch>
                      </p:blipFill>
                      <p:spPr>
                        <a:xfrm>
                          <a:off x="5155810" y="3754683"/>
                          <a:ext cx="6279616" cy="2571144"/>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27B6257D-A052-1A52-0BC7-C359AA6E3ED9}"/>
                </a:ext>
              </a:extLst>
            </p:cNvPr>
            <p:cNvSpPr txBox="1"/>
            <p:nvPr/>
          </p:nvSpPr>
          <p:spPr>
            <a:xfrm>
              <a:off x="5790838" y="3984031"/>
              <a:ext cx="244163" cy="307777"/>
            </a:xfrm>
            <a:prstGeom prst="rect">
              <a:avLst/>
            </a:prstGeom>
            <a:noFill/>
          </p:spPr>
          <p:txBody>
            <a:bodyPr wrap="square" rtlCol="0">
              <a:spAutoFit/>
            </a:bodyPr>
            <a:lstStyle/>
            <a:p>
              <a:r>
                <a:rPr lang="en-US" sz="1400" dirty="0"/>
                <a:t>d</a:t>
              </a:r>
            </a:p>
          </p:txBody>
        </p:sp>
        <p:sp>
          <p:nvSpPr>
            <p:cNvPr id="29" name="Rectangle: Rounded Corners 28">
              <a:extLst>
                <a:ext uri="{FF2B5EF4-FFF2-40B4-BE49-F238E27FC236}">
                  <a16:creationId xmlns:a16="http://schemas.microsoft.com/office/drawing/2014/main" id="{A19CD91B-4FE1-5B27-EA28-172D532F6B62}"/>
                </a:ext>
              </a:extLst>
            </p:cNvPr>
            <p:cNvSpPr/>
            <p:nvPr/>
          </p:nvSpPr>
          <p:spPr>
            <a:xfrm>
              <a:off x="7582749" y="3944046"/>
              <a:ext cx="2496435" cy="66744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AE97EC04-84E1-4023-4B70-2A5D1D30791C}"/>
              </a:ext>
            </a:extLst>
          </p:cNvPr>
          <p:cNvGrpSpPr/>
          <p:nvPr/>
        </p:nvGrpSpPr>
        <p:grpSpPr>
          <a:xfrm>
            <a:off x="5906794" y="1542195"/>
            <a:ext cx="4653572" cy="2377166"/>
            <a:chOff x="5822386" y="1542195"/>
            <a:chExt cx="4653572" cy="2377166"/>
          </a:xfrm>
        </p:grpSpPr>
        <p:pic>
          <p:nvPicPr>
            <p:cNvPr id="31" name="Picture 30" descr="Diagram&#10;&#10;Description automatically generated">
              <a:extLst>
                <a:ext uri="{FF2B5EF4-FFF2-40B4-BE49-F238E27FC236}">
                  <a16:creationId xmlns:a16="http://schemas.microsoft.com/office/drawing/2014/main" id="{DA61D894-3D43-0268-3AC3-93F588BEA5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0083" y="1781518"/>
              <a:ext cx="1545054" cy="1976401"/>
            </a:xfrm>
            <a:prstGeom prst="rect">
              <a:avLst/>
            </a:prstGeom>
          </p:spPr>
        </p:pic>
        <p:graphicFrame>
          <p:nvGraphicFramePr>
            <p:cNvPr id="32" name="Object 31">
              <a:extLst>
                <a:ext uri="{FF2B5EF4-FFF2-40B4-BE49-F238E27FC236}">
                  <a16:creationId xmlns:a16="http://schemas.microsoft.com/office/drawing/2014/main" id="{FAFCE695-FB44-67B4-FA7E-FD718486BD0C}"/>
                </a:ext>
              </a:extLst>
            </p:cNvPr>
            <p:cNvGraphicFramePr>
              <a:graphicFrameLocks noChangeAspect="1"/>
            </p:cNvGraphicFramePr>
            <p:nvPr>
              <p:extLst>
                <p:ext uri="{D42A27DB-BD31-4B8C-83A1-F6EECF244321}">
                  <p14:modId xmlns:p14="http://schemas.microsoft.com/office/powerpoint/2010/main" val="3259573525"/>
                </p:ext>
              </p:extLst>
            </p:nvPr>
          </p:nvGraphicFramePr>
          <p:xfrm>
            <a:off x="8902066" y="1572038"/>
            <a:ext cx="1573892" cy="2347323"/>
          </p:xfrm>
          <a:graphic>
            <a:graphicData uri="http://schemas.openxmlformats.org/presentationml/2006/ole">
              <mc:AlternateContent xmlns:mc="http://schemas.openxmlformats.org/markup-compatibility/2006">
                <mc:Choice xmlns:v="urn:schemas-microsoft-com:vml" Requires="v">
                  <p:oleObj name="Graph" r:id="rId9" imgW="3657600" imgH="5486400" progId="Origin95.Graph">
                    <p:embed/>
                  </p:oleObj>
                </mc:Choice>
                <mc:Fallback>
                  <p:oleObj name="Graph" r:id="rId9" imgW="3657600" imgH="5486400" progId="Origin95.Graph">
                    <p:embed/>
                    <p:pic>
                      <p:nvPicPr>
                        <p:cNvPr id="44" name="Object 43">
                          <a:extLst>
                            <a:ext uri="{FF2B5EF4-FFF2-40B4-BE49-F238E27FC236}">
                              <a16:creationId xmlns:a16="http://schemas.microsoft.com/office/drawing/2014/main" id="{E1FEA88E-7B00-2F70-8BC9-9792C965E9C4}"/>
                            </a:ext>
                          </a:extLst>
                        </p:cNvPr>
                        <p:cNvPicPr/>
                        <p:nvPr/>
                      </p:nvPicPr>
                      <p:blipFill>
                        <a:blip r:embed="rId10"/>
                        <a:stretch>
                          <a:fillRect/>
                        </a:stretch>
                      </p:blipFill>
                      <p:spPr>
                        <a:xfrm>
                          <a:off x="8902066" y="1572038"/>
                          <a:ext cx="1573892" cy="2347323"/>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3674C2EF-7AEE-C597-839C-91715285247B}"/>
                </a:ext>
              </a:extLst>
            </p:cNvPr>
            <p:cNvGraphicFramePr>
              <a:graphicFrameLocks noChangeAspect="1"/>
            </p:cNvGraphicFramePr>
            <p:nvPr>
              <p:extLst>
                <p:ext uri="{D42A27DB-BD31-4B8C-83A1-F6EECF244321}">
                  <p14:modId xmlns:p14="http://schemas.microsoft.com/office/powerpoint/2010/main" val="326444320"/>
                </p:ext>
              </p:extLst>
            </p:nvPr>
          </p:nvGraphicFramePr>
          <p:xfrm>
            <a:off x="7522196" y="1542195"/>
            <a:ext cx="1573892" cy="2358869"/>
          </p:xfrm>
          <a:graphic>
            <a:graphicData uri="http://schemas.openxmlformats.org/presentationml/2006/ole">
              <mc:AlternateContent xmlns:mc="http://schemas.openxmlformats.org/markup-compatibility/2006">
                <mc:Choice xmlns:v="urn:schemas-microsoft-com:vml" Requires="v">
                  <p:oleObj name="Graph" r:id="rId11" imgW="3657600" imgH="5486400" progId="Origin95.Graph">
                    <p:embed/>
                  </p:oleObj>
                </mc:Choice>
                <mc:Fallback>
                  <p:oleObj name="Graph" r:id="rId11" imgW="3657600" imgH="5486400" progId="Origin95.Graph">
                    <p:embed/>
                    <p:pic>
                      <p:nvPicPr>
                        <p:cNvPr id="45" name="Object 44">
                          <a:extLst>
                            <a:ext uri="{FF2B5EF4-FFF2-40B4-BE49-F238E27FC236}">
                              <a16:creationId xmlns:a16="http://schemas.microsoft.com/office/drawing/2014/main" id="{AF95FDC1-A63C-3EF9-ECAA-608A6A49C97D}"/>
                            </a:ext>
                          </a:extLst>
                        </p:cNvPr>
                        <p:cNvPicPr/>
                        <p:nvPr/>
                      </p:nvPicPr>
                      <p:blipFill>
                        <a:blip r:embed="rId12"/>
                        <a:stretch>
                          <a:fillRect/>
                        </a:stretch>
                      </p:blipFill>
                      <p:spPr>
                        <a:xfrm>
                          <a:off x="7522196" y="1542195"/>
                          <a:ext cx="1573892" cy="2358869"/>
                        </a:xfrm>
                        <a:prstGeom prst="rect">
                          <a:avLst/>
                        </a:prstGeom>
                      </p:spPr>
                    </p:pic>
                  </p:oleObj>
                </mc:Fallback>
              </mc:AlternateContent>
            </a:graphicData>
          </a:graphic>
        </p:graphicFrame>
        <p:sp>
          <p:nvSpPr>
            <p:cNvPr id="34" name="TextBox 33">
              <a:extLst>
                <a:ext uri="{FF2B5EF4-FFF2-40B4-BE49-F238E27FC236}">
                  <a16:creationId xmlns:a16="http://schemas.microsoft.com/office/drawing/2014/main" id="{454DDE77-19B1-EAB5-EBD3-BCE583F7E0A2}"/>
                </a:ext>
              </a:extLst>
            </p:cNvPr>
            <p:cNvSpPr txBox="1"/>
            <p:nvPr/>
          </p:nvSpPr>
          <p:spPr>
            <a:xfrm>
              <a:off x="5822386" y="1872749"/>
              <a:ext cx="244163" cy="307777"/>
            </a:xfrm>
            <a:prstGeom prst="rect">
              <a:avLst/>
            </a:prstGeom>
            <a:noFill/>
          </p:spPr>
          <p:txBody>
            <a:bodyPr wrap="square" rtlCol="0">
              <a:spAutoFit/>
            </a:bodyPr>
            <a:lstStyle/>
            <a:p>
              <a:r>
                <a:rPr lang="en-US" sz="1400" dirty="0"/>
                <a:t>a</a:t>
              </a:r>
            </a:p>
          </p:txBody>
        </p:sp>
        <p:sp>
          <p:nvSpPr>
            <p:cNvPr id="35" name="TextBox 34">
              <a:extLst>
                <a:ext uri="{FF2B5EF4-FFF2-40B4-BE49-F238E27FC236}">
                  <a16:creationId xmlns:a16="http://schemas.microsoft.com/office/drawing/2014/main" id="{66B6CE31-C113-0C15-7529-D2174F9FD479}"/>
                </a:ext>
              </a:extLst>
            </p:cNvPr>
            <p:cNvSpPr txBox="1"/>
            <p:nvPr/>
          </p:nvSpPr>
          <p:spPr>
            <a:xfrm>
              <a:off x="7425669" y="1872749"/>
              <a:ext cx="244163" cy="307777"/>
            </a:xfrm>
            <a:prstGeom prst="rect">
              <a:avLst/>
            </a:prstGeom>
            <a:noFill/>
          </p:spPr>
          <p:txBody>
            <a:bodyPr wrap="square" rtlCol="0">
              <a:spAutoFit/>
            </a:bodyPr>
            <a:lstStyle/>
            <a:p>
              <a:r>
                <a:rPr lang="en-US" sz="1400" dirty="0"/>
                <a:t>b</a:t>
              </a:r>
            </a:p>
          </p:txBody>
        </p:sp>
        <p:sp>
          <p:nvSpPr>
            <p:cNvPr id="36" name="TextBox 35">
              <a:extLst>
                <a:ext uri="{FF2B5EF4-FFF2-40B4-BE49-F238E27FC236}">
                  <a16:creationId xmlns:a16="http://schemas.microsoft.com/office/drawing/2014/main" id="{3CFFA58F-6284-B3E9-915E-3AB0132B9833}"/>
                </a:ext>
              </a:extLst>
            </p:cNvPr>
            <p:cNvSpPr txBox="1"/>
            <p:nvPr/>
          </p:nvSpPr>
          <p:spPr>
            <a:xfrm>
              <a:off x="8985784" y="1877480"/>
              <a:ext cx="244163" cy="307777"/>
            </a:xfrm>
            <a:prstGeom prst="rect">
              <a:avLst/>
            </a:prstGeom>
            <a:noFill/>
          </p:spPr>
          <p:txBody>
            <a:bodyPr wrap="square" rtlCol="0">
              <a:spAutoFit/>
            </a:bodyPr>
            <a:lstStyle/>
            <a:p>
              <a:r>
                <a:rPr lang="en-US" sz="1400" dirty="0"/>
                <a:t>c</a:t>
              </a:r>
            </a:p>
          </p:txBody>
        </p:sp>
        <p:cxnSp>
          <p:nvCxnSpPr>
            <p:cNvPr id="37" name="Straight Connector 36">
              <a:extLst>
                <a:ext uri="{FF2B5EF4-FFF2-40B4-BE49-F238E27FC236}">
                  <a16:creationId xmlns:a16="http://schemas.microsoft.com/office/drawing/2014/main" id="{7F7B06E6-C02E-8988-2268-39B029D6BE9A}"/>
                </a:ext>
              </a:extLst>
            </p:cNvPr>
            <p:cNvCxnSpPr/>
            <p:nvPr/>
          </p:nvCxnSpPr>
          <p:spPr>
            <a:xfrm>
              <a:off x="9340636" y="3330988"/>
              <a:ext cx="978563"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85FEE816-A605-D98F-64C8-80A3B6837896}"/>
              </a:ext>
            </a:extLst>
          </p:cNvPr>
          <p:cNvSpPr txBox="1"/>
          <p:nvPr/>
        </p:nvSpPr>
        <p:spPr>
          <a:xfrm>
            <a:off x="10534222" y="3896095"/>
            <a:ext cx="1638728" cy="2092881"/>
          </a:xfrm>
          <a:prstGeom prst="rect">
            <a:avLst/>
          </a:prstGeom>
          <a:noFill/>
        </p:spPr>
        <p:txBody>
          <a:bodyPr wrap="square">
            <a:spAutoFit/>
          </a:bodyPr>
          <a:lstStyle/>
          <a:p>
            <a:pPr algn="just"/>
            <a:r>
              <a:rPr lang="en-US" sz="1000" b="1" dirty="0"/>
              <a:t>d</a:t>
            </a:r>
            <a:r>
              <a:rPr lang="en-US" sz="1000" dirty="0"/>
              <a:t>. Comparison of critical current densities among 1T′-WS</a:t>
            </a:r>
            <a:r>
              <a:rPr lang="en-US" sz="1000" baseline="-25000" dirty="0"/>
              <a:t>2</a:t>
            </a:r>
            <a:r>
              <a:rPr lang="en-US" sz="1000" dirty="0"/>
              <a:t> (high-lighted by blue box) and other representative 2D super-conductors, such as twisted bilayer graphene (TBG) and transition metal dichalcogenides. Nb-</a:t>
            </a:r>
            <a:r>
              <a:rPr lang="en-US" sz="1000" dirty="0" err="1"/>
              <a:t>Ti</a:t>
            </a:r>
            <a:r>
              <a:rPr lang="en-US" sz="1000" dirty="0"/>
              <a:t> and Nb</a:t>
            </a:r>
            <a:r>
              <a:rPr lang="en-US" sz="1000" baseline="-25000" dirty="0"/>
              <a:t>3</a:t>
            </a:r>
            <a:r>
              <a:rPr lang="en-US" sz="1000" dirty="0"/>
              <a:t>Sn (used in building superconducting magnets) are included in the figure for reference. </a:t>
            </a:r>
          </a:p>
        </p:txBody>
      </p:sp>
    </p:spTree>
    <p:extLst>
      <p:ext uri="{BB962C8B-B14F-4D97-AF65-F5344CB8AC3E}">
        <p14:creationId xmlns:p14="http://schemas.microsoft.com/office/powerpoint/2010/main" val="11416854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BBC6F8-225A-4EFE-B1E3-B374C0F2302A}"/>
</file>

<file path=customXml/itemProps2.xml><?xml version="1.0" encoding="utf-8"?>
<ds:datastoreItem xmlns:ds="http://schemas.openxmlformats.org/officeDocument/2006/customXml" ds:itemID="{764A33DB-73C0-46DF-9E09-F9D3E7477426}"/>
</file>

<file path=customXml/itemProps3.xml><?xml version="1.0" encoding="utf-8"?>
<ds:datastoreItem xmlns:ds="http://schemas.openxmlformats.org/officeDocument/2006/customXml" ds:itemID="{84DFC43A-4E12-450E-871F-3B2F82E4B11C}"/>
</file>

<file path=docProps/app.xml><?xml version="1.0" encoding="utf-8"?>
<Properties xmlns="http://schemas.openxmlformats.org/officeDocument/2006/extended-properties" xmlns:vt="http://schemas.openxmlformats.org/officeDocument/2006/docPropsVTypes">
  <TotalTime>6384</TotalTime>
  <Words>1610</Words>
  <Application>Microsoft Office PowerPoint</Application>
  <PresentationFormat>Widescreen</PresentationFormat>
  <Paragraphs>45</Paragraphs>
  <Slides>2</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Arial</vt:lpstr>
      <vt:lpstr>Calibri</vt:lpstr>
      <vt:lpstr>Default Design</vt:lpstr>
      <vt:lpstr>Graph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151</cp:revision>
  <cp:lastPrinted>2019-07-16T13:07:28Z</cp:lastPrinted>
  <dcterms:created xsi:type="dcterms:W3CDTF">2004-08-07T03:10:56Z</dcterms:created>
  <dcterms:modified xsi:type="dcterms:W3CDTF">2023-11-02T15:52:58Z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