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3" r:id="rId2"/>
    <p:sldId id="264" r:id="rId3"/>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12" autoAdjust="0"/>
    <p:restoredTop sz="95806" autoAdjust="0"/>
  </p:normalViewPr>
  <p:slideViewPr>
    <p:cSldViewPr snapToGrid="0">
      <p:cViewPr varScale="1">
        <p:scale>
          <a:sx n="114" d="100"/>
          <a:sy n="114" d="100"/>
        </p:scale>
        <p:origin x="331"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r>
              <a:rPr lang="en-US" sz="1200" kern="1200" dirty="0">
                <a:solidFill>
                  <a:schemeClr val="tx1"/>
                </a:solidFill>
                <a:effectLst/>
                <a:latin typeface="Arial" charset="0"/>
                <a:ea typeface="+mn-ea"/>
                <a:cs typeface="+mn-cs"/>
              </a:rPr>
              <a:t>How to compress files size:</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On PowerPoint, you can save the attached image (Right click on an image -&gt; Select “Save as picture” -&gt; Then you save the image as PNG). PNG is the image compression without losing the image quality. You replace the original image with the PNG one on PowerPoint. This should reduce the PowerPoint file size.</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One thing to be careful about is that you should enlarge your image a bit on PowerPoint before saving so is to avoid losing much resolution.</a:t>
            </a:r>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359146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r>
              <a:rPr lang="en-US" sz="1200" kern="1200" dirty="0">
                <a:solidFill>
                  <a:schemeClr val="tx1"/>
                </a:solidFill>
                <a:effectLst/>
                <a:latin typeface="Arial" charset="0"/>
                <a:ea typeface="+mn-ea"/>
                <a:cs typeface="+mn-cs"/>
              </a:rPr>
              <a:t>How to compress files size:</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On PowerPoint, you can save the attached image (Right click on an image -&gt; Select “Save as picture” -&gt; Then you save the image as PNG). PNG is the image compression without losing the image quality. You replace the original image with the PNG one on PowerPoint. This should reduce the PowerPoint file size.</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One thing to be careful about is that you should enlarge your image a bit on PowerPoint before saving </a:t>
            </a:r>
            <a:r>
              <a:rPr lang="en-US" sz="1800">
                <a:effectLst/>
                <a:latin typeface="Calibri" panose="020F0502020204030204" pitchFamily="34" charset="0"/>
                <a:ea typeface="Calibri" panose="020F0502020204030204" pitchFamily="34" charset="0"/>
              </a:rPr>
              <a:t>so is to </a:t>
            </a:r>
            <a:r>
              <a:rPr lang="en-US" sz="1800" dirty="0">
                <a:effectLst/>
                <a:latin typeface="Calibri" panose="020F0502020204030204" pitchFamily="34" charset="0"/>
                <a:ea typeface="Calibri" panose="020F0502020204030204" pitchFamily="34" charset="0"/>
              </a:rPr>
              <a:t>avoid losing much </a:t>
            </a:r>
            <a:r>
              <a:rPr lang="en-US" sz="1800">
                <a:effectLst/>
                <a:latin typeface="Calibri" panose="020F0502020204030204" pitchFamily="34" charset="0"/>
                <a:ea typeface="Calibri" panose="020F0502020204030204" pitchFamily="34" charset="0"/>
              </a:rPr>
              <a:t>resolution.</a:t>
            </a:r>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046430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21/acs.est.3c00771" TargetMode="External"/><Relationship Id="rId5" Type="http://schemas.openxmlformats.org/officeDocument/2006/relationships/image" Target="../media/image3.tif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tiff"/><Relationship Id="rId5" Type="http://schemas.openxmlformats.org/officeDocument/2006/relationships/hyperlink" Target="https://doi.org/10.1021/acs.est.3c00771"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66363" y="1327058"/>
            <a:ext cx="5995456" cy="3785652"/>
          </a:xfrm>
          <a:prstGeom prst="rect">
            <a:avLst/>
          </a:prstGeom>
          <a:noFill/>
          <a:ln w="9525">
            <a:noFill/>
            <a:miter lim="800000"/>
            <a:headEnd/>
            <a:tailEnd/>
          </a:ln>
        </p:spPr>
        <p:txBody>
          <a:bodyPr wrap="square">
            <a:spAutoFit/>
          </a:bodyPr>
          <a:lstStyle/>
          <a:p>
            <a:pPr algn="just"/>
            <a:r>
              <a:rPr lang="en-US" sz="1200" i="1" u="sng" dirty="0"/>
              <a:t>Identification of unknown disinfection byproducts (DBPs), especially unknown drivers of toxicity, is one of the major challenges in the supply of safe drinking water.</a:t>
            </a:r>
            <a:r>
              <a:rPr lang="en-US" sz="1200" dirty="0"/>
              <a:t> The ultrahigh mass-resolving power and mass accuracy of the MagLab’s 21 tesla </a:t>
            </a:r>
            <a:r>
              <a:rPr lang="en-US" altLang="zh-CN" sz="1200" dirty="0"/>
              <a:t>Fourier Transform Ion-Cyclotron Resonance Mass Spectrometry</a:t>
            </a:r>
            <a:r>
              <a:rPr lang="en-US" sz="1200" dirty="0"/>
              <a:t> (FT-ICR MS) provides confident assignments of elemental compositions to tens of thousands of unique disinfection byproducts.</a:t>
            </a:r>
          </a:p>
          <a:p>
            <a:pPr algn="just"/>
            <a:endParaRPr lang="en-US" sz="1200" dirty="0"/>
          </a:p>
          <a:p>
            <a:pPr algn="just"/>
            <a:r>
              <a:rPr lang="en-US" sz="1200" dirty="0"/>
              <a:t>This collaboration of MagLab users employed an effect-directed analysis protocol based on</a:t>
            </a:r>
            <a:r>
              <a:rPr lang="en-US" sz="1200" i="1" dirty="0"/>
              <a:t> in vitro </a:t>
            </a:r>
            <a:r>
              <a:rPr lang="en-US" sz="1200" dirty="0"/>
              <a:t>bioassays to identify unknown DBPs in drinking water. </a:t>
            </a:r>
            <a:r>
              <a:rPr lang="en-US" sz="1200" i="1" u="sng" dirty="0"/>
              <a:t>Using the MagLab’s 21</a:t>
            </a:r>
            <a:r>
              <a:rPr lang="en-US" altLang="zh-CN" sz="1200" i="1" u="sng" dirty="0"/>
              <a:t>T FT-ICR MS, researchers </a:t>
            </a:r>
            <a:r>
              <a:rPr lang="en-US" sz="1200" i="1" u="sng" dirty="0"/>
              <a:t>identified 3599 chlorine-containing DBP formulas in the toxic molecular weight fraction </a:t>
            </a:r>
            <a:r>
              <a:rPr lang="en-US" sz="1200" i="1" u="sng" dirty="0">
                <a:latin typeface="Arial" charset="0"/>
              </a:rPr>
              <a:t>(i.e. molecular weights &lt; 1 </a:t>
            </a:r>
            <a:r>
              <a:rPr lang="en-US" sz="1200" i="1" u="sng" dirty="0" err="1">
                <a:latin typeface="Arial" charset="0"/>
              </a:rPr>
              <a:t>kiloDalton</a:t>
            </a:r>
            <a:r>
              <a:rPr lang="en-US" sz="1200" i="1" u="sng" dirty="0">
                <a:latin typeface="Arial" charset="0"/>
              </a:rPr>
              <a:t>) </a:t>
            </a:r>
            <a:r>
              <a:rPr lang="en-US" sz="1200" i="1" u="sng" dirty="0"/>
              <a:t>of chlorinated and </a:t>
            </a:r>
            <a:r>
              <a:rPr lang="en-US" sz="1200" i="1" u="sng" dirty="0" err="1"/>
              <a:t>chloraminated</a:t>
            </a:r>
            <a:r>
              <a:rPr lang="en-US" sz="1200" i="1" u="sng" dirty="0"/>
              <a:t> water. This represents an increase that is more than tenfold higher than earlier studies that used lower magnetic field (7T to 15T) instruments. </a:t>
            </a:r>
            <a:r>
              <a:rPr lang="en-US" sz="1200" dirty="0"/>
              <a:t>Furthermore, the high resolution of 21T </a:t>
            </a:r>
            <a:r>
              <a:rPr lang="en-US" altLang="zh-CN" sz="1200" dirty="0"/>
              <a:t>FT-ICR MS enabled the researchers to discern low-abundance </a:t>
            </a:r>
            <a:r>
              <a:rPr lang="en-US" altLang="zh-CN" sz="1200" baseline="30000" dirty="0"/>
              <a:t>37</a:t>
            </a:r>
            <a:r>
              <a:rPr lang="en-US" altLang="zh-CN" sz="1200" dirty="0"/>
              <a:t>Cl-containing DBPs, which improves the accuracy of DBP formula assignments through isotope pattern matching (see Figure).</a:t>
            </a:r>
            <a:endParaRPr lang="en-US" altLang="zh-CN" sz="1200" strike="sngStrike" dirty="0"/>
          </a:p>
          <a:p>
            <a:pPr algn="just"/>
            <a:endParaRPr lang="en-US" sz="1200" strike="sngStrike" dirty="0"/>
          </a:p>
          <a:p>
            <a:pPr algn="just"/>
            <a:r>
              <a:rPr lang="en-US" sz="1200" dirty="0"/>
              <a:t>The researchers combined toxicity analysis with the 21T FT-ICR-MS chemical analysis to determine the toxicity drivers within the high-molecular-weight DBPs in drinking water. Future work will target these molecules for structural analysis.</a:t>
            </a:r>
          </a:p>
        </p:txBody>
      </p:sp>
      <p:pic>
        <p:nvPicPr>
          <p:cNvPr id="12" name="Picture 11" descr="NSF logo.jpg"/>
          <p:cNvPicPr>
            <a:picLocks noChangeAspect="1"/>
          </p:cNvPicPr>
          <p:nvPr/>
        </p:nvPicPr>
        <p:blipFill>
          <a:blip r:embed="rId3" cstate="print"/>
          <a:stretch>
            <a:fillRect/>
          </a:stretch>
        </p:blipFill>
        <p:spPr>
          <a:xfrm>
            <a:off x="10938234" y="65071"/>
            <a:ext cx="1017188" cy="1023315"/>
          </a:xfrm>
          <a:prstGeom prst="rect">
            <a:avLst/>
          </a:prstGeom>
        </p:spPr>
      </p:pic>
      <p:pic>
        <p:nvPicPr>
          <p:cNvPr id="14" name="Picture 13" descr="JustM_purple.jp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20511" y="77787"/>
            <a:ext cx="792698" cy="944759"/>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42">
            <a:extLst>
              <a:ext uri="{FF2B5EF4-FFF2-40B4-BE49-F238E27FC236}">
                <a16:creationId xmlns:a16="http://schemas.microsoft.com/office/drawing/2014/main" id="{0C52C0F4-2EA6-AA02-5168-F4D2CAE3482A}"/>
              </a:ext>
            </a:extLst>
          </p:cNvPr>
          <p:cNvSpPr>
            <a:spLocks noChangeShapeType="1"/>
          </p:cNvSpPr>
          <p:nvPr/>
        </p:nvSpPr>
        <p:spPr bwMode="auto">
          <a:xfrm>
            <a:off x="0" y="1096902"/>
            <a:ext cx="12192000" cy="28082"/>
          </a:xfrm>
          <a:prstGeom prst="line">
            <a:avLst/>
          </a:prstGeom>
          <a:noFill/>
          <a:ln w="82550" cmpd="thickThin">
            <a:solidFill>
              <a:schemeClr val="tx1"/>
            </a:solidFill>
            <a:round/>
            <a:headEnd/>
            <a:tailEnd/>
          </a:ln>
        </p:spPr>
        <p:txBody>
          <a:bodyPr/>
          <a:lstStyle/>
          <a:p>
            <a:endParaRPr lang="en-US"/>
          </a:p>
        </p:txBody>
      </p:sp>
      <p:sp>
        <p:nvSpPr>
          <p:cNvPr id="8" name="Text Box 62">
            <a:extLst>
              <a:ext uri="{FF2B5EF4-FFF2-40B4-BE49-F238E27FC236}">
                <a16:creationId xmlns:a16="http://schemas.microsoft.com/office/drawing/2014/main" id="{75D30025-F89E-35BF-BE2C-953508DC7F4C}"/>
              </a:ext>
            </a:extLst>
          </p:cNvPr>
          <p:cNvSpPr txBox="1">
            <a:spLocks noChangeArrowheads="1"/>
          </p:cNvSpPr>
          <p:nvPr/>
        </p:nvSpPr>
        <p:spPr bwMode="auto">
          <a:xfrm>
            <a:off x="1113209" y="42633"/>
            <a:ext cx="10000974" cy="1046440"/>
          </a:xfrm>
          <a:prstGeom prst="rect">
            <a:avLst/>
          </a:prstGeom>
          <a:noFill/>
          <a:ln w="9525">
            <a:noFill/>
            <a:miter lim="800000"/>
            <a:headEnd/>
            <a:tailEnd/>
          </a:ln>
        </p:spPr>
        <p:txBody>
          <a:bodyPr wrap="square">
            <a:spAutoFit/>
          </a:bodyPr>
          <a:lstStyle/>
          <a:p>
            <a:pPr algn="ctr">
              <a:spcBef>
                <a:spcPts val="0"/>
              </a:spcBef>
            </a:pPr>
            <a:r>
              <a:rPr lang="en-US" sz="1600" b="1" dirty="0"/>
              <a:t>Unravelling Disinfection Byproducts in Chlorinated and </a:t>
            </a:r>
            <a:r>
              <a:rPr lang="en-US" sz="1600" b="1" dirty="0" err="1"/>
              <a:t>Chloraminated</a:t>
            </a:r>
            <a:r>
              <a:rPr lang="en-US" sz="1600" b="1" dirty="0"/>
              <a:t> Drinking Water</a:t>
            </a:r>
          </a:p>
          <a:p>
            <a:pPr algn="ctr">
              <a:spcBef>
                <a:spcPts val="0"/>
              </a:spcBef>
            </a:pPr>
            <a:r>
              <a:rPr lang="en-US" sz="700" dirty="0"/>
              <a:t> </a:t>
            </a:r>
          </a:p>
          <a:p>
            <a:pPr algn="ctr">
              <a:spcBef>
                <a:spcPts val="0"/>
              </a:spcBef>
            </a:pPr>
            <a:r>
              <a:rPr lang="en-US" sz="1100" dirty="0" err="1"/>
              <a:t>Huiyu</a:t>
            </a:r>
            <a:r>
              <a:rPr lang="en-US" sz="1100" dirty="0"/>
              <a:t> Dong</a:t>
            </a:r>
            <a:r>
              <a:rPr lang="en-US" sz="1100" baseline="30000" dirty="0"/>
              <a:t>1,2</a:t>
            </a:r>
            <a:r>
              <a:rPr lang="en-US" sz="1100" dirty="0"/>
              <a:t>, Amy A. Cuthbertson</a:t>
            </a:r>
            <a:r>
              <a:rPr lang="en-US" sz="1100" baseline="30000" dirty="0"/>
              <a:t>1</a:t>
            </a:r>
            <a:r>
              <a:rPr lang="en-US" sz="1100" dirty="0"/>
              <a:t>, Michael J. Plewa</a:t>
            </a:r>
            <a:r>
              <a:rPr lang="en-US" sz="1100" baseline="30000" dirty="0"/>
              <a:t>3</a:t>
            </a:r>
            <a:r>
              <a:rPr lang="en-US" sz="1100" dirty="0"/>
              <a:t>, Chad R. Weisbrod</a:t>
            </a:r>
            <a:r>
              <a:rPr lang="en-US" sz="1100" baseline="30000" dirty="0"/>
              <a:t>4</a:t>
            </a:r>
            <a:r>
              <a:rPr lang="en-US" sz="1100" dirty="0"/>
              <a:t>, Amy M. McKenna</a:t>
            </a:r>
            <a:r>
              <a:rPr lang="en-US" altLang="zh-CN" sz="1100" baseline="30000" dirty="0"/>
              <a:t>4,5</a:t>
            </a:r>
            <a:r>
              <a:rPr lang="en-US" sz="1100" dirty="0"/>
              <a:t>, Susan D. Richardson</a:t>
            </a:r>
            <a:r>
              <a:rPr lang="en-US" sz="1100" baseline="30000" dirty="0"/>
              <a:t>1,</a:t>
            </a:r>
            <a:r>
              <a:rPr lang="en-US" sz="1100" dirty="0"/>
              <a:t>*</a:t>
            </a:r>
          </a:p>
          <a:p>
            <a:pPr algn="ctr">
              <a:spcBef>
                <a:spcPts val="0"/>
              </a:spcBef>
            </a:pPr>
            <a:r>
              <a:rPr lang="en-US" sz="1050" b="1" dirty="0">
                <a:solidFill>
                  <a:srgbClr val="0033CC"/>
                </a:solidFill>
              </a:rPr>
              <a:t>1. University of South Carolina; 2. Chinese Academy of Sciences; 3. University of Illinois at Urbana−Champaign; 4. MagLab; 5. Colorado State University</a:t>
            </a:r>
          </a:p>
          <a:p>
            <a:pPr algn="ctr">
              <a:spcBef>
                <a:spcPts val="0"/>
              </a:spcBef>
            </a:pPr>
            <a:r>
              <a:rPr lang="en-US" sz="600" b="1" dirty="0">
                <a:solidFill>
                  <a:srgbClr val="0033CC"/>
                </a:solidFill>
              </a:rPr>
              <a:t> </a:t>
            </a:r>
          </a:p>
          <a:p>
            <a:pPr algn="ctr">
              <a:spcBef>
                <a:spcPts val="0"/>
              </a:spcBef>
            </a:pPr>
            <a:r>
              <a:rPr lang="en-US" sz="1050" b="1" dirty="0"/>
              <a:t>Funding Grants:</a:t>
            </a:r>
            <a:r>
              <a:rPr lang="en-US" sz="1050" dirty="0"/>
              <a:t> Susan D. Richardson (NSF, DMR-1644779; ASPIRE); Huiyu Dong (NSFC, 52070184, 52270012); </a:t>
            </a:r>
            <a:r>
              <a:rPr lang="en-US" sz="1050" dirty="0">
                <a:latin typeface="+mn-lt"/>
              </a:rPr>
              <a:t>G.S. Boebinger (NSF DMR-2128556</a:t>
            </a:r>
            <a:r>
              <a:rPr lang="en-US" sz="1050" dirty="0"/>
              <a:t>)</a:t>
            </a:r>
            <a:endParaRPr lang="en-US" sz="1050" b="1" dirty="0">
              <a:solidFill>
                <a:srgbClr val="0033CC"/>
              </a:solidFill>
            </a:endParaRPr>
          </a:p>
        </p:txBody>
      </p:sp>
      <p:pic>
        <p:nvPicPr>
          <p:cNvPr id="9" name="Picture 8">
            <a:extLst>
              <a:ext uri="{FF2B5EF4-FFF2-40B4-BE49-F238E27FC236}">
                <a16:creationId xmlns:a16="http://schemas.microsoft.com/office/drawing/2014/main" id="{DE444F39-AA14-1F12-AD35-A9B4D1EECB4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9774" r="4767" b="5554"/>
          <a:stretch/>
        </p:blipFill>
        <p:spPr bwMode="auto">
          <a:xfrm>
            <a:off x="6293227" y="1182915"/>
            <a:ext cx="5815853" cy="5610014"/>
          </a:xfrm>
          <a:prstGeom prst="rect">
            <a:avLst/>
          </a:prstGeom>
          <a:noFill/>
          <a:ln>
            <a:noFill/>
          </a:ln>
          <a:extLst>
            <a:ext uri="{53640926-AAD7-44D8-BBD7-CCE9431645EC}">
              <a14:shadowObscured xmlns:a14="http://schemas.microsoft.com/office/drawing/2010/main"/>
            </a:ext>
          </a:extLst>
        </p:spPr>
      </p:pic>
      <p:sp>
        <p:nvSpPr>
          <p:cNvPr id="15" name="Rectangle 49">
            <a:extLst>
              <a:ext uri="{FF2B5EF4-FFF2-40B4-BE49-F238E27FC236}">
                <a16:creationId xmlns:a16="http://schemas.microsoft.com/office/drawing/2014/main" id="{74C1E673-8FE0-C156-1FEF-B64F224761D6}"/>
              </a:ext>
            </a:extLst>
          </p:cNvPr>
          <p:cNvSpPr>
            <a:spLocks noChangeArrowheads="1"/>
          </p:cNvSpPr>
          <p:nvPr/>
        </p:nvSpPr>
        <p:spPr bwMode="auto">
          <a:xfrm>
            <a:off x="6143627" y="1182914"/>
            <a:ext cx="5982010" cy="5632453"/>
          </a:xfrm>
          <a:prstGeom prst="rect">
            <a:avLst/>
          </a:prstGeom>
          <a:noFill/>
          <a:ln w="19050">
            <a:solidFill>
              <a:srgbClr val="0033CC"/>
            </a:solidFill>
            <a:miter lim="800000"/>
            <a:headEnd/>
            <a:tailEnd/>
          </a:ln>
        </p:spPr>
        <p:txBody>
          <a:bodyPr wrap="none" anchor="ctr"/>
          <a:lstStyle/>
          <a:p>
            <a:endParaRPr lang="en-US"/>
          </a:p>
        </p:txBody>
      </p:sp>
      <p:sp>
        <p:nvSpPr>
          <p:cNvPr id="3" name="TextBox 2">
            <a:extLst>
              <a:ext uri="{FF2B5EF4-FFF2-40B4-BE49-F238E27FC236}">
                <a16:creationId xmlns:a16="http://schemas.microsoft.com/office/drawing/2014/main" id="{AA770473-CBF9-93FB-97AB-261E16214DAC}"/>
              </a:ext>
            </a:extLst>
          </p:cNvPr>
          <p:cNvSpPr txBox="1"/>
          <p:nvPr/>
        </p:nvSpPr>
        <p:spPr>
          <a:xfrm>
            <a:off x="376518" y="6281739"/>
            <a:ext cx="5624230" cy="577081"/>
          </a:xfrm>
          <a:prstGeom prst="rect">
            <a:avLst/>
          </a:prstGeom>
          <a:noFill/>
        </p:spPr>
        <p:txBody>
          <a:bodyPr wrap="square" rtlCol="0">
            <a:spAutoFit/>
          </a:bodyPr>
          <a:lstStyle/>
          <a:p>
            <a:pPr algn="just"/>
            <a:r>
              <a:rPr lang="en-US" sz="1050" b="1" kern="1200" dirty="0">
                <a:effectLst/>
                <a:latin typeface="Arial" charset="0"/>
                <a:ea typeface="+mn-ea"/>
                <a:cs typeface="+mn-cs"/>
              </a:rPr>
              <a:t>Figure: </a:t>
            </a:r>
            <a:r>
              <a:rPr lang="en-US" sz="1050" kern="1200" dirty="0">
                <a:effectLst/>
                <a:latin typeface="Arial" charset="0"/>
                <a:ea typeface="+mn-ea"/>
                <a:cs typeface="+mn-cs"/>
              </a:rPr>
              <a:t>Representative DBP </a:t>
            </a:r>
            <a:r>
              <a:rPr lang="en-US" sz="1050" dirty="0">
                <a:latin typeface="Arial" charset="0"/>
                <a:cs typeface="+mn-cs"/>
              </a:rPr>
              <a:t>molecular formula </a:t>
            </a:r>
            <a:r>
              <a:rPr lang="en-US" sz="1050" kern="1200" dirty="0">
                <a:effectLst/>
                <a:latin typeface="Arial" charset="0"/>
                <a:ea typeface="+mn-ea"/>
                <a:cs typeface="+mn-cs"/>
              </a:rPr>
              <a:t>identifications for a molecule that contains (a) one, (b) two, and</a:t>
            </a:r>
            <a:r>
              <a:rPr lang="en-US" sz="1050" kern="1200" baseline="-25000" dirty="0">
                <a:effectLst/>
                <a:latin typeface="Arial" charset="0"/>
                <a:ea typeface="+mn-ea"/>
                <a:cs typeface="+mn-cs"/>
              </a:rPr>
              <a:t> </a:t>
            </a:r>
            <a:r>
              <a:rPr lang="en-US" altLang="zh-CN" sz="1050" kern="1200" dirty="0">
                <a:effectLst/>
                <a:latin typeface="Arial" charset="0"/>
                <a:ea typeface="+mn-ea"/>
                <a:cs typeface="+mn-cs"/>
              </a:rPr>
              <a:t>(c)</a:t>
            </a:r>
            <a:r>
              <a:rPr lang="en-US" sz="1050" kern="1200" dirty="0">
                <a:effectLst/>
                <a:latin typeface="Arial" charset="0"/>
                <a:ea typeface="+mn-ea"/>
                <a:cs typeface="+mn-cs"/>
              </a:rPr>
              <a:t> three chlorine atoms. Confident assignment requires the ultrahigh mass resolving power and mass accuracy provided by 21T FT-ICR MS.</a:t>
            </a:r>
            <a:endParaRPr lang="en-US" sz="1050" dirty="0"/>
          </a:p>
        </p:txBody>
      </p:sp>
      <p:sp>
        <p:nvSpPr>
          <p:cNvPr id="4" name="Text Box 28">
            <a:extLst>
              <a:ext uri="{FF2B5EF4-FFF2-40B4-BE49-F238E27FC236}">
                <a16:creationId xmlns:a16="http://schemas.microsoft.com/office/drawing/2014/main" id="{50F78BB1-274E-A77E-449C-4F4A85BC2D79}"/>
              </a:ext>
            </a:extLst>
          </p:cNvPr>
          <p:cNvSpPr txBox="1">
            <a:spLocks noChangeArrowheads="1"/>
          </p:cNvSpPr>
          <p:nvPr/>
        </p:nvSpPr>
        <p:spPr bwMode="auto">
          <a:xfrm>
            <a:off x="-1" y="5314784"/>
            <a:ext cx="6043082" cy="900246"/>
          </a:xfrm>
          <a:prstGeom prst="rect">
            <a:avLst/>
          </a:prstGeom>
          <a:noFill/>
          <a:ln w="9525">
            <a:noFill/>
            <a:miter lim="800000"/>
            <a:headEnd/>
            <a:tailEnd/>
          </a:ln>
        </p:spPr>
        <p:txBody>
          <a:bodyPr wrap="square">
            <a:spAutoFit/>
          </a:bodyPr>
          <a:lstStyle/>
          <a:p>
            <a:pPr algn="just"/>
            <a:r>
              <a:rPr lang="en-US" sz="1050" b="1" dirty="0">
                <a:solidFill>
                  <a:srgbClr val="333399"/>
                </a:solidFill>
              </a:rPr>
              <a:t>Facilities and instrumentation used:</a:t>
            </a:r>
            <a:r>
              <a:rPr lang="en-US" sz="1050" dirty="0">
                <a:solidFill>
                  <a:srgbClr val="333399"/>
                </a:solidFill>
              </a:rPr>
              <a:t> ICR Facility: 21 T hybrid linear ion trap FT-ICR MS.</a:t>
            </a:r>
          </a:p>
          <a:p>
            <a:pPr algn="just"/>
            <a:r>
              <a:rPr lang="en-US" sz="1050" b="1" dirty="0">
                <a:solidFill>
                  <a:srgbClr val="333399"/>
                </a:solidFill>
              </a:rPr>
              <a:t>Citation: </a:t>
            </a:r>
            <a:r>
              <a:rPr lang="en-US" sz="1050" b="0" i="0" dirty="0">
                <a:solidFill>
                  <a:srgbClr val="333399"/>
                </a:solidFill>
                <a:effectLst/>
                <a:latin typeface="arial" panose="020B0604020202020204" pitchFamily="34" charset="0"/>
              </a:rPr>
              <a:t>Dong, H.; Cuthbertson, A.A.; </a:t>
            </a:r>
            <a:r>
              <a:rPr lang="en-US" sz="1050" b="0" i="0" dirty="0" err="1">
                <a:solidFill>
                  <a:srgbClr val="333399"/>
                </a:solidFill>
                <a:effectLst/>
                <a:latin typeface="arial" panose="020B0604020202020204" pitchFamily="34" charset="0"/>
              </a:rPr>
              <a:t>Plewa</a:t>
            </a:r>
            <a:r>
              <a:rPr lang="en-US" sz="1050" b="0" i="0" dirty="0">
                <a:solidFill>
                  <a:srgbClr val="333399"/>
                </a:solidFill>
                <a:effectLst/>
                <a:latin typeface="arial" panose="020B0604020202020204" pitchFamily="34" charset="0"/>
              </a:rPr>
              <a:t>, M.; Weisbrod, C.; McKenna, A.M.; Richardson, S.D., </a:t>
            </a:r>
            <a:r>
              <a:rPr lang="en-US" sz="1050" b="0" i="1" dirty="0">
                <a:solidFill>
                  <a:srgbClr val="333399"/>
                </a:solidFill>
                <a:effectLst/>
                <a:latin typeface="arial" panose="020B0604020202020204" pitchFamily="34" charset="0"/>
              </a:rPr>
              <a:t>Unravelling High-Molecular-Weight DBP Toxicity Drivers in Chlorinated and </a:t>
            </a:r>
            <a:r>
              <a:rPr lang="en-US" sz="1050" b="0" i="1" dirty="0" err="1">
                <a:solidFill>
                  <a:srgbClr val="333399"/>
                </a:solidFill>
                <a:effectLst/>
                <a:latin typeface="arial" panose="020B0604020202020204" pitchFamily="34" charset="0"/>
              </a:rPr>
              <a:t>Chloraminated</a:t>
            </a:r>
            <a:r>
              <a:rPr lang="en-US" sz="1050" b="0" i="1" dirty="0">
                <a:solidFill>
                  <a:srgbClr val="333399"/>
                </a:solidFill>
                <a:effectLst/>
                <a:latin typeface="arial" panose="020B0604020202020204" pitchFamily="34" charset="0"/>
              </a:rPr>
              <a:t> Drinking Water: Effect-Directed Analysis of Molecular Weight Fractions,</a:t>
            </a:r>
            <a:r>
              <a:rPr lang="en-US" sz="1050" b="0" i="0" dirty="0">
                <a:solidFill>
                  <a:srgbClr val="333399"/>
                </a:solidFill>
                <a:effectLst/>
                <a:latin typeface="arial" panose="020B0604020202020204" pitchFamily="34" charset="0"/>
              </a:rPr>
              <a:t> </a:t>
            </a:r>
          </a:p>
          <a:p>
            <a:pPr algn="just"/>
            <a:r>
              <a:rPr lang="en-US" sz="1050" b="1" i="0" dirty="0">
                <a:solidFill>
                  <a:srgbClr val="333399"/>
                </a:solidFill>
                <a:effectLst/>
                <a:latin typeface="arial" panose="020B0604020202020204" pitchFamily="34" charset="0"/>
              </a:rPr>
              <a:t>Environmental Science and Technology</a:t>
            </a:r>
            <a:r>
              <a:rPr lang="en-US" sz="1050" b="0" i="0" dirty="0">
                <a:solidFill>
                  <a:srgbClr val="333399"/>
                </a:solidFill>
                <a:effectLst/>
                <a:latin typeface="arial" panose="020B0604020202020204" pitchFamily="34" charset="0"/>
              </a:rPr>
              <a:t> (2023)    </a:t>
            </a:r>
            <a:r>
              <a:rPr lang="en-US" sz="1050" b="1" i="0" dirty="0">
                <a:solidFill>
                  <a:srgbClr val="333399"/>
                </a:solidFill>
                <a:effectLst/>
                <a:latin typeface="arial" panose="020B0604020202020204" pitchFamily="34" charset="0"/>
                <a:hlinkClick r:id="rId6">
                  <a:extLst>
                    <a:ext uri="{A12FA001-AC4F-418D-AE19-62706E023703}">
                      <ahyp:hlinkClr xmlns:ahyp="http://schemas.microsoft.com/office/drawing/2018/hyperlinkcolor" val="tx"/>
                    </a:ext>
                  </a:extLst>
                </a:hlinkClick>
              </a:rPr>
              <a:t>doi.org/10.1021/acs.est.3c00771</a:t>
            </a:r>
            <a:endParaRPr lang="en-US" sz="1050" dirty="0">
              <a:solidFill>
                <a:srgbClr val="333399"/>
              </a:solidFill>
            </a:endParaRPr>
          </a:p>
        </p:txBody>
      </p:sp>
    </p:spTree>
    <p:extLst>
      <p:ext uri="{BB962C8B-B14F-4D97-AF65-F5344CB8AC3E}">
        <p14:creationId xmlns:p14="http://schemas.microsoft.com/office/powerpoint/2010/main" val="3095591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32527" y="1159800"/>
            <a:ext cx="5978025" cy="4154984"/>
          </a:xfrm>
          <a:prstGeom prst="rect">
            <a:avLst/>
          </a:prstGeom>
          <a:noFill/>
          <a:ln w="9525">
            <a:noFill/>
            <a:miter lim="800000"/>
            <a:headEnd/>
            <a:tailEnd/>
          </a:ln>
        </p:spPr>
        <p:txBody>
          <a:bodyPr wrap="square">
            <a:spAutoFit/>
          </a:bodyPr>
          <a:lstStyle/>
          <a:p>
            <a:pPr algn="just"/>
            <a:r>
              <a:rPr lang="en-US" sz="1200" b="1" dirty="0">
                <a:solidFill>
                  <a:srgbClr val="000000"/>
                </a:solidFill>
              </a:rPr>
              <a:t>What is the finding?  </a:t>
            </a:r>
            <a:r>
              <a:rPr lang="en-US" sz="1200" i="1" u="sng" dirty="0">
                <a:latin typeface="Arial" charset="0"/>
              </a:rPr>
              <a:t>MagLab users identified 3599 chlorine-containing disinfection byproducts (DPB’s) in the most toxic fraction (i.e. molecular weights &lt; 1 </a:t>
            </a:r>
            <a:r>
              <a:rPr lang="en-US" sz="1200" i="1" u="sng" dirty="0" err="1">
                <a:latin typeface="Arial" charset="0"/>
              </a:rPr>
              <a:t>kiloDalton</a:t>
            </a:r>
            <a:r>
              <a:rPr lang="en-US" sz="1200" i="1" u="sng" dirty="0">
                <a:latin typeface="Arial" charset="0"/>
              </a:rPr>
              <a:t>) of drinking water treated by chlorination and </a:t>
            </a:r>
            <a:r>
              <a:rPr lang="en-US" sz="1200" i="1" u="sng" dirty="0" err="1">
                <a:latin typeface="Arial" charset="0"/>
              </a:rPr>
              <a:t>chloramination</a:t>
            </a:r>
            <a:r>
              <a:rPr lang="en-US" sz="1200" dirty="0">
                <a:latin typeface="Arial" charset="0"/>
              </a:rPr>
              <a:t>. These DBPs have empirical formulas that contain one (</a:t>
            </a:r>
            <a:r>
              <a:rPr lang="en-US" sz="1200" dirty="0" err="1">
                <a:latin typeface="Arial" charset="0"/>
              </a:rPr>
              <a:t>CHOCl</a:t>
            </a:r>
            <a:r>
              <a:rPr lang="en-US" sz="1200" dirty="0">
                <a:latin typeface="Arial" charset="0"/>
              </a:rPr>
              <a:t>), two (CHOCl</a:t>
            </a:r>
            <a:r>
              <a:rPr lang="en-US" sz="1200" baseline="-25000" dirty="0">
                <a:latin typeface="Arial" charset="0"/>
              </a:rPr>
              <a:t>2</a:t>
            </a:r>
            <a:r>
              <a:rPr lang="en-US" sz="1200" dirty="0">
                <a:latin typeface="Arial" charset="0"/>
              </a:rPr>
              <a:t>) or three (CHOCl</a:t>
            </a:r>
            <a:r>
              <a:rPr lang="en-US" sz="1200" baseline="-25000" dirty="0">
                <a:latin typeface="Arial" charset="0"/>
              </a:rPr>
              <a:t>3</a:t>
            </a:r>
            <a:r>
              <a:rPr lang="en-US" sz="1200" dirty="0">
                <a:latin typeface="Arial" charset="0"/>
              </a:rPr>
              <a:t>) chlorine atoms per molecule, with a relative abundance order of Cl</a:t>
            </a:r>
            <a:r>
              <a:rPr lang="en-US" sz="1200" baseline="-25000" dirty="0">
                <a:latin typeface="Arial" charset="0"/>
              </a:rPr>
              <a:t>1</a:t>
            </a:r>
            <a:r>
              <a:rPr lang="en-US" sz="1200" dirty="0">
                <a:latin typeface="Arial" charset="0"/>
              </a:rPr>
              <a:t> &gt; Cl</a:t>
            </a:r>
            <a:r>
              <a:rPr lang="en-US" sz="1200" baseline="-25000" dirty="0">
                <a:latin typeface="Arial" charset="0"/>
              </a:rPr>
              <a:t>2</a:t>
            </a:r>
            <a:r>
              <a:rPr lang="en-US" sz="1200" dirty="0">
                <a:latin typeface="Arial" charset="0"/>
              </a:rPr>
              <a:t> &gt;&gt; Cl</a:t>
            </a:r>
            <a:r>
              <a:rPr lang="en-US" sz="1200" baseline="-25000" dirty="0">
                <a:latin typeface="Arial" charset="0"/>
              </a:rPr>
              <a:t>3</a:t>
            </a:r>
            <a:r>
              <a:rPr lang="en-US" sz="1200" dirty="0">
                <a:latin typeface="Arial" charset="0"/>
              </a:rPr>
              <a:t>. Strikingly, </a:t>
            </a:r>
            <a:r>
              <a:rPr lang="en-US" sz="1200" dirty="0" err="1">
                <a:latin typeface="Arial" charset="0"/>
              </a:rPr>
              <a:t>chloraminated</a:t>
            </a:r>
            <a:r>
              <a:rPr lang="en-US" sz="1200" dirty="0">
                <a:latin typeface="Arial" charset="0"/>
              </a:rPr>
              <a:t> water contains a higher number of chlorine-containing high-molecular-weight DPBs than chlorinated water.</a:t>
            </a:r>
            <a:endParaRPr lang="en-US" sz="600" dirty="0">
              <a:latin typeface="Arial" charset="0"/>
            </a:endParaRPr>
          </a:p>
          <a:p>
            <a:pPr algn="just"/>
            <a:r>
              <a:rPr lang="en-US" sz="1200" b="1" dirty="0">
                <a:solidFill>
                  <a:srgbClr val="000000"/>
                </a:solidFill>
              </a:rPr>
              <a:t>Why is this important?  </a:t>
            </a:r>
            <a:r>
              <a:rPr lang="en-US" sz="1200" dirty="0">
                <a:latin typeface="Arial" charset="0"/>
              </a:rPr>
              <a:t>Disinfection byproducts are associated with adverse health effects, including reproductive and developmental impacts as well as cancer. However, the toxicity-driven unknown DBPs remain poorly understood. Due to lack of chemical standards, it is difficult to assess the toxicity contribution of identified DBPs by high resolution mass </a:t>
            </a:r>
            <a:r>
              <a:rPr lang="en-US" altLang="zh-CN" sz="1200" dirty="0"/>
              <a:t>spectrometry, as the resolving power requirements to identify these compounds exceeds lower-magnetic-field instruments. </a:t>
            </a:r>
            <a:r>
              <a:rPr lang="en-US" sz="1200" dirty="0">
                <a:latin typeface="Arial" charset="0"/>
              </a:rPr>
              <a:t> Performing </a:t>
            </a:r>
            <a:r>
              <a:rPr lang="en-US" sz="1200" i="1" dirty="0">
                <a:latin typeface="Arial" charset="0"/>
              </a:rPr>
              <a:t>in vitro </a:t>
            </a:r>
            <a:r>
              <a:rPr lang="en-US" sz="1200" dirty="0">
                <a:latin typeface="Arial" charset="0"/>
              </a:rPr>
              <a:t>bioassays prior to analysis in the MagLab’s 21T Fourier Transform – Ion Cyclotron Resonance (FT-ICR) mass spectrometer enabled the discovery of 3599 chlorine-containing DBPs in the toxic fraction of drinking water. </a:t>
            </a:r>
            <a:r>
              <a:rPr lang="en-US" sz="1200" i="1" u="sng" dirty="0">
                <a:latin typeface="Arial" charset="0"/>
              </a:rPr>
              <a:t>This provides a candidate list for </a:t>
            </a:r>
            <a:r>
              <a:rPr lang="en-US" altLang="zh-CN" sz="1200" i="1" u="sng" dirty="0"/>
              <a:t>verifying the specific toxicity drivers in disinfected water</a:t>
            </a:r>
            <a:r>
              <a:rPr lang="en-US" altLang="zh-CN" sz="1200" dirty="0"/>
              <a:t>.</a:t>
            </a:r>
            <a:endParaRPr lang="en-US" altLang="zh-CN" sz="600" dirty="0"/>
          </a:p>
          <a:p>
            <a:pPr algn="just"/>
            <a:r>
              <a:rPr lang="en-US" sz="1200" b="1" dirty="0">
                <a:solidFill>
                  <a:srgbClr val="000000"/>
                </a:solidFill>
              </a:rPr>
              <a:t>Why did this research need the MagLab?</a:t>
            </a:r>
            <a:r>
              <a:rPr lang="en-US" sz="1200" b="1" dirty="0">
                <a:latin typeface="Arial" charset="0"/>
              </a:rPr>
              <a:t>  </a:t>
            </a:r>
            <a:r>
              <a:rPr lang="en-US" sz="1200" i="1" u="sng" dirty="0">
                <a:latin typeface="Arial" charset="0"/>
              </a:rPr>
              <a:t>The MagLab’s unique 21T FT-ICR mass spectrometer leverages the mass measurement accuracy and precision achievable at using 21 tesla magnetic fields to provide world-leading mass-resolving power that enables determination of toxic DPB species in drinking water that contain one, two, or three chlorines per molecule</a:t>
            </a:r>
            <a:r>
              <a:rPr lang="en-US" sz="1200" dirty="0">
                <a:latin typeface="Arial" charset="0"/>
              </a:rPr>
              <a:t>.</a:t>
            </a:r>
          </a:p>
        </p:txBody>
      </p:sp>
      <p:pic>
        <p:nvPicPr>
          <p:cNvPr id="12" name="Picture 11" descr="NSF logo.jpg"/>
          <p:cNvPicPr>
            <a:picLocks noChangeAspect="1"/>
          </p:cNvPicPr>
          <p:nvPr/>
        </p:nvPicPr>
        <p:blipFill>
          <a:blip r:embed="rId3" cstate="print"/>
          <a:stretch>
            <a:fillRect/>
          </a:stretch>
        </p:blipFill>
        <p:spPr>
          <a:xfrm>
            <a:off x="10938234" y="65071"/>
            <a:ext cx="1017188" cy="1023315"/>
          </a:xfrm>
          <a:prstGeom prst="rect">
            <a:avLst/>
          </a:prstGeom>
        </p:spPr>
      </p:pic>
      <p:pic>
        <p:nvPicPr>
          <p:cNvPr id="14" name="Picture 13" descr="JustM_purple.jp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20511" y="77787"/>
            <a:ext cx="792698" cy="944759"/>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ext Box 62">
            <a:extLst>
              <a:ext uri="{FF2B5EF4-FFF2-40B4-BE49-F238E27FC236}">
                <a16:creationId xmlns:a16="http://schemas.microsoft.com/office/drawing/2014/main" id="{34DF8FED-4E2E-E9AF-08FB-8BF0A8FFC846}"/>
              </a:ext>
            </a:extLst>
          </p:cNvPr>
          <p:cNvSpPr txBox="1">
            <a:spLocks noChangeArrowheads="1"/>
          </p:cNvSpPr>
          <p:nvPr/>
        </p:nvSpPr>
        <p:spPr bwMode="auto">
          <a:xfrm>
            <a:off x="1113209" y="42633"/>
            <a:ext cx="10000974" cy="1046440"/>
          </a:xfrm>
          <a:prstGeom prst="rect">
            <a:avLst/>
          </a:prstGeom>
          <a:noFill/>
          <a:ln w="9525">
            <a:noFill/>
            <a:miter lim="800000"/>
            <a:headEnd/>
            <a:tailEnd/>
          </a:ln>
        </p:spPr>
        <p:txBody>
          <a:bodyPr wrap="square">
            <a:spAutoFit/>
          </a:bodyPr>
          <a:lstStyle/>
          <a:p>
            <a:pPr algn="ctr">
              <a:spcBef>
                <a:spcPts val="0"/>
              </a:spcBef>
            </a:pPr>
            <a:r>
              <a:rPr lang="en-US" sz="1600" b="1" dirty="0"/>
              <a:t>Unravelling Disinfection Byproducts in Chlorinated and </a:t>
            </a:r>
            <a:r>
              <a:rPr lang="en-US" sz="1600" b="1" dirty="0" err="1"/>
              <a:t>Chloraminated</a:t>
            </a:r>
            <a:r>
              <a:rPr lang="en-US" sz="1600" b="1" dirty="0"/>
              <a:t> Drinking Water</a:t>
            </a:r>
          </a:p>
          <a:p>
            <a:pPr algn="ctr">
              <a:spcBef>
                <a:spcPts val="0"/>
              </a:spcBef>
            </a:pPr>
            <a:r>
              <a:rPr lang="en-US" sz="700" dirty="0"/>
              <a:t> </a:t>
            </a:r>
          </a:p>
          <a:p>
            <a:pPr algn="ctr">
              <a:spcBef>
                <a:spcPts val="0"/>
              </a:spcBef>
            </a:pPr>
            <a:r>
              <a:rPr lang="en-US" sz="1100" dirty="0" err="1"/>
              <a:t>Huiyu</a:t>
            </a:r>
            <a:r>
              <a:rPr lang="en-US" sz="1100" dirty="0"/>
              <a:t> Dong</a:t>
            </a:r>
            <a:r>
              <a:rPr lang="en-US" sz="1100" baseline="30000" dirty="0"/>
              <a:t>1,2</a:t>
            </a:r>
            <a:r>
              <a:rPr lang="en-US" sz="1100" dirty="0"/>
              <a:t>, Amy A. Cuthbertson</a:t>
            </a:r>
            <a:r>
              <a:rPr lang="en-US" sz="1100" baseline="30000" dirty="0"/>
              <a:t>1</a:t>
            </a:r>
            <a:r>
              <a:rPr lang="en-US" sz="1100" dirty="0"/>
              <a:t>, Michael J. Plewa</a:t>
            </a:r>
            <a:r>
              <a:rPr lang="en-US" sz="1100" baseline="30000" dirty="0"/>
              <a:t>3</a:t>
            </a:r>
            <a:r>
              <a:rPr lang="en-US" sz="1100" dirty="0"/>
              <a:t>, Chad R. Weisbrod</a:t>
            </a:r>
            <a:r>
              <a:rPr lang="en-US" sz="1100" baseline="30000" dirty="0"/>
              <a:t>4</a:t>
            </a:r>
            <a:r>
              <a:rPr lang="en-US" sz="1100" dirty="0"/>
              <a:t>, Amy M. McKenna</a:t>
            </a:r>
            <a:r>
              <a:rPr lang="en-US" altLang="zh-CN" sz="1100" baseline="30000" dirty="0"/>
              <a:t>4,5</a:t>
            </a:r>
            <a:r>
              <a:rPr lang="en-US" sz="1100" dirty="0"/>
              <a:t>, Susan D. Richardson</a:t>
            </a:r>
            <a:r>
              <a:rPr lang="en-US" sz="1100" baseline="30000" dirty="0"/>
              <a:t>1,</a:t>
            </a:r>
            <a:r>
              <a:rPr lang="en-US" sz="1100" dirty="0"/>
              <a:t>*</a:t>
            </a:r>
          </a:p>
          <a:p>
            <a:pPr algn="ctr">
              <a:spcBef>
                <a:spcPts val="0"/>
              </a:spcBef>
            </a:pPr>
            <a:r>
              <a:rPr lang="en-US" sz="1050" b="1" dirty="0">
                <a:solidFill>
                  <a:srgbClr val="0033CC"/>
                </a:solidFill>
              </a:rPr>
              <a:t>1. University of South Carolina; 2. Chinese Academy of Sciences; 3. University of Illinois at Urbana−Champaign; 4. MagLab; 5. Colorado State University</a:t>
            </a:r>
          </a:p>
          <a:p>
            <a:pPr algn="ctr">
              <a:spcBef>
                <a:spcPts val="0"/>
              </a:spcBef>
            </a:pPr>
            <a:r>
              <a:rPr lang="en-US" sz="600" b="1" dirty="0">
                <a:solidFill>
                  <a:srgbClr val="0033CC"/>
                </a:solidFill>
              </a:rPr>
              <a:t> </a:t>
            </a:r>
          </a:p>
          <a:p>
            <a:pPr algn="ctr">
              <a:spcBef>
                <a:spcPts val="0"/>
              </a:spcBef>
            </a:pPr>
            <a:r>
              <a:rPr lang="en-US" sz="1050" b="1" dirty="0"/>
              <a:t>Funding Grants:</a:t>
            </a:r>
            <a:r>
              <a:rPr lang="en-US" sz="1050" dirty="0"/>
              <a:t> Susan D. Richardson (NSF, DMR-1644779; ASPIRE); Huiyu Dong (NSFC, 52070184, 52270012); </a:t>
            </a:r>
            <a:r>
              <a:rPr lang="en-US" sz="1050" dirty="0">
                <a:latin typeface="+mn-lt"/>
              </a:rPr>
              <a:t>G.S. Boebinger (NSF DMR-2128556</a:t>
            </a:r>
            <a:r>
              <a:rPr lang="en-US" sz="1050" dirty="0"/>
              <a:t>)</a:t>
            </a:r>
            <a:endParaRPr lang="en-US" sz="1050" b="1" dirty="0">
              <a:solidFill>
                <a:srgbClr val="0033CC"/>
              </a:solidFill>
            </a:endParaRPr>
          </a:p>
        </p:txBody>
      </p:sp>
      <p:sp>
        <p:nvSpPr>
          <p:cNvPr id="6" name="AutoShape 2">
            <a:extLst>
              <a:ext uri="{FF2B5EF4-FFF2-40B4-BE49-F238E27FC236}">
                <a16:creationId xmlns:a16="http://schemas.microsoft.com/office/drawing/2014/main" id="{FBFB39BD-EBFC-A1EC-D124-36401DF5139C}"/>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TextBox 9">
            <a:extLst>
              <a:ext uri="{FF2B5EF4-FFF2-40B4-BE49-F238E27FC236}">
                <a16:creationId xmlns:a16="http://schemas.microsoft.com/office/drawing/2014/main" id="{70EC1169-D8D7-7D67-D083-607F0A882CFB}"/>
              </a:ext>
            </a:extLst>
          </p:cNvPr>
          <p:cNvSpPr txBox="1"/>
          <p:nvPr/>
        </p:nvSpPr>
        <p:spPr>
          <a:xfrm>
            <a:off x="376518" y="6281739"/>
            <a:ext cx="5624230" cy="577081"/>
          </a:xfrm>
          <a:prstGeom prst="rect">
            <a:avLst/>
          </a:prstGeom>
          <a:noFill/>
        </p:spPr>
        <p:txBody>
          <a:bodyPr wrap="square" rtlCol="0">
            <a:spAutoFit/>
          </a:bodyPr>
          <a:lstStyle/>
          <a:p>
            <a:pPr algn="just"/>
            <a:r>
              <a:rPr lang="en-US" sz="1050" b="1" kern="1200" dirty="0">
                <a:effectLst/>
                <a:latin typeface="Arial" charset="0"/>
                <a:ea typeface="+mn-ea"/>
                <a:cs typeface="+mn-cs"/>
              </a:rPr>
              <a:t>Figure: </a:t>
            </a:r>
            <a:r>
              <a:rPr lang="en-US" sz="1050" kern="1200" dirty="0">
                <a:effectLst/>
                <a:latin typeface="Arial" charset="0"/>
                <a:ea typeface="+mn-ea"/>
                <a:cs typeface="+mn-cs"/>
              </a:rPr>
              <a:t>Representative DBP </a:t>
            </a:r>
            <a:r>
              <a:rPr lang="en-US" sz="1050" dirty="0">
                <a:latin typeface="Arial" charset="0"/>
                <a:cs typeface="+mn-cs"/>
              </a:rPr>
              <a:t>molecular formula </a:t>
            </a:r>
            <a:r>
              <a:rPr lang="en-US" sz="1050" kern="1200" dirty="0">
                <a:effectLst/>
                <a:latin typeface="Arial" charset="0"/>
                <a:ea typeface="+mn-ea"/>
                <a:cs typeface="+mn-cs"/>
              </a:rPr>
              <a:t>identifications for a molecule that contains (a) one, (b) two, and</a:t>
            </a:r>
            <a:r>
              <a:rPr lang="en-US" sz="1050" kern="1200" baseline="-25000" dirty="0">
                <a:effectLst/>
                <a:latin typeface="Arial" charset="0"/>
                <a:ea typeface="+mn-ea"/>
                <a:cs typeface="+mn-cs"/>
              </a:rPr>
              <a:t> </a:t>
            </a:r>
            <a:r>
              <a:rPr lang="en-US" altLang="zh-CN" sz="1050" kern="1200" dirty="0">
                <a:effectLst/>
                <a:latin typeface="Arial" charset="0"/>
                <a:ea typeface="+mn-ea"/>
                <a:cs typeface="+mn-cs"/>
              </a:rPr>
              <a:t>(c)</a:t>
            </a:r>
            <a:r>
              <a:rPr lang="en-US" sz="1050" kern="1200" dirty="0">
                <a:effectLst/>
                <a:latin typeface="Arial" charset="0"/>
                <a:ea typeface="+mn-ea"/>
                <a:cs typeface="+mn-cs"/>
              </a:rPr>
              <a:t> three chlorine atoms. Confident assignment requires the ultrahigh mass resolving power and mass accuracy provided by 21T FT-ICR MS.</a:t>
            </a:r>
            <a:endParaRPr lang="en-US" sz="1050" dirty="0"/>
          </a:p>
        </p:txBody>
      </p:sp>
      <p:sp>
        <p:nvSpPr>
          <p:cNvPr id="13" name="Text Box 28">
            <a:extLst>
              <a:ext uri="{FF2B5EF4-FFF2-40B4-BE49-F238E27FC236}">
                <a16:creationId xmlns:a16="http://schemas.microsoft.com/office/drawing/2014/main" id="{6CDE0D93-E1AD-4A9B-76EC-9FC88C864218}"/>
              </a:ext>
            </a:extLst>
          </p:cNvPr>
          <p:cNvSpPr txBox="1">
            <a:spLocks noChangeArrowheads="1"/>
          </p:cNvSpPr>
          <p:nvPr/>
        </p:nvSpPr>
        <p:spPr bwMode="auto">
          <a:xfrm>
            <a:off x="-1" y="5314784"/>
            <a:ext cx="6043082" cy="900246"/>
          </a:xfrm>
          <a:prstGeom prst="rect">
            <a:avLst/>
          </a:prstGeom>
          <a:noFill/>
          <a:ln w="9525">
            <a:noFill/>
            <a:miter lim="800000"/>
            <a:headEnd/>
            <a:tailEnd/>
          </a:ln>
        </p:spPr>
        <p:txBody>
          <a:bodyPr wrap="square">
            <a:spAutoFit/>
          </a:bodyPr>
          <a:lstStyle/>
          <a:p>
            <a:pPr algn="just"/>
            <a:r>
              <a:rPr lang="en-US" sz="1050" b="1" dirty="0">
                <a:solidFill>
                  <a:srgbClr val="333399"/>
                </a:solidFill>
              </a:rPr>
              <a:t>Facilities and instrumentation used:</a:t>
            </a:r>
            <a:r>
              <a:rPr lang="en-US" sz="1050" dirty="0">
                <a:solidFill>
                  <a:srgbClr val="333399"/>
                </a:solidFill>
              </a:rPr>
              <a:t> ICR Facility: 21 T hybrid linear ion trap FT-ICR MS.</a:t>
            </a:r>
          </a:p>
          <a:p>
            <a:pPr algn="just"/>
            <a:r>
              <a:rPr lang="en-US" sz="1050" b="1" dirty="0">
                <a:solidFill>
                  <a:srgbClr val="333399"/>
                </a:solidFill>
              </a:rPr>
              <a:t>Citation: </a:t>
            </a:r>
            <a:r>
              <a:rPr lang="en-US" sz="1050" b="0" i="0" dirty="0">
                <a:solidFill>
                  <a:srgbClr val="333399"/>
                </a:solidFill>
                <a:effectLst/>
                <a:latin typeface="arial" panose="020B0604020202020204" pitchFamily="34" charset="0"/>
              </a:rPr>
              <a:t>Dong, H.; Cuthbertson, A.A.; </a:t>
            </a:r>
            <a:r>
              <a:rPr lang="en-US" sz="1050" b="0" i="0" dirty="0" err="1">
                <a:solidFill>
                  <a:srgbClr val="333399"/>
                </a:solidFill>
                <a:effectLst/>
                <a:latin typeface="arial" panose="020B0604020202020204" pitchFamily="34" charset="0"/>
              </a:rPr>
              <a:t>Plewa</a:t>
            </a:r>
            <a:r>
              <a:rPr lang="en-US" sz="1050" b="0" i="0" dirty="0">
                <a:solidFill>
                  <a:srgbClr val="333399"/>
                </a:solidFill>
                <a:effectLst/>
                <a:latin typeface="arial" panose="020B0604020202020204" pitchFamily="34" charset="0"/>
              </a:rPr>
              <a:t>, M.; Weisbrod, C.; McKenna, A.M.; Richardson, S.D., </a:t>
            </a:r>
            <a:r>
              <a:rPr lang="en-US" sz="1050" b="0" i="1" dirty="0">
                <a:solidFill>
                  <a:srgbClr val="333399"/>
                </a:solidFill>
                <a:effectLst/>
                <a:latin typeface="arial" panose="020B0604020202020204" pitchFamily="34" charset="0"/>
              </a:rPr>
              <a:t>Unravelling High-Molecular-Weight DBP Toxicity Drivers in Chlorinated and </a:t>
            </a:r>
            <a:r>
              <a:rPr lang="en-US" sz="1050" b="0" i="1" dirty="0" err="1">
                <a:solidFill>
                  <a:srgbClr val="333399"/>
                </a:solidFill>
                <a:effectLst/>
                <a:latin typeface="arial" panose="020B0604020202020204" pitchFamily="34" charset="0"/>
              </a:rPr>
              <a:t>Chloraminated</a:t>
            </a:r>
            <a:r>
              <a:rPr lang="en-US" sz="1050" b="0" i="1" dirty="0">
                <a:solidFill>
                  <a:srgbClr val="333399"/>
                </a:solidFill>
                <a:effectLst/>
                <a:latin typeface="arial" panose="020B0604020202020204" pitchFamily="34" charset="0"/>
              </a:rPr>
              <a:t> Drinking Water: Effect-Directed Analysis of Molecular Weight Fractions,</a:t>
            </a:r>
            <a:r>
              <a:rPr lang="en-US" sz="1050" b="0" i="0" dirty="0">
                <a:solidFill>
                  <a:srgbClr val="333399"/>
                </a:solidFill>
                <a:effectLst/>
                <a:latin typeface="arial" panose="020B0604020202020204" pitchFamily="34" charset="0"/>
              </a:rPr>
              <a:t> </a:t>
            </a:r>
          </a:p>
          <a:p>
            <a:pPr algn="just"/>
            <a:r>
              <a:rPr lang="en-US" sz="1050" b="1" i="0" dirty="0">
                <a:solidFill>
                  <a:srgbClr val="333399"/>
                </a:solidFill>
                <a:effectLst/>
                <a:latin typeface="arial" panose="020B0604020202020204" pitchFamily="34" charset="0"/>
              </a:rPr>
              <a:t>Environmental Science and Technology</a:t>
            </a:r>
            <a:r>
              <a:rPr lang="en-US" sz="1050" b="0" i="0" dirty="0">
                <a:solidFill>
                  <a:srgbClr val="333399"/>
                </a:solidFill>
                <a:effectLst/>
                <a:latin typeface="arial" panose="020B0604020202020204" pitchFamily="34" charset="0"/>
              </a:rPr>
              <a:t> (2023)    </a:t>
            </a:r>
            <a:r>
              <a:rPr lang="en-US" sz="1050" b="1" i="0" dirty="0">
                <a:solidFill>
                  <a:srgbClr val="333399"/>
                </a:solidFill>
                <a:effectLst/>
                <a:latin typeface="arial" panose="020B0604020202020204" pitchFamily="34" charset="0"/>
                <a:hlinkClick r:id="rId5">
                  <a:extLst>
                    <a:ext uri="{A12FA001-AC4F-418D-AE19-62706E023703}">
                      <ahyp:hlinkClr xmlns:ahyp="http://schemas.microsoft.com/office/drawing/2018/hyperlinkcolor" val="tx"/>
                    </a:ext>
                  </a:extLst>
                </a:hlinkClick>
              </a:rPr>
              <a:t>doi.org/10.1021/acs.est.3c00771</a:t>
            </a:r>
            <a:endParaRPr lang="en-US" sz="1050" dirty="0">
              <a:solidFill>
                <a:srgbClr val="333399"/>
              </a:solidFill>
            </a:endParaRPr>
          </a:p>
        </p:txBody>
      </p:sp>
      <p:sp>
        <p:nvSpPr>
          <p:cNvPr id="15" name="AutoShape 2">
            <a:extLst>
              <a:ext uri="{FF2B5EF4-FFF2-40B4-BE49-F238E27FC236}">
                <a16:creationId xmlns:a16="http://schemas.microsoft.com/office/drawing/2014/main" id="{F0B7D04B-6A92-D28B-634E-42AC59E1586F}"/>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42">
            <a:extLst>
              <a:ext uri="{FF2B5EF4-FFF2-40B4-BE49-F238E27FC236}">
                <a16:creationId xmlns:a16="http://schemas.microsoft.com/office/drawing/2014/main" id="{59D6E750-B39C-6385-1980-838AB8743881}"/>
              </a:ext>
            </a:extLst>
          </p:cNvPr>
          <p:cNvSpPr>
            <a:spLocks noChangeShapeType="1"/>
          </p:cNvSpPr>
          <p:nvPr/>
        </p:nvSpPr>
        <p:spPr bwMode="auto">
          <a:xfrm>
            <a:off x="0" y="1096902"/>
            <a:ext cx="12192000" cy="28082"/>
          </a:xfrm>
          <a:prstGeom prst="line">
            <a:avLst/>
          </a:prstGeom>
          <a:noFill/>
          <a:ln w="82550" cmpd="thickThin">
            <a:solidFill>
              <a:schemeClr val="tx1"/>
            </a:solidFill>
            <a:round/>
            <a:headEnd/>
            <a:tailEnd/>
          </a:ln>
        </p:spPr>
        <p:txBody>
          <a:bodyPr/>
          <a:lstStyle/>
          <a:p>
            <a:endParaRPr lang="en-US"/>
          </a:p>
        </p:txBody>
      </p:sp>
      <p:pic>
        <p:nvPicPr>
          <p:cNvPr id="17" name="Picture 16">
            <a:extLst>
              <a:ext uri="{FF2B5EF4-FFF2-40B4-BE49-F238E27FC236}">
                <a16:creationId xmlns:a16="http://schemas.microsoft.com/office/drawing/2014/main" id="{A6355455-55A9-728B-57EE-673786F641CF}"/>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9774" r="4767" b="5554"/>
          <a:stretch/>
        </p:blipFill>
        <p:spPr bwMode="auto">
          <a:xfrm>
            <a:off x="6293227" y="1182915"/>
            <a:ext cx="5815853" cy="5610014"/>
          </a:xfrm>
          <a:prstGeom prst="rect">
            <a:avLst/>
          </a:prstGeom>
          <a:noFill/>
          <a:ln>
            <a:noFill/>
          </a:ln>
          <a:extLst>
            <a:ext uri="{53640926-AAD7-44D8-BBD7-CCE9431645EC}">
              <a14:shadowObscured xmlns:a14="http://schemas.microsoft.com/office/drawing/2010/main"/>
            </a:ext>
          </a:extLst>
        </p:spPr>
      </p:pic>
      <p:sp>
        <p:nvSpPr>
          <p:cNvPr id="18" name="Rectangle 49">
            <a:extLst>
              <a:ext uri="{FF2B5EF4-FFF2-40B4-BE49-F238E27FC236}">
                <a16:creationId xmlns:a16="http://schemas.microsoft.com/office/drawing/2014/main" id="{31518E2A-4D5A-39D7-DAF1-42E585529321}"/>
              </a:ext>
            </a:extLst>
          </p:cNvPr>
          <p:cNvSpPr>
            <a:spLocks noChangeArrowheads="1"/>
          </p:cNvSpPr>
          <p:nvPr/>
        </p:nvSpPr>
        <p:spPr bwMode="auto">
          <a:xfrm>
            <a:off x="6143627" y="1182914"/>
            <a:ext cx="5982010" cy="5632453"/>
          </a:xfrm>
          <a:prstGeom prst="rect">
            <a:avLst/>
          </a:prstGeom>
          <a:noFill/>
          <a:ln w="19050">
            <a:solidFill>
              <a:srgbClr val="0033CC"/>
            </a:solidFill>
            <a:miter lim="800000"/>
            <a:headEnd/>
            <a:tailEnd/>
          </a:ln>
        </p:spPr>
        <p:txBody>
          <a:bodyPr wrap="none" anchor="ctr"/>
          <a:lstStyle/>
          <a:p>
            <a:endParaRPr lang="en-US"/>
          </a:p>
        </p:txBody>
      </p:sp>
    </p:spTree>
    <p:extLst>
      <p:ext uri="{BB962C8B-B14F-4D97-AF65-F5344CB8AC3E}">
        <p14:creationId xmlns:p14="http://schemas.microsoft.com/office/powerpoint/2010/main" val="149810419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F02BCADD0C0F3489BB50C17E15D282B" ma:contentTypeVersion="1" ma:contentTypeDescription="Create a new document." ma:contentTypeScope="" ma:versionID="ace17ca2901e30305b9830c67992e450">
  <xsd:schema xmlns:xsd="http://www.w3.org/2001/XMLSchema" xmlns:xs="http://www.w3.org/2001/XMLSchema" xmlns:p="http://schemas.microsoft.com/office/2006/metadata/properties" xmlns:ns2="2ba5d019-e4dc-4c77-b441-444c3562fe17" targetNamespace="http://schemas.microsoft.com/office/2006/metadata/properties" ma:root="true" ma:fieldsID="400a779ef7cc78711cad3a81b79875b7" ns2:_="">
    <xsd:import namespace="2ba5d019-e4dc-4c77-b441-444c3562fe17"/>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a5d019-e4dc-4c77-b441-444c3562fe1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80D9CC6-1AED-490E-9149-43BC2252EAC6}"/>
</file>

<file path=customXml/itemProps2.xml><?xml version="1.0" encoding="utf-8"?>
<ds:datastoreItem xmlns:ds="http://schemas.openxmlformats.org/officeDocument/2006/customXml" ds:itemID="{4137DBC0-92FC-43C3-8E9A-07C92EFC11BA}"/>
</file>

<file path=customXml/itemProps3.xml><?xml version="1.0" encoding="utf-8"?>
<ds:datastoreItem xmlns:ds="http://schemas.openxmlformats.org/officeDocument/2006/customXml" ds:itemID="{7D645E16-ACD2-487F-950A-5C1941A127A1}"/>
</file>

<file path=docProps/app.xml><?xml version="1.0" encoding="utf-8"?>
<Properties xmlns="http://schemas.openxmlformats.org/officeDocument/2006/extended-properties" xmlns:vt="http://schemas.openxmlformats.org/officeDocument/2006/docPropsVTypes">
  <TotalTime>6240</TotalTime>
  <Words>1155</Words>
  <Application>Microsoft Office PowerPoint</Application>
  <PresentationFormat>Widescreen</PresentationFormat>
  <Paragraphs>36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vt:lpstr>
      <vt:lpstr>Calibri</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Gregory Boebinger</cp:lastModifiedBy>
  <cp:revision>156</cp:revision>
  <cp:lastPrinted>2019-07-16T13:07:28Z</cp:lastPrinted>
  <dcterms:created xsi:type="dcterms:W3CDTF">2004-08-07T03:10:56Z</dcterms:created>
  <dcterms:modified xsi:type="dcterms:W3CDTF">2023-11-02T16:04:51Z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0x010100DF02BCADD0C0F3489BB50C17E15D282B</vt:lpwstr>
  </property>
</Properties>
</file>