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A8E2ED-FCA6-DC25-9712-736DA2186128}" name="Thomas Painter" initials="TP" userId="S::tpainter@fsu.edu::635569df-6895-4ef5-8ec6-1ee739737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3792" autoAdjust="0"/>
  </p:normalViewPr>
  <p:slideViewPr>
    <p:cSldViewPr snapToGrid="0">
      <p:cViewPr varScale="1">
        <p:scale>
          <a:sx n="109" d="100"/>
          <a:sy n="109" d="100"/>
        </p:scale>
        <p:origin x="115" y="4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oi.org/10.1088/1361-6668/ac15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88/1361-6668/ac1525" TargetMode="External"/><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55751" y="1320959"/>
            <a:ext cx="6719566" cy="5078313"/>
          </a:xfrm>
          <a:prstGeom prst="rect">
            <a:avLst/>
          </a:prstGeom>
          <a:noFill/>
          <a:ln w="9525">
            <a:noFill/>
            <a:miter lim="800000"/>
            <a:headEnd/>
            <a:tailEnd/>
          </a:ln>
        </p:spPr>
        <p:txBody>
          <a:bodyPr wrap="square">
            <a:spAutoFit/>
          </a:bodyPr>
          <a:lstStyle/>
          <a:p>
            <a:pPr algn="just">
              <a:tabLst>
                <a:tab pos="741363" algn="l"/>
              </a:tabLst>
            </a:pPr>
            <a:r>
              <a:rPr lang="en-US" sz="1200" i="1" u="sng" dirty="0">
                <a:latin typeface="+mn-lt"/>
              </a:rPr>
              <a:t>The National High Magnetic Field Laboratory (MagLab) is presently engaged in a five-year project to design a 40T all-superconducting magnet using </a:t>
            </a:r>
            <a:r>
              <a:rPr lang="en-US" sz="1200" i="1" u="sng" dirty="0">
                <a:solidFill>
                  <a:srgbClr val="000000"/>
                </a:solidFill>
              </a:rPr>
              <a:t>Rare Earth – Barium – Copper – Oxygen (REBCO) superconducting</a:t>
            </a:r>
            <a:r>
              <a:rPr lang="en-US" sz="1200" i="1" u="sng" dirty="0">
                <a:latin typeface="+mn-lt"/>
              </a:rPr>
              <a:t> tape</a:t>
            </a:r>
            <a:r>
              <a:rPr lang="en-US" sz="1200" dirty="0">
                <a:latin typeface="+mn-lt"/>
              </a:rPr>
              <a:t>. </a:t>
            </a:r>
            <a:r>
              <a:rPr lang="en-US" sz="1200" dirty="0">
                <a:solidFill>
                  <a:srgbClr val="000000"/>
                </a:solidFill>
              </a:rPr>
              <a:t>This tape is wound into double layer coils, called “double layer pancake modules” because their geometrical dimensions resemble those of a pancake. These modules are then stacked and interconnected to form larger test coils and, eventually, the final high-field user magnet.</a:t>
            </a:r>
            <a:endParaRPr lang="en-US" sz="1200" dirty="0">
              <a:solidFill>
                <a:srgbClr val="000000"/>
              </a:solidFill>
              <a:latin typeface="+mn-lt"/>
            </a:endParaRPr>
          </a:p>
          <a:p>
            <a:pPr algn="just">
              <a:tabLst>
                <a:tab pos="741363" algn="l"/>
              </a:tabLst>
            </a:pPr>
            <a:endParaRPr lang="en-US" sz="1200" dirty="0">
              <a:latin typeface="+mn-lt"/>
            </a:endParaRPr>
          </a:p>
          <a:p>
            <a:pPr algn="just">
              <a:tabLst>
                <a:tab pos="741363" algn="l"/>
              </a:tabLst>
            </a:pPr>
            <a:r>
              <a:rPr lang="en-US" sz="1200" dirty="0">
                <a:latin typeface="+mn-lt"/>
              </a:rPr>
              <a:t>The REBCO tape must be characterized by measuring the superconducting critical current (</a:t>
            </a:r>
            <a:r>
              <a:rPr lang="en-US" sz="1200" i="1" dirty="0">
                <a:latin typeface="+mn-lt"/>
              </a:rPr>
              <a:t>I</a:t>
            </a:r>
            <a:r>
              <a:rPr lang="en-US" sz="1200" i="1" baseline="-25000" dirty="0">
                <a:latin typeface="+mn-lt"/>
              </a:rPr>
              <a:t>c</a:t>
            </a:r>
            <a:r>
              <a:rPr lang="en-US" sz="1200" dirty="0">
                <a:latin typeface="+mn-lt"/>
              </a:rPr>
              <a:t>) as a function of temperature, magnetic field applied to the tape, and the angle at which the magnetic field is applied to the tape.  The REBCO tape is then assigned to specific pancake modules in a test coil stack according to its performance during characterization. The pancake modules are then wound, stacked to form the test coil, compressed, interconnected via joints and attachment of coil terminations, and covered with diagnostic instrumentation. </a:t>
            </a:r>
            <a:r>
              <a:rPr lang="en-US" sz="1200" i="1" u="sng" dirty="0">
                <a:latin typeface="+mn-lt"/>
              </a:rPr>
              <a:t>During this multi-step winding and stacking of the pancake modules, REBCO tapes may be damaged and, until now, there have been no intermediate quality assurance procedures between the characterization of the REBCO tape and the expensive and time-consuming testing of the full test coil</a:t>
            </a:r>
            <a:r>
              <a:rPr lang="en-US" sz="1200" dirty="0">
                <a:latin typeface="+mn-lt"/>
              </a:rPr>
              <a:t>. </a:t>
            </a:r>
          </a:p>
          <a:p>
            <a:pPr algn="just">
              <a:tabLst>
                <a:tab pos="741363" algn="l"/>
              </a:tabLst>
            </a:pPr>
            <a:endParaRPr lang="en-US" sz="1200" dirty="0">
              <a:latin typeface="+mn-lt"/>
            </a:endParaRPr>
          </a:p>
          <a:p>
            <a:pPr algn="just">
              <a:tabLst>
                <a:tab pos="741363" algn="l"/>
              </a:tabLst>
            </a:pPr>
            <a:r>
              <a:rPr lang="en-US" sz="1200" i="1" u="sng" dirty="0">
                <a:latin typeface="+mn-lt"/>
              </a:rPr>
              <a:t>To mitigate the risk of installing an underperforming pancake module into the expensive full test coil, an intermediate testing protocol has been developed to test REBCO-wound double pancake modules individually at 4.2K to ensure that the modules are not damaged after winding</a:t>
            </a:r>
            <a:r>
              <a:rPr lang="en-US" sz="1200" dirty="0">
                <a:latin typeface="+mn-lt"/>
              </a:rPr>
              <a:t>.</a:t>
            </a:r>
          </a:p>
          <a:p>
            <a:pPr algn="just">
              <a:tabLst>
                <a:tab pos="741363" algn="l"/>
              </a:tabLst>
            </a:pPr>
            <a:endParaRPr lang="en-US" sz="1200" dirty="0">
              <a:latin typeface="+mn-lt"/>
            </a:endParaRPr>
          </a:p>
          <a:p>
            <a:pPr algn="just">
              <a:tabLst>
                <a:tab pos="741363" algn="l"/>
              </a:tabLst>
            </a:pPr>
            <a:r>
              <a:rPr lang="en-US" sz="1200" dirty="0">
                <a:latin typeface="+mn-lt"/>
              </a:rPr>
              <a:t>The individual modules are tested in sets of two in a background 6T magnetic field provided by a superconducting coil while cooled in liquid helium. Modules are offset from the midplane of the background field to expose the modules to high radial fields, allowing the REBCO to be tested nearer its </a:t>
            </a:r>
            <a:r>
              <a:rPr lang="en-US" sz="1200" i="1" dirty="0">
                <a:latin typeface="+mn-lt"/>
              </a:rPr>
              <a:t>I</a:t>
            </a:r>
            <a:r>
              <a:rPr lang="en-US" sz="1200" i="1" baseline="-25000" dirty="0">
                <a:latin typeface="+mn-lt"/>
              </a:rPr>
              <a:t>c</a:t>
            </a:r>
            <a:r>
              <a:rPr lang="en-US" sz="1200" dirty="0">
                <a:latin typeface="+mn-lt"/>
              </a:rPr>
              <a:t>. In this way, the individual modules can be tested beyond 70% of their </a:t>
            </a:r>
            <a:r>
              <a:rPr lang="en-US" sz="1200" i="1" dirty="0">
                <a:latin typeface="+mn-lt"/>
              </a:rPr>
              <a:t>I</a:t>
            </a:r>
            <a:r>
              <a:rPr lang="en-US" sz="1200" i="1" baseline="-25000" dirty="0">
                <a:latin typeface="+mn-lt"/>
              </a:rPr>
              <a:t>c</a:t>
            </a:r>
            <a:r>
              <a:rPr lang="en-US" sz="1200" dirty="0">
                <a:latin typeface="+mn-lt"/>
              </a:rPr>
              <a:t> as a means to verify they are acceptable for insertion into the full test coil.</a:t>
            </a:r>
            <a:endParaRPr lang="en-US" sz="1100" dirty="0">
              <a:solidFill>
                <a:srgbClr val="333399"/>
              </a:solidFill>
              <a:latin typeface="+mn-lt"/>
            </a:endParaRPr>
          </a:p>
        </p:txBody>
      </p:sp>
      <p:sp>
        <p:nvSpPr>
          <p:cNvPr id="1029" name="Line 42"/>
          <p:cNvSpPr>
            <a:spLocks noChangeShapeType="1"/>
          </p:cNvSpPr>
          <p:nvPr/>
        </p:nvSpPr>
        <p:spPr bwMode="auto">
          <a:xfrm flipV="1">
            <a:off x="0" y="1234571"/>
            <a:ext cx="12192000" cy="18949"/>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1174812" y="58279"/>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312" y="134548"/>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 Box 62">
            <a:extLst>
              <a:ext uri="{FF2B5EF4-FFF2-40B4-BE49-F238E27FC236}">
                <a16:creationId xmlns:a16="http://schemas.microsoft.com/office/drawing/2014/main" id="{C479A08C-28EE-758B-9B82-A2BD70C3B90F}"/>
              </a:ext>
            </a:extLst>
          </p:cNvPr>
          <p:cNvSpPr txBox="1">
            <a:spLocks noChangeArrowheads="1"/>
          </p:cNvSpPr>
          <p:nvPr/>
        </p:nvSpPr>
        <p:spPr bwMode="auto">
          <a:xfrm>
            <a:off x="1052623" y="85908"/>
            <a:ext cx="10122189" cy="1107996"/>
          </a:xfrm>
          <a:prstGeom prst="rect">
            <a:avLst/>
          </a:prstGeom>
          <a:noFill/>
          <a:ln w="9525">
            <a:noFill/>
            <a:miter lim="800000"/>
            <a:headEnd/>
            <a:tailEnd/>
          </a:ln>
        </p:spPr>
        <p:txBody>
          <a:bodyPr wrap="square">
            <a:spAutoFit/>
          </a:bodyPr>
          <a:lstStyle/>
          <a:p>
            <a:pPr algn="ctr">
              <a:spcBef>
                <a:spcPts val="0"/>
              </a:spcBef>
            </a:pPr>
            <a:r>
              <a:rPr lang="en-US" sz="1600" b="1" dirty="0"/>
              <a:t>High-Magnetic-Field Quality Assurance of High-Temperature-Superconducting Modules</a:t>
            </a:r>
          </a:p>
          <a:p>
            <a:pPr algn="ctr">
              <a:spcBef>
                <a:spcPts val="0"/>
              </a:spcBef>
            </a:pPr>
            <a:endParaRPr lang="en-US" sz="600" dirty="0"/>
          </a:p>
          <a:p>
            <a:pPr algn="ctr"/>
            <a:r>
              <a:rPr lang="en-US" sz="1100" dirty="0">
                <a:latin typeface="+mn-lt"/>
              </a:rPr>
              <a:t>E. Bosque, D. </a:t>
            </a:r>
            <a:r>
              <a:rPr lang="en-US" sz="1100" dirty="0" err="1">
                <a:latin typeface="+mn-lt"/>
              </a:rPr>
              <a:t>Abraimov</a:t>
            </a:r>
            <a:r>
              <a:rPr lang="en-US" sz="1100" dirty="0">
                <a:latin typeface="+mn-lt"/>
              </a:rPr>
              <a:t>, H. Bai, M. Bird, K. Cantrell, I. Dixon, A. </a:t>
            </a:r>
            <a:r>
              <a:rPr lang="en-US" sz="1100" dirty="0" err="1">
                <a:latin typeface="+mn-lt"/>
              </a:rPr>
              <a:t>Gavrilin</a:t>
            </a:r>
            <a:r>
              <a:rPr lang="en-US" sz="1100" dirty="0">
                <a:latin typeface="+mn-lt"/>
              </a:rPr>
              <a:t>, S. Gundlach, J. </a:t>
            </a:r>
            <a:r>
              <a:rPr lang="en-US" sz="1100" dirty="0" err="1">
                <a:latin typeface="+mn-lt"/>
              </a:rPr>
              <a:t>Jaroszynski</a:t>
            </a:r>
            <a:r>
              <a:rPr lang="en-US" sz="1100" dirty="0">
                <a:latin typeface="+mn-lt"/>
              </a:rPr>
              <a:t>, B. Jarvis, K. Kim, W. Marshall, T. Painter</a:t>
            </a:r>
          </a:p>
          <a:p>
            <a:pPr algn="ctr"/>
            <a:r>
              <a:rPr lang="en-US" sz="1100" b="1" dirty="0">
                <a:solidFill>
                  <a:srgbClr val="0033CC"/>
                </a:solidFill>
              </a:rPr>
              <a:t>National High Magnetic Field Laboratory</a:t>
            </a:r>
            <a:endParaRPr lang="en-US" sz="1100" dirty="0">
              <a:latin typeface="+mn-lt"/>
            </a:endParaRPr>
          </a:p>
          <a:p>
            <a:pPr algn="ctr">
              <a:spcBef>
                <a:spcPts val="0"/>
              </a:spcBef>
            </a:pPr>
            <a:r>
              <a:rPr lang="en-US" sz="1100" baseline="30000" dirty="0">
                <a:latin typeface="+mn-lt"/>
              </a:rPr>
              <a:t> </a:t>
            </a:r>
            <a:endParaRPr lang="en-US" sz="1100" b="1" dirty="0">
              <a:latin typeface="+mn-lt"/>
            </a:endParaRPr>
          </a:p>
          <a:p>
            <a:pPr algn="ctr"/>
            <a:r>
              <a:rPr lang="en-US" sz="1100" b="1" dirty="0">
                <a:latin typeface="+mn-lt"/>
              </a:rPr>
              <a:t>Funding Grants: </a:t>
            </a:r>
            <a:r>
              <a:rPr lang="en-US" sz="1100" dirty="0">
                <a:latin typeface="+mn-lt"/>
              </a:rPr>
              <a:t>G.S. Boebinger</a:t>
            </a:r>
            <a:r>
              <a:rPr lang="en-US" sz="1100" b="1" dirty="0">
                <a:latin typeface="+mn-lt"/>
              </a:rPr>
              <a:t> </a:t>
            </a:r>
            <a:r>
              <a:rPr lang="en-US" sz="1100" dirty="0">
                <a:latin typeface="+mn-lt"/>
              </a:rPr>
              <a:t>(DMR-1644779, DMR-1938789, DMR-2131790, DMR-2128556) and the State of Florida</a:t>
            </a:r>
            <a:endParaRPr lang="en-US" sz="1100" b="1" dirty="0">
              <a:latin typeface="+mn-lt"/>
            </a:endParaRPr>
          </a:p>
        </p:txBody>
      </p:sp>
      <p:sp>
        <p:nvSpPr>
          <p:cNvPr id="13" name="Text Box 28">
            <a:extLst>
              <a:ext uri="{FF2B5EF4-FFF2-40B4-BE49-F238E27FC236}">
                <a16:creationId xmlns:a16="http://schemas.microsoft.com/office/drawing/2014/main" id="{227B022D-5D91-BB1C-BF3F-FB3A261A3E6D}"/>
              </a:ext>
            </a:extLst>
          </p:cNvPr>
          <p:cNvSpPr txBox="1">
            <a:spLocks noChangeArrowheads="1"/>
          </p:cNvSpPr>
          <p:nvPr/>
        </p:nvSpPr>
        <p:spPr bwMode="auto">
          <a:xfrm>
            <a:off x="37614" y="6192213"/>
            <a:ext cx="11645792" cy="600164"/>
          </a:xfrm>
          <a:prstGeom prst="rect">
            <a:avLst/>
          </a:prstGeom>
          <a:noFill/>
          <a:ln w="9525">
            <a:noFill/>
            <a:miter lim="800000"/>
            <a:headEnd/>
            <a:tailEnd/>
          </a:ln>
        </p:spPr>
        <p:txBody>
          <a:bodyPr wrap="square">
            <a:spAutoFit/>
          </a:bodyPr>
          <a:lstStyle/>
          <a:p>
            <a:pPr algn="just">
              <a:tabLst>
                <a:tab pos="741363" algn="l"/>
              </a:tabLst>
            </a:pPr>
            <a:r>
              <a:rPr lang="en-US" sz="1100" b="1" dirty="0">
                <a:solidFill>
                  <a:srgbClr val="333399"/>
                </a:solidFill>
                <a:latin typeface="+mn-lt"/>
              </a:rPr>
              <a:t>Facilities:</a:t>
            </a:r>
            <a:r>
              <a:rPr lang="en-US" sz="1100" dirty="0">
                <a:solidFill>
                  <a:srgbClr val="333399"/>
                </a:solidFill>
                <a:latin typeface="+mn-lt"/>
              </a:rPr>
              <a:t> HTS Winding Shop, Cell 4 of the DC Magnet Facility, and the 6T LTS testbed Petten magnet.</a:t>
            </a:r>
          </a:p>
          <a:p>
            <a:pPr algn="just">
              <a:tabLst>
                <a:tab pos="741363" algn="l"/>
              </a:tabLst>
            </a:pPr>
            <a:r>
              <a:rPr lang="en-US" sz="1100" b="1" dirty="0">
                <a:solidFill>
                  <a:srgbClr val="333399"/>
                </a:solidFill>
                <a:latin typeface="+mn-lt"/>
              </a:rPr>
              <a:t>Citation: </a:t>
            </a:r>
            <a:r>
              <a:rPr lang="en-US" sz="1100" dirty="0">
                <a:solidFill>
                  <a:srgbClr val="333399"/>
                </a:solidFill>
                <a:latin typeface="+mn-lt"/>
              </a:rPr>
              <a:t>Kolb-Bond, D.; Bird, M.D.; Dixon, I.R.; Painter, T.A.; Lu, J.; Kim, K.L.; Kim, K.; Walsh, R.P.; </a:t>
            </a:r>
            <a:r>
              <a:rPr lang="en-US" sz="1100" dirty="0" err="1">
                <a:solidFill>
                  <a:srgbClr val="333399"/>
                </a:solidFill>
                <a:latin typeface="+mn-lt"/>
              </a:rPr>
              <a:t>Grilli</a:t>
            </a:r>
            <a:r>
              <a:rPr lang="en-US" sz="1100" dirty="0">
                <a:solidFill>
                  <a:srgbClr val="333399"/>
                </a:solidFill>
                <a:latin typeface="+mn-lt"/>
              </a:rPr>
              <a:t>, F., </a:t>
            </a:r>
          </a:p>
          <a:p>
            <a:pPr algn="just">
              <a:tabLst>
                <a:tab pos="741363" algn="l"/>
              </a:tabLst>
            </a:pPr>
            <a:r>
              <a:rPr lang="en-US" sz="1100" i="1" dirty="0">
                <a:solidFill>
                  <a:srgbClr val="333399"/>
                </a:solidFill>
                <a:latin typeface="+mn-lt"/>
              </a:rPr>
              <a:t>Screening current rotation effects: SCIF &amp; strain I REBCO magnets,</a:t>
            </a:r>
            <a:r>
              <a:rPr lang="en-US" sz="1100" dirty="0">
                <a:solidFill>
                  <a:srgbClr val="333399"/>
                </a:solidFill>
                <a:latin typeface="+mn-lt"/>
              </a:rPr>
              <a:t>    </a:t>
            </a:r>
            <a:r>
              <a:rPr lang="en-US" sz="1100" b="1" dirty="0">
                <a:solidFill>
                  <a:srgbClr val="333399"/>
                </a:solidFill>
                <a:latin typeface="+mn-lt"/>
              </a:rPr>
              <a:t>Superconductor Science and Technology</a:t>
            </a:r>
            <a:r>
              <a:rPr lang="en-US" sz="1100" dirty="0">
                <a:solidFill>
                  <a:srgbClr val="333399"/>
                </a:solidFill>
                <a:latin typeface="+mn-lt"/>
              </a:rPr>
              <a:t>, </a:t>
            </a:r>
            <a:r>
              <a:rPr lang="en-US" sz="1100" b="1" dirty="0">
                <a:solidFill>
                  <a:srgbClr val="333399"/>
                </a:solidFill>
                <a:latin typeface="+mn-lt"/>
              </a:rPr>
              <a:t>34</a:t>
            </a:r>
            <a:r>
              <a:rPr lang="en-US" sz="1100" dirty="0">
                <a:solidFill>
                  <a:srgbClr val="333399"/>
                </a:solidFill>
                <a:latin typeface="+mn-lt"/>
              </a:rPr>
              <a:t>, 095004 (2021)      </a:t>
            </a:r>
            <a:r>
              <a:rPr lang="en-US" sz="1100" b="1" dirty="0">
                <a:solidFill>
                  <a:srgbClr val="333399"/>
                </a:solidFill>
                <a:latin typeface="+mn-lt"/>
                <a:hlinkClick r:id="rId5">
                  <a:extLst>
                    <a:ext uri="{A12FA001-AC4F-418D-AE19-62706E023703}">
                      <ahyp:hlinkClr xmlns:ahyp="http://schemas.microsoft.com/office/drawing/2018/hyperlinkcolor" val="tx"/>
                    </a:ext>
                  </a:extLst>
                </a:hlinkClick>
              </a:rPr>
              <a:t>doi.org/10.1088/1361-6668/ac1525</a:t>
            </a:r>
            <a:endParaRPr lang="en-US" sz="1200" dirty="0">
              <a:latin typeface="Arial" charset="0"/>
            </a:endParaRPr>
          </a:p>
        </p:txBody>
      </p:sp>
      <p:sp>
        <p:nvSpPr>
          <p:cNvPr id="15" name="Rectangle 49">
            <a:extLst>
              <a:ext uri="{FF2B5EF4-FFF2-40B4-BE49-F238E27FC236}">
                <a16:creationId xmlns:a16="http://schemas.microsoft.com/office/drawing/2014/main" id="{3AF6610C-4A85-0356-7C2D-5A88FB758E63}"/>
              </a:ext>
            </a:extLst>
          </p:cNvPr>
          <p:cNvSpPr>
            <a:spLocks noChangeArrowheads="1"/>
          </p:cNvSpPr>
          <p:nvPr/>
        </p:nvSpPr>
        <p:spPr bwMode="auto">
          <a:xfrm>
            <a:off x="6775317" y="1331629"/>
            <a:ext cx="5337778" cy="4950110"/>
          </a:xfrm>
          <a:prstGeom prst="rect">
            <a:avLst/>
          </a:prstGeom>
          <a:noFill/>
          <a:ln w="19050">
            <a:solidFill>
              <a:srgbClr val="0033CC"/>
            </a:solidFill>
            <a:miter lim="800000"/>
            <a:headEnd/>
            <a:tailEnd/>
          </a:ln>
        </p:spPr>
        <p:txBody>
          <a:bodyPr wrap="none" anchor="ctr"/>
          <a:lstStyle/>
          <a:p>
            <a:endParaRPr lang="en-US"/>
          </a:p>
        </p:txBody>
      </p:sp>
      <p:sp>
        <p:nvSpPr>
          <p:cNvPr id="16" name="Rectangle 15">
            <a:extLst>
              <a:ext uri="{FF2B5EF4-FFF2-40B4-BE49-F238E27FC236}">
                <a16:creationId xmlns:a16="http://schemas.microsoft.com/office/drawing/2014/main" id="{3FB2591D-470B-F7A7-FB9C-FCB82D8C1267}"/>
              </a:ext>
            </a:extLst>
          </p:cNvPr>
          <p:cNvSpPr/>
          <p:nvPr/>
        </p:nvSpPr>
        <p:spPr>
          <a:xfrm>
            <a:off x="6775317" y="1367060"/>
            <a:ext cx="1721569" cy="1277273"/>
          </a:xfrm>
          <a:prstGeom prst="rect">
            <a:avLst/>
          </a:prstGeom>
        </p:spPr>
        <p:txBody>
          <a:bodyPr wrap="square">
            <a:spAutoFit/>
          </a:bodyPr>
          <a:lstStyle/>
          <a:p>
            <a:pPr marL="0" lvl="1"/>
            <a:r>
              <a:rPr lang="en-US" sz="1100" b="1" dirty="0"/>
              <a:t>Figure right: </a:t>
            </a:r>
            <a:r>
              <a:rPr lang="en-US" sz="1100" dirty="0"/>
              <a:t>MS&amp;T Technician Brent Jarvis connecting a pancake module to the Dual Rig for Pancake Module Testing</a:t>
            </a:r>
          </a:p>
          <a:p>
            <a:pPr marL="0" lvl="1"/>
            <a:endParaRPr lang="en-US" sz="1100" dirty="0"/>
          </a:p>
        </p:txBody>
      </p:sp>
      <p:pic>
        <p:nvPicPr>
          <p:cNvPr id="17" name="Picture 16">
            <a:extLst>
              <a:ext uri="{FF2B5EF4-FFF2-40B4-BE49-F238E27FC236}">
                <a16:creationId xmlns:a16="http://schemas.microsoft.com/office/drawing/2014/main" id="{D70920AA-812A-4DF9-F8B4-897F86BC379E}"/>
              </a:ext>
            </a:extLst>
          </p:cNvPr>
          <p:cNvPicPr>
            <a:picLocks noChangeAspect="1"/>
          </p:cNvPicPr>
          <p:nvPr/>
        </p:nvPicPr>
        <p:blipFill rotWithShape="1">
          <a:blip r:embed="rId6"/>
          <a:srcRect t="3711"/>
          <a:stretch/>
        </p:blipFill>
        <p:spPr>
          <a:xfrm>
            <a:off x="8335302" y="1409441"/>
            <a:ext cx="3677395" cy="2620327"/>
          </a:xfrm>
          <a:prstGeom prst="rect">
            <a:avLst/>
          </a:prstGeom>
        </p:spPr>
      </p:pic>
      <p:pic>
        <p:nvPicPr>
          <p:cNvPr id="18" name="Picture 17">
            <a:extLst>
              <a:ext uri="{FF2B5EF4-FFF2-40B4-BE49-F238E27FC236}">
                <a16:creationId xmlns:a16="http://schemas.microsoft.com/office/drawing/2014/main" id="{A7E9A253-3885-D3C6-CA54-67A10045920C}"/>
              </a:ext>
            </a:extLst>
          </p:cNvPr>
          <p:cNvPicPr>
            <a:picLocks noChangeAspect="1"/>
          </p:cNvPicPr>
          <p:nvPr/>
        </p:nvPicPr>
        <p:blipFill rotWithShape="1">
          <a:blip r:embed="rId7"/>
          <a:srcRect l="37056"/>
          <a:stretch/>
        </p:blipFill>
        <p:spPr>
          <a:xfrm flipH="1">
            <a:off x="7070150" y="2506162"/>
            <a:ext cx="1150887" cy="2831825"/>
          </a:xfrm>
          <a:prstGeom prst="rect">
            <a:avLst/>
          </a:prstGeom>
          <a:solidFill>
            <a:schemeClr val="bg1"/>
          </a:solidFill>
        </p:spPr>
      </p:pic>
      <p:pic>
        <p:nvPicPr>
          <p:cNvPr id="19" name="Picture 18">
            <a:extLst>
              <a:ext uri="{FF2B5EF4-FFF2-40B4-BE49-F238E27FC236}">
                <a16:creationId xmlns:a16="http://schemas.microsoft.com/office/drawing/2014/main" id="{D71CBAE0-8FE9-E5D7-DFB3-5F8F2C0ED049}"/>
              </a:ext>
            </a:extLst>
          </p:cNvPr>
          <p:cNvPicPr>
            <a:picLocks noChangeAspect="1"/>
          </p:cNvPicPr>
          <p:nvPr/>
        </p:nvPicPr>
        <p:blipFill rotWithShape="1">
          <a:blip r:embed="rId8"/>
          <a:srcRect l="5274" b="12586"/>
          <a:stretch/>
        </p:blipFill>
        <p:spPr>
          <a:xfrm>
            <a:off x="8335302" y="4178457"/>
            <a:ext cx="3677395" cy="1206837"/>
          </a:xfrm>
          <a:prstGeom prst="rect">
            <a:avLst/>
          </a:prstGeom>
        </p:spPr>
      </p:pic>
      <p:sp>
        <p:nvSpPr>
          <p:cNvPr id="20" name="TextBox 19">
            <a:extLst>
              <a:ext uri="{FF2B5EF4-FFF2-40B4-BE49-F238E27FC236}">
                <a16:creationId xmlns:a16="http://schemas.microsoft.com/office/drawing/2014/main" id="{2CADD64F-0D11-F804-8C3C-C9A505ABFE16}"/>
              </a:ext>
            </a:extLst>
          </p:cNvPr>
          <p:cNvSpPr txBox="1"/>
          <p:nvPr/>
        </p:nvSpPr>
        <p:spPr>
          <a:xfrm>
            <a:off x="8595646" y="5399935"/>
            <a:ext cx="3406175" cy="600164"/>
          </a:xfrm>
          <a:prstGeom prst="rect">
            <a:avLst/>
          </a:prstGeom>
          <a:noFill/>
        </p:spPr>
        <p:txBody>
          <a:bodyPr wrap="square">
            <a:spAutoFit/>
          </a:bodyPr>
          <a:lstStyle/>
          <a:p>
            <a:r>
              <a:rPr lang="en-US" sz="1100" b="1" dirty="0">
                <a:latin typeface="+mn-lt"/>
              </a:rPr>
              <a:t>Figure above: </a:t>
            </a:r>
            <a:r>
              <a:rPr lang="en-US" sz="1100" dirty="0">
                <a:latin typeface="+mn-lt"/>
              </a:rPr>
              <a:t>Cross section of a double layer pancake module as analyzed via 2-D axisymmetric numerical modeling.</a:t>
            </a:r>
          </a:p>
        </p:txBody>
      </p:sp>
      <p:sp>
        <p:nvSpPr>
          <p:cNvPr id="21" name="TextBox 20">
            <a:extLst>
              <a:ext uri="{FF2B5EF4-FFF2-40B4-BE49-F238E27FC236}">
                <a16:creationId xmlns:a16="http://schemas.microsoft.com/office/drawing/2014/main" id="{B359D616-D7F6-57CB-E60C-D654B88209EE}"/>
              </a:ext>
            </a:extLst>
          </p:cNvPr>
          <p:cNvSpPr txBox="1"/>
          <p:nvPr/>
        </p:nvSpPr>
        <p:spPr>
          <a:xfrm>
            <a:off x="6952718" y="5399936"/>
            <a:ext cx="1561513" cy="769441"/>
          </a:xfrm>
          <a:prstGeom prst="rect">
            <a:avLst/>
          </a:prstGeom>
          <a:noFill/>
        </p:spPr>
        <p:txBody>
          <a:bodyPr wrap="square">
            <a:spAutoFit/>
          </a:bodyPr>
          <a:lstStyle/>
          <a:p>
            <a:r>
              <a:rPr lang="en-US" sz="1100" b="1" dirty="0">
                <a:latin typeface="+mn-lt"/>
              </a:rPr>
              <a:t>Figure above:</a:t>
            </a:r>
            <a:r>
              <a:rPr lang="en-US" sz="1100" dirty="0">
                <a:latin typeface="+mn-lt"/>
              </a:rPr>
              <a:t> Fully assembled Dual Rig for Pancake Module Testing</a:t>
            </a:r>
          </a:p>
        </p:txBody>
      </p:sp>
      <p:sp>
        <p:nvSpPr>
          <p:cNvPr id="22" name="TextBox 21">
            <a:extLst>
              <a:ext uri="{FF2B5EF4-FFF2-40B4-BE49-F238E27FC236}">
                <a16:creationId xmlns:a16="http://schemas.microsoft.com/office/drawing/2014/main" id="{34FF5AB1-C73F-8A21-0EAA-A1A517E69AE2}"/>
              </a:ext>
            </a:extLst>
          </p:cNvPr>
          <p:cNvSpPr txBox="1"/>
          <p:nvPr/>
        </p:nvSpPr>
        <p:spPr>
          <a:xfrm>
            <a:off x="9402046" y="6010114"/>
            <a:ext cx="2681191" cy="261610"/>
          </a:xfrm>
          <a:prstGeom prst="rect">
            <a:avLst/>
          </a:prstGeom>
          <a:noFill/>
        </p:spPr>
        <p:txBody>
          <a:bodyPr wrap="square">
            <a:spAutoFit/>
          </a:bodyPr>
          <a:lstStyle/>
          <a:p>
            <a:r>
              <a:rPr lang="en-US" sz="1100" i="1" dirty="0">
                <a:latin typeface="+mn-lt"/>
              </a:rPr>
              <a:t>Image credits: Ernesto Bosque, MagLab</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3179" y="1521423"/>
            <a:ext cx="6623438" cy="4524315"/>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solidFill>
                  <a:srgbClr val="000000"/>
                </a:solidFill>
              </a:rPr>
              <a:t>High-temperature superconducting (HTS) user magnets at the MagLab are presently designed to use Rare Earth – Barium – Copper – Oxygen (REBCO) tape that has been wound into double layer coils, called “double layer pancake modules” because their geometrical dimensions resemble those of a pancake. These modules are then stacked and interconnected to form larger test coils and, eventually, the final high-field user magnet. </a:t>
            </a:r>
            <a:r>
              <a:rPr lang="en-US" sz="1200" i="1" u="sng" dirty="0">
                <a:solidFill>
                  <a:srgbClr val="000000"/>
                </a:solidFill>
              </a:rPr>
              <a:t>I</a:t>
            </a:r>
            <a:r>
              <a:rPr lang="en-US" sz="1200" i="1" u="sng" dirty="0">
                <a:latin typeface="Arial" charset="0"/>
              </a:rPr>
              <a:t>n the work reported here, MagLab engineers and technicians developed a method for testing individual REBCO-wound double pancake modules to high operating currents, necessary to learn whether each module is suitable for inclusion in the final high-field magnet</a:t>
            </a:r>
            <a:r>
              <a:rPr lang="en-US" sz="1200" dirty="0">
                <a:latin typeface="Arial" charset="0"/>
              </a:rPr>
              <a:t>.</a:t>
            </a:r>
          </a:p>
          <a:p>
            <a:pPr algn="just"/>
            <a:endParaRPr lang="en-US" sz="1200" dirty="0">
              <a:solidFill>
                <a:srgbClr val="000000"/>
              </a:solidFill>
            </a:endParaRPr>
          </a:p>
          <a:p>
            <a:pPr algn="just"/>
            <a:r>
              <a:rPr lang="en-US" sz="1200" b="1" dirty="0">
                <a:solidFill>
                  <a:srgbClr val="000000"/>
                </a:solidFill>
              </a:rPr>
              <a:t>Why is this important? </a:t>
            </a:r>
            <a:r>
              <a:rPr lang="en-US" sz="1200" dirty="0">
                <a:latin typeface="Arial" charset="0"/>
              </a:rPr>
              <a:t>Test coils can include as many as a couple dozen pancake modules. The construction and assembly of these test coils is extremely labor intensive. Indeed, it can take four months or more to fabricate and test a test coil. Furthermore, testing consumes hundreds of liters of expensive liquid helium. If one underperforming pancake module is installed in the test coil, the entire test coil must be disassembled, the bad module replaced, and the entire coil retested. During the retest, the coil will still be limited by its lowest performing module, which could lead to yet another expensive round of disassembly, replacement, reassembly, and retesting.  </a:t>
            </a:r>
            <a:r>
              <a:rPr lang="en-US" sz="1200" i="1" u="sng" dirty="0">
                <a:latin typeface="Arial" charset="0"/>
              </a:rPr>
              <a:t>By testing individual pancake modules, a much higher degree of confidence is obtained that the larger-sized test coils will operate as intended</a:t>
            </a:r>
            <a:r>
              <a:rPr lang="en-US" sz="1200" dirty="0">
                <a:latin typeface="Arial" charset="0"/>
              </a:rPr>
              <a:t>. </a:t>
            </a:r>
          </a:p>
          <a:p>
            <a:pPr algn="just"/>
            <a:endParaRPr lang="en-US" sz="12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Development of HTS magnets requires a team of technical experts that span the full range of analysis, design, fabrication and testing.  </a:t>
            </a:r>
            <a:r>
              <a:rPr lang="en-US" sz="1200" i="1" u="sng" dirty="0">
                <a:latin typeface="Arial" charset="0"/>
              </a:rPr>
              <a:t>The team of thirty engineers and technicians in the MagLab’s Magnet Science and Technology group, combined with the many materials experts at the MagLab’s Applied Superconductivity Center, provide a full spectrum of critical expertise that is only available at the MagLab</a:t>
            </a:r>
            <a:r>
              <a:rPr lang="en-US" sz="1200" dirty="0">
                <a:latin typeface="Arial" charset="0"/>
              </a:rPr>
              <a:t>.</a:t>
            </a:r>
          </a:p>
        </p:txBody>
      </p:sp>
      <p:sp>
        <p:nvSpPr>
          <p:cNvPr id="1029" name="Line 42"/>
          <p:cNvSpPr>
            <a:spLocks noChangeShapeType="1"/>
          </p:cNvSpPr>
          <p:nvPr/>
        </p:nvSpPr>
        <p:spPr bwMode="auto">
          <a:xfrm flipV="1">
            <a:off x="0" y="1244231"/>
            <a:ext cx="12192000" cy="3707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6775317" y="1331629"/>
            <a:ext cx="5337778" cy="4950110"/>
          </a:xfrm>
          <a:prstGeom prst="rect">
            <a:avLst/>
          </a:prstGeom>
          <a:noFill/>
          <a:ln w="19050">
            <a:solidFill>
              <a:srgbClr val="0033CC"/>
            </a:solidFill>
            <a:miter lim="800000"/>
            <a:headEnd/>
            <a:tailEnd/>
          </a:ln>
        </p:spPr>
        <p:txBody>
          <a:bodyPr wrap="none" anchor="ctr"/>
          <a:lstStyle/>
          <a:p>
            <a:endParaRPr lang="en-US"/>
          </a:p>
        </p:txBody>
      </p:sp>
      <p:sp>
        <p:nvSpPr>
          <p:cNvPr id="15" name="Rectangle 14"/>
          <p:cNvSpPr/>
          <p:nvPr/>
        </p:nvSpPr>
        <p:spPr>
          <a:xfrm>
            <a:off x="6019802" y="3588654"/>
            <a:ext cx="4571999" cy="461665"/>
          </a:xfrm>
          <a:prstGeom prst="rect">
            <a:avLst/>
          </a:prstGeom>
        </p:spPr>
        <p:txBody>
          <a:bodyPr wrap="square">
            <a:spAutoFit/>
          </a:bodyPr>
          <a:lstStyle/>
          <a:p>
            <a:pPr lvl="0" algn="ctr"/>
            <a:endParaRPr lang="en-US" sz="1200" dirty="0"/>
          </a:p>
          <a:p>
            <a:pPr algn="ctr"/>
            <a:endParaRPr lang="en-US" sz="1200" dirty="0"/>
          </a:p>
        </p:txBody>
      </p:sp>
      <p:sp>
        <p:nvSpPr>
          <p:cNvPr id="2" name="Rectangle 1">
            <a:extLst>
              <a:ext uri="{FF2B5EF4-FFF2-40B4-BE49-F238E27FC236}">
                <a16:creationId xmlns:a16="http://schemas.microsoft.com/office/drawing/2014/main" id="{B86BB0CF-99C4-4DA5-C90F-0452573EE923}"/>
              </a:ext>
            </a:extLst>
          </p:cNvPr>
          <p:cNvSpPr/>
          <p:nvPr/>
        </p:nvSpPr>
        <p:spPr>
          <a:xfrm>
            <a:off x="6775317" y="1367060"/>
            <a:ext cx="1721569" cy="1277273"/>
          </a:xfrm>
          <a:prstGeom prst="rect">
            <a:avLst/>
          </a:prstGeom>
        </p:spPr>
        <p:txBody>
          <a:bodyPr wrap="square">
            <a:spAutoFit/>
          </a:bodyPr>
          <a:lstStyle/>
          <a:p>
            <a:pPr marL="0" lvl="1"/>
            <a:r>
              <a:rPr lang="en-US" sz="1100" b="1" dirty="0"/>
              <a:t>Figure right: </a:t>
            </a:r>
            <a:r>
              <a:rPr lang="en-US" sz="1100" dirty="0"/>
              <a:t>MS&amp;T Technician Brent Jarvis connecting a pancake module to the Dual Rig for Pancake Module Testing</a:t>
            </a:r>
          </a:p>
          <a:p>
            <a:pPr marL="0" lvl="1"/>
            <a:endParaRPr lang="en-US" sz="1100" dirty="0"/>
          </a:p>
        </p:txBody>
      </p:sp>
      <p:pic>
        <p:nvPicPr>
          <p:cNvPr id="4" name="Picture 3">
            <a:extLst>
              <a:ext uri="{FF2B5EF4-FFF2-40B4-BE49-F238E27FC236}">
                <a16:creationId xmlns:a16="http://schemas.microsoft.com/office/drawing/2014/main" id="{7C73AD4F-112C-1988-A1AA-C46B13416EA1}"/>
              </a:ext>
            </a:extLst>
          </p:cNvPr>
          <p:cNvPicPr>
            <a:picLocks noChangeAspect="1"/>
          </p:cNvPicPr>
          <p:nvPr/>
        </p:nvPicPr>
        <p:blipFill rotWithShape="1">
          <a:blip r:embed="rId3"/>
          <a:srcRect t="3711"/>
          <a:stretch/>
        </p:blipFill>
        <p:spPr>
          <a:xfrm>
            <a:off x="8335302" y="1409441"/>
            <a:ext cx="3677395" cy="2620327"/>
          </a:xfrm>
          <a:prstGeom prst="rect">
            <a:avLst/>
          </a:prstGeom>
        </p:spPr>
      </p:pic>
      <p:pic>
        <p:nvPicPr>
          <p:cNvPr id="6" name="Picture 5">
            <a:extLst>
              <a:ext uri="{FF2B5EF4-FFF2-40B4-BE49-F238E27FC236}">
                <a16:creationId xmlns:a16="http://schemas.microsoft.com/office/drawing/2014/main" id="{9FBC29F1-68F5-DDA8-0EC3-8E0D863592BE}"/>
              </a:ext>
            </a:extLst>
          </p:cNvPr>
          <p:cNvPicPr>
            <a:picLocks noChangeAspect="1"/>
          </p:cNvPicPr>
          <p:nvPr/>
        </p:nvPicPr>
        <p:blipFill rotWithShape="1">
          <a:blip r:embed="rId4"/>
          <a:srcRect l="37056"/>
          <a:stretch/>
        </p:blipFill>
        <p:spPr>
          <a:xfrm flipH="1">
            <a:off x="7070150" y="2506162"/>
            <a:ext cx="1150887" cy="2831825"/>
          </a:xfrm>
          <a:prstGeom prst="rect">
            <a:avLst/>
          </a:prstGeom>
          <a:solidFill>
            <a:schemeClr val="bg1"/>
          </a:solidFill>
        </p:spPr>
      </p:pic>
      <p:pic>
        <p:nvPicPr>
          <p:cNvPr id="9" name="Picture 8">
            <a:extLst>
              <a:ext uri="{FF2B5EF4-FFF2-40B4-BE49-F238E27FC236}">
                <a16:creationId xmlns:a16="http://schemas.microsoft.com/office/drawing/2014/main" id="{765C41A2-8D15-FA55-0DF5-6FCA0B1C2142}"/>
              </a:ext>
            </a:extLst>
          </p:cNvPr>
          <p:cNvPicPr>
            <a:picLocks noChangeAspect="1"/>
          </p:cNvPicPr>
          <p:nvPr/>
        </p:nvPicPr>
        <p:blipFill rotWithShape="1">
          <a:blip r:embed="rId5"/>
          <a:srcRect l="5274" b="12586"/>
          <a:stretch/>
        </p:blipFill>
        <p:spPr>
          <a:xfrm>
            <a:off x="8335302" y="4178457"/>
            <a:ext cx="3677395" cy="1206837"/>
          </a:xfrm>
          <a:prstGeom prst="rect">
            <a:avLst/>
          </a:prstGeom>
        </p:spPr>
      </p:pic>
      <p:sp>
        <p:nvSpPr>
          <p:cNvPr id="17" name="TextBox 16">
            <a:extLst>
              <a:ext uri="{FF2B5EF4-FFF2-40B4-BE49-F238E27FC236}">
                <a16:creationId xmlns:a16="http://schemas.microsoft.com/office/drawing/2014/main" id="{DAAACF32-3F8B-4B5A-8C9F-21E2BE8262C7}"/>
              </a:ext>
            </a:extLst>
          </p:cNvPr>
          <p:cNvSpPr txBox="1"/>
          <p:nvPr/>
        </p:nvSpPr>
        <p:spPr>
          <a:xfrm>
            <a:off x="8595646" y="5399935"/>
            <a:ext cx="3406175" cy="600164"/>
          </a:xfrm>
          <a:prstGeom prst="rect">
            <a:avLst/>
          </a:prstGeom>
          <a:noFill/>
        </p:spPr>
        <p:txBody>
          <a:bodyPr wrap="square">
            <a:spAutoFit/>
          </a:bodyPr>
          <a:lstStyle/>
          <a:p>
            <a:r>
              <a:rPr lang="en-US" sz="1100" b="1" dirty="0">
                <a:latin typeface="+mn-lt"/>
              </a:rPr>
              <a:t>Figure above: </a:t>
            </a:r>
            <a:r>
              <a:rPr lang="en-US" sz="1100" dirty="0">
                <a:latin typeface="+mn-lt"/>
              </a:rPr>
              <a:t>Cross section of a double layer pancake module as analyzed via 2-D axisymmetric numerical modeling.</a:t>
            </a:r>
          </a:p>
        </p:txBody>
      </p:sp>
      <p:sp>
        <p:nvSpPr>
          <p:cNvPr id="18" name="TextBox 17">
            <a:extLst>
              <a:ext uri="{FF2B5EF4-FFF2-40B4-BE49-F238E27FC236}">
                <a16:creationId xmlns:a16="http://schemas.microsoft.com/office/drawing/2014/main" id="{F57D729E-C166-53ED-803B-8C2CFF1DFBF6}"/>
              </a:ext>
            </a:extLst>
          </p:cNvPr>
          <p:cNvSpPr txBox="1"/>
          <p:nvPr/>
        </p:nvSpPr>
        <p:spPr>
          <a:xfrm>
            <a:off x="6952718" y="5399936"/>
            <a:ext cx="1561513" cy="769441"/>
          </a:xfrm>
          <a:prstGeom prst="rect">
            <a:avLst/>
          </a:prstGeom>
          <a:noFill/>
        </p:spPr>
        <p:txBody>
          <a:bodyPr wrap="square">
            <a:spAutoFit/>
          </a:bodyPr>
          <a:lstStyle/>
          <a:p>
            <a:r>
              <a:rPr lang="en-US" sz="1100" b="1" dirty="0">
                <a:latin typeface="+mn-lt"/>
              </a:rPr>
              <a:t>Figure above:</a:t>
            </a:r>
            <a:r>
              <a:rPr lang="en-US" sz="1100" dirty="0">
                <a:latin typeface="+mn-lt"/>
              </a:rPr>
              <a:t> Fully assembled Dual Rig for Pancake Module Testing</a:t>
            </a:r>
          </a:p>
        </p:txBody>
      </p:sp>
      <p:pic>
        <p:nvPicPr>
          <p:cNvPr id="10" name="Picture 9" descr="JustM_purple.jpg">
            <a:extLst>
              <a:ext uri="{FF2B5EF4-FFF2-40B4-BE49-F238E27FC236}">
                <a16:creationId xmlns:a16="http://schemas.microsoft.com/office/drawing/2014/main" id="{EB946735-93C6-412D-0A0E-2731B0AA6E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2312" y="134548"/>
            <a:ext cx="792698" cy="944759"/>
          </a:xfrm>
          <a:prstGeom prst="rect">
            <a:avLst/>
          </a:prstGeom>
        </p:spPr>
      </p:pic>
      <p:pic>
        <p:nvPicPr>
          <p:cNvPr id="16" name="Picture 15" descr="NSF logo.jpg">
            <a:extLst>
              <a:ext uri="{FF2B5EF4-FFF2-40B4-BE49-F238E27FC236}">
                <a16:creationId xmlns:a16="http://schemas.microsoft.com/office/drawing/2014/main" id="{AEF38DD8-A0B6-65DC-3C14-B9290A407246}"/>
              </a:ext>
            </a:extLst>
          </p:cNvPr>
          <p:cNvPicPr>
            <a:picLocks noChangeAspect="1"/>
          </p:cNvPicPr>
          <p:nvPr/>
        </p:nvPicPr>
        <p:blipFill>
          <a:blip r:embed="rId7" cstate="print"/>
          <a:stretch>
            <a:fillRect/>
          </a:stretch>
        </p:blipFill>
        <p:spPr>
          <a:xfrm>
            <a:off x="11174812" y="58279"/>
            <a:ext cx="1017188" cy="1023315"/>
          </a:xfrm>
          <a:prstGeom prst="rect">
            <a:avLst/>
          </a:prstGeom>
        </p:spPr>
      </p:pic>
      <p:sp>
        <p:nvSpPr>
          <p:cNvPr id="19" name="Text Box 62">
            <a:extLst>
              <a:ext uri="{FF2B5EF4-FFF2-40B4-BE49-F238E27FC236}">
                <a16:creationId xmlns:a16="http://schemas.microsoft.com/office/drawing/2014/main" id="{76153896-337E-BC5D-3886-CBC032409248}"/>
              </a:ext>
            </a:extLst>
          </p:cNvPr>
          <p:cNvSpPr txBox="1">
            <a:spLocks noChangeArrowheads="1"/>
          </p:cNvSpPr>
          <p:nvPr/>
        </p:nvSpPr>
        <p:spPr bwMode="auto">
          <a:xfrm>
            <a:off x="1052623" y="85908"/>
            <a:ext cx="10122189" cy="1107996"/>
          </a:xfrm>
          <a:prstGeom prst="rect">
            <a:avLst/>
          </a:prstGeom>
          <a:noFill/>
          <a:ln w="9525">
            <a:noFill/>
            <a:miter lim="800000"/>
            <a:headEnd/>
            <a:tailEnd/>
          </a:ln>
        </p:spPr>
        <p:txBody>
          <a:bodyPr wrap="square">
            <a:spAutoFit/>
          </a:bodyPr>
          <a:lstStyle/>
          <a:p>
            <a:pPr algn="ctr">
              <a:spcBef>
                <a:spcPts val="0"/>
              </a:spcBef>
            </a:pPr>
            <a:r>
              <a:rPr lang="en-US" sz="1600" b="1" dirty="0"/>
              <a:t>High-Magnetic-Field Quality Assurance of High-Temperature-Superconducting Modules</a:t>
            </a:r>
          </a:p>
          <a:p>
            <a:pPr algn="ctr">
              <a:spcBef>
                <a:spcPts val="0"/>
              </a:spcBef>
            </a:pPr>
            <a:endParaRPr lang="en-US" sz="600" dirty="0"/>
          </a:p>
          <a:p>
            <a:pPr algn="ctr"/>
            <a:r>
              <a:rPr lang="en-US" sz="1100" dirty="0">
                <a:latin typeface="+mn-lt"/>
              </a:rPr>
              <a:t>E. Bosque, D. </a:t>
            </a:r>
            <a:r>
              <a:rPr lang="en-US" sz="1100" dirty="0" err="1">
                <a:latin typeface="+mn-lt"/>
              </a:rPr>
              <a:t>Abraimov</a:t>
            </a:r>
            <a:r>
              <a:rPr lang="en-US" sz="1100" dirty="0">
                <a:latin typeface="+mn-lt"/>
              </a:rPr>
              <a:t>, H. Bai, M. Bird, K. Cantrell, I. Dixon, A. </a:t>
            </a:r>
            <a:r>
              <a:rPr lang="en-US" sz="1100" dirty="0" err="1">
                <a:latin typeface="+mn-lt"/>
              </a:rPr>
              <a:t>Gavrilin</a:t>
            </a:r>
            <a:r>
              <a:rPr lang="en-US" sz="1100" dirty="0">
                <a:latin typeface="+mn-lt"/>
              </a:rPr>
              <a:t>, S. Gundlach, J. </a:t>
            </a:r>
            <a:r>
              <a:rPr lang="en-US" sz="1100" dirty="0" err="1">
                <a:latin typeface="+mn-lt"/>
              </a:rPr>
              <a:t>Jaroszynski</a:t>
            </a:r>
            <a:r>
              <a:rPr lang="en-US" sz="1100" dirty="0">
                <a:latin typeface="+mn-lt"/>
              </a:rPr>
              <a:t>, B. Jarvis, K. Kim, W. Marshall, T. Painter</a:t>
            </a:r>
          </a:p>
          <a:p>
            <a:pPr algn="ctr"/>
            <a:r>
              <a:rPr lang="en-US" sz="1100" b="1" dirty="0">
                <a:solidFill>
                  <a:srgbClr val="0033CC"/>
                </a:solidFill>
              </a:rPr>
              <a:t>National High Magnetic Field Laboratory</a:t>
            </a:r>
            <a:endParaRPr lang="en-US" sz="1100" dirty="0">
              <a:latin typeface="+mn-lt"/>
            </a:endParaRPr>
          </a:p>
          <a:p>
            <a:pPr algn="ctr">
              <a:spcBef>
                <a:spcPts val="0"/>
              </a:spcBef>
            </a:pPr>
            <a:r>
              <a:rPr lang="en-US" sz="1100" baseline="30000" dirty="0">
                <a:latin typeface="+mn-lt"/>
              </a:rPr>
              <a:t> </a:t>
            </a:r>
            <a:endParaRPr lang="en-US" sz="1100" b="1" dirty="0">
              <a:latin typeface="+mn-lt"/>
            </a:endParaRPr>
          </a:p>
          <a:p>
            <a:pPr algn="ctr"/>
            <a:r>
              <a:rPr lang="en-US" sz="1100" b="1" dirty="0">
                <a:latin typeface="+mn-lt"/>
              </a:rPr>
              <a:t>Funding Grants: </a:t>
            </a:r>
            <a:r>
              <a:rPr lang="en-US" sz="1100" dirty="0">
                <a:latin typeface="+mn-lt"/>
              </a:rPr>
              <a:t>G.S. Boebinger</a:t>
            </a:r>
            <a:r>
              <a:rPr lang="en-US" sz="1100" b="1" dirty="0">
                <a:latin typeface="+mn-lt"/>
              </a:rPr>
              <a:t> </a:t>
            </a:r>
            <a:r>
              <a:rPr lang="en-US" sz="1100" dirty="0">
                <a:latin typeface="+mn-lt"/>
              </a:rPr>
              <a:t>(DMR-1644779, DMR-1938789, DMR-2131790, DMR-2128556) and the State of Florida</a:t>
            </a:r>
            <a:endParaRPr lang="en-US" sz="1100" b="1" dirty="0">
              <a:latin typeface="+mn-lt"/>
            </a:endParaRPr>
          </a:p>
        </p:txBody>
      </p:sp>
      <p:sp>
        <p:nvSpPr>
          <p:cNvPr id="20" name="TextBox 19">
            <a:extLst>
              <a:ext uri="{FF2B5EF4-FFF2-40B4-BE49-F238E27FC236}">
                <a16:creationId xmlns:a16="http://schemas.microsoft.com/office/drawing/2014/main" id="{2555E5DB-015F-185A-A231-02FC9652004F}"/>
              </a:ext>
            </a:extLst>
          </p:cNvPr>
          <p:cNvSpPr txBox="1"/>
          <p:nvPr/>
        </p:nvSpPr>
        <p:spPr>
          <a:xfrm>
            <a:off x="9402046" y="6010114"/>
            <a:ext cx="2681191" cy="261610"/>
          </a:xfrm>
          <a:prstGeom prst="rect">
            <a:avLst/>
          </a:prstGeom>
          <a:noFill/>
        </p:spPr>
        <p:txBody>
          <a:bodyPr wrap="square">
            <a:spAutoFit/>
          </a:bodyPr>
          <a:lstStyle/>
          <a:p>
            <a:r>
              <a:rPr lang="en-US" sz="1100" i="1" dirty="0">
                <a:latin typeface="+mn-lt"/>
              </a:rPr>
              <a:t>Image credits: Ernesto Bosque, MagLab</a:t>
            </a:r>
          </a:p>
        </p:txBody>
      </p:sp>
      <p:sp>
        <p:nvSpPr>
          <p:cNvPr id="3" name="Text Box 28">
            <a:extLst>
              <a:ext uri="{FF2B5EF4-FFF2-40B4-BE49-F238E27FC236}">
                <a16:creationId xmlns:a16="http://schemas.microsoft.com/office/drawing/2014/main" id="{90832210-30BA-9AE0-CE47-A8B231AD4FDE}"/>
              </a:ext>
            </a:extLst>
          </p:cNvPr>
          <p:cNvSpPr txBox="1">
            <a:spLocks noChangeArrowheads="1"/>
          </p:cNvSpPr>
          <p:nvPr/>
        </p:nvSpPr>
        <p:spPr bwMode="auto">
          <a:xfrm>
            <a:off x="37614" y="6192213"/>
            <a:ext cx="11645792" cy="600164"/>
          </a:xfrm>
          <a:prstGeom prst="rect">
            <a:avLst/>
          </a:prstGeom>
          <a:noFill/>
          <a:ln w="9525">
            <a:noFill/>
            <a:miter lim="800000"/>
            <a:headEnd/>
            <a:tailEnd/>
          </a:ln>
        </p:spPr>
        <p:txBody>
          <a:bodyPr wrap="square">
            <a:spAutoFit/>
          </a:bodyPr>
          <a:lstStyle/>
          <a:p>
            <a:pPr algn="just">
              <a:tabLst>
                <a:tab pos="741363" algn="l"/>
              </a:tabLst>
            </a:pPr>
            <a:r>
              <a:rPr lang="en-US" sz="1100" b="1" dirty="0">
                <a:solidFill>
                  <a:srgbClr val="333399"/>
                </a:solidFill>
                <a:latin typeface="+mn-lt"/>
              </a:rPr>
              <a:t>Facilities:</a:t>
            </a:r>
            <a:r>
              <a:rPr lang="en-US" sz="1100" dirty="0">
                <a:solidFill>
                  <a:srgbClr val="333399"/>
                </a:solidFill>
                <a:latin typeface="+mn-lt"/>
              </a:rPr>
              <a:t> HTS Winding Shop, Cell 4 of the DC Magnet Facility, and the 6T LTS testbed Petten magnet.</a:t>
            </a:r>
          </a:p>
          <a:p>
            <a:pPr algn="just">
              <a:tabLst>
                <a:tab pos="741363" algn="l"/>
              </a:tabLst>
            </a:pPr>
            <a:r>
              <a:rPr lang="en-US" sz="1100" b="1" dirty="0">
                <a:solidFill>
                  <a:srgbClr val="333399"/>
                </a:solidFill>
                <a:latin typeface="+mn-lt"/>
              </a:rPr>
              <a:t>Citation: </a:t>
            </a:r>
            <a:r>
              <a:rPr lang="en-US" sz="1100" dirty="0">
                <a:solidFill>
                  <a:srgbClr val="333399"/>
                </a:solidFill>
                <a:latin typeface="+mn-lt"/>
              </a:rPr>
              <a:t>Kolb-Bond, D.; Bird, M.D.; Dixon, I.R.; Painter, T.A.; Lu, J.; Kim, K.L.; Kim, K.; Walsh, R.P.; </a:t>
            </a:r>
            <a:r>
              <a:rPr lang="en-US" sz="1100" dirty="0" err="1">
                <a:solidFill>
                  <a:srgbClr val="333399"/>
                </a:solidFill>
                <a:latin typeface="+mn-lt"/>
              </a:rPr>
              <a:t>Grilli</a:t>
            </a:r>
            <a:r>
              <a:rPr lang="en-US" sz="1100" dirty="0">
                <a:solidFill>
                  <a:srgbClr val="333399"/>
                </a:solidFill>
                <a:latin typeface="+mn-lt"/>
              </a:rPr>
              <a:t>, F., </a:t>
            </a:r>
          </a:p>
          <a:p>
            <a:pPr algn="just">
              <a:tabLst>
                <a:tab pos="741363" algn="l"/>
              </a:tabLst>
            </a:pPr>
            <a:r>
              <a:rPr lang="en-US" sz="1100" i="1" dirty="0">
                <a:solidFill>
                  <a:srgbClr val="333399"/>
                </a:solidFill>
                <a:latin typeface="+mn-lt"/>
              </a:rPr>
              <a:t>Screening current rotation effects: SCIF &amp; strain I REBCO magnets,</a:t>
            </a:r>
            <a:r>
              <a:rPr lang="en-US" sz="1100" dirty="0">
                <a:solidFill>
                  <a:srgbClr val="333399"/>
                </a:solidFill>
                <a:latin typeface="+mn-lt"/>
              </a:rPr>
              <a:t>    </a:t>
            </a:r>
            <a:r>
              <a:rPr lang="en-US" sz="1100" b="1" dirty="0">
                <a:solidFill>
                  <a:srgbClr val="333399"/>
                </a:solidFill>
                <a:latin typeface="+mn-lt"/>
              </a:rPr>
              <a:t>Superconductor Science and Technology</a:t>
            </a:r>
            <a:r>
              <a:rPr lang="en-US" sz="1100" dirty="0">
                <a:solidFill>
                  <a:srgbClr val="333399"/>
                </a:solidFill>
                <a:latin typeface="+mn-lt"/>
              </a:rPr>
              <a:t>, </a:t>
            </a:r>
            <a:r>
              <a:rPr lang="en-US" sz="1100" b="1" dirty="0">
                <a:solidFill>
                  <a:srgbClr val="333399"/>
                </a:solidFill>
                <a:latin typeface="+mn-lt"/>
              </a:rPr>
              <a:t>34</a:t>
            </a:r>
            <a:r>
              <a:rPr lang="en-US" sz="1100" dirty="0">
                <a:solidFill>
                  <a:srgbClr val="333399"/>
                </a:solidFill>
                <a:latin typeface="+mn-lt"/>
              </a:rPr>
              <a:t>, 095004 (2021)      </a:t>
            </a:r>
            <a:r>
              <a:rPr lang="en-US" sz="1100" b="1" dirty="0">
                <a:solidFill>
                  <a:srgbClr val="333399"/>
                </a:solidFill>
                <a:latin typeface="+mn-lt"/>
                <a:hlinkClick r:id="rId8">
                  <a:extLst>
                    <a:ext uri="{A12FA001-AC4F-418D-AE19-62706E023703}">
                      <ahyp:hlinkClr xmlns:ahyp="http://schemas.microsoft.com/office/drawing/2018/hyperlinkcolor" val="tx"/>
                    </a:ext>
                  </a:extLst>
                </a:hlinkClick>
              </a:rPr>
              <a:t>doi.org/10.1088/1361-6668/ac1525</a:t>
            </a:r>
            <a:endParaRPr lang="en-US" sz="1200" dirty="0">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B3EC89-2ECE-48AF-A341-A6F1BA4DCE47}"/>
</file>

<file path=customXml/itemProps2.xml><?xml version="1.0" encoding="utf-8"?>
<ds:datastoreItem xmlns:ds="http://schemas.openxmlformats.org/officeDocument/2006/customXml" ds:itemID="{6299FB5E-2663-4ED6-BD0A-889BC54929B4}"/>
</file>

<file path=customXml/itemProps3.xml><?xml version="1.0" encoding="utf-8"?>
<ds:datastoreItem xmlns:ds="http://schemas.openxmlformats.org/officeDocument/2006/customXml" ds:itemID="{E85FAF5B-933C-46B7-ACA3-E4F6CD0E75B2}"/>
</file>

<file path=docProps/app.xml><?xml version="1.0" encoding="utf-8"?>
<Properties xmlns="http://schemas.openxmlformats.org/officeDocument/2006/extended-properties" xmlns:vt="http://schemas.openxmlformats.org/officeDocument/2006/docPropsVTypes">
  <TotalTime>9870</TotalTime>
  <Words>1288</Words>
  <Application>Microsoft Office PowerPoint</Application>
  <PresentationFormat>Widescreen</PresentationFormat>
  <Paragraphs>43</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170</cp:revision>
  <cp:lastPrinted>2019-07-16T13:07:28Z</cp:lastPrinted>
  <dcterms:created xsi:type="dcterms:W3CDTF">2004-08-07T03:10:56Z</dcterms:created>
  <dcterms:modified xsi:type="dcterms:W3CDTF">2023-12-07T19:20:58Z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