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2"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exander Bär" initials="AB"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3399"/>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39" autoAdjust="0"/>
    <p:restoredTop sz="79128" autoAdjust="0"/>
  </p:normalViewPr>
  <p:slideViewPr>
    <p:cSldViewPr snapToGrid="0">
      <p:cViewPr varScale="1">
        <p:scale>
          <a:sx n="95" d="100"/>
          <a:sy n="95" d="100"/>
        </p:scale>
        <p:origin x="1502" y="5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openxmlformats.org/officeDocument/2006/relationships/customXml" Target="../customXml/item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3080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21/jacs.3c06798" TargetMode="External"/><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s://doi.org/10.1021/jacs.3c06798" TargetMode="External"/><Relationship Id="rId7"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1015" y="1284354"/>
            <a:ext cx="5836402" cy="4985980"/>
          </a:xfrm>
          <a:prstGeom prst="rect">
            <a:avLst/>
          </a:prstGeom>
          <a:noFill/>
          <a:ln w="9525">
            <a:noFill/>
            <a:miter lim="800000"/>
            <a:headEnd/>
            <a:tailEnd/>
          </a:ln>
        </p:spPr>
        <p:txBody>
          <a:bodyPr wrap="square">
            <a:spAutoFit/>
          </a:bodyPr>
          <a:lstStyle/>
          <a:p>
            <a:pPr algn="just"/>
            <a:r>
              <a:rPr lang="en-US" sz="1200" dirty="0">
                <a:solidFill>
                  <a:srgbClr val="000000"/>
                </a:solidFill>
              </a:rPr>
              <a:t>Velvet worms eject a sticky and fiber-forming slime for both prey capture and defense. The struggling of the victim to escape the slime network causes the formation of stiff fibers, which results in effective immobilization.</a:t>
            </a:r>
          </a:p>
          <a:p>
            <a:pPr algn="just"/>
            <a:r>
              <a:rPr lang="en-US" sz="700" dirty="0">
                <a:solidFill>
                  <a:srgbClr val="000000"/>
                </a:solidFill>
              </a:rPr>
              <a:t> </a:t>
            </a:r>
          </a:p>
          <a:p>
            <a:pPr algn="just"/>
            <a:r>
              <a:rPr lang="en-US" sz="1200" dirty="0">
                <a:solidFill>
                  <a:srgbClr val="000000"/>
                </a:solidFill>
              </a:rPr>
              <a:t>This natural phenomenon of fiber formation is inspiring for biomaterials research. </a:t>
            </a:r>
            <a:r>
              <a:rPr lang="en-US" sz="1200" i="1" u="sng" dirty="0">
                <a:solidFill>
                  <a:srgbClr val="000000"/>
                </a:solidFill>
              </a:rPr>
              <a:t>Induced only by a simple mechanical trigger and the resulting shear forces, the slime instantly turns from a fluid to load-bearing fibers outside of the organism under ambient conditions</a:t>
            </a:r>
            <a:r>
              <a:rPr lang="en-US" sz="1200" dirty="0">
                <a:solidFill>
                  <a:srgbClr val="000000"/>
                </a:solidFill>
              </a:rPr>
              <a:t>. Additionally, fibers can be dissolved, and new fibers made from the solution. Understanding the molecular principles underlying these phenomena can aid in the design of sustainable methods for fabricating advanced polymers.</a:t>
            </a:r>
          </a:p>
          <a:p>
            <a:pPr algn="just"/>
            <a:r>
              <a:rPr lang="de-DE" sz="700" dirty="0"/>
              <a:t> </a:t>
            </a:r>
          </a:p>
          <a:p>
            <a:pPr algn="just"/>
            <a:r>
              <a:rPr lang="en-US" sz="1200" i="1" u="sng" dirty="0"/>
              <a:t>MagLab users identified a unique post-translational modification of high-molecular weight proteins, a modification that impacts their features and, as a result, the abilities of slime to rapidly assemble into fibers with enhanced toughness</a:t>
            </a:r>
            <a:r>
              <a:rPr lang="en-US" sz="1200" dirty="0"/>
              <a:t>. In particular,</a:t>
            </a:r>
            <a:r>
              <a:rPr lang="de-DE" sz="1200" dirty="0"/>
              <a:t> the </a:t>
            </a:r>
            <a:r>
              <a:rPr lang="en-US" sz="1200" dirty="0"/>
              <a:t>MagLab‘s magic-angle-spinning, dynamic nuclear polarization (MAS-DNP) facility, combined with mass spectrometry,</a:t>
            </a:r>
            <a:r>
              <a:rPr lang="de-DE" sz="1200" dirty="0"/>
              <a:t> </a:t>
            </a:r>
            <a:r>
              <a:rPr lang="en-US" sz="1200" dirty="0"/>
              <a:t>enabled the discovery of the precise structure of </a:t>
            </a:r>
            <a:r>
              <a:rPr lang="de-DE" sz="1200" dirty="0"/>
              <a:t>a rare </a:t>
            </a:r>
            <a:r>
              <a:rPr lang="en-US" sz="1200" dirty="0" err="1"/>
              <a:t>phosphonoglycan</a:t>
            </a:r>
            <a:r>
              <a:rPr lang="en-US" sz="1200" dirty="0"/>
              <a:t> moiety that is linked to large fiber core building proteins – a striking NMR result that did not require any complicated isotopic enrichment of the samples</a:t>
            </a:r>
            <a:r>
              <a:rPr lang="de-DE" sz="1200" dirty="0"/>
              <a:t>! </a:t>
            </a:r>
            <a:r>
              <a:rPr lang="en-US" sz="1200" dirty="0"/>
              <a:t>Surprisingly, most of the slime’s phosphorus is represented in this 2-aminoethyl phosphonate (2-AEP) motif, a chemical moiety that is extremely rare in nature, and especially in land animals.</a:t>
            </a:r>
          </a:p>
          <a:p>
            <a:pPr algn="just"/>
            <a:r>
              <a:rPr lang="de-DE" sz="700" dirty="0"/>
              <a:t> </a:t>
            </a:r>
          </a:p>
          <a:p>
            <a:pPr algn="just"/>
            <a:r>
              <a:rPr lang="de-DE" sz="1200" dirty="0"/>
              <a:t>2-AEP </a:t>
            </a:r>
            <a:r>
              <a:rPr lang="en-US" sz="1200" dirty="0"/>
              <a:t>is zwitterionic at the slime‘s native pH – this adds charges to the proteins</a:t>
            </a:r>
            <a:r>
              <a:rPr lang="de-DE" sz="1200" dirty="0"/>
              <a:t>. </a:t>
            </a:r>
            <a:r>
              <a:rPr lang="de-DE" sz="1200" i="1" u="sng" dirty="0"/>
              <a:t>Thus, </a:t>
            </a:r>
            <a:r>
              <a:rPr lang="en-US" sz="1200" i="1" u="sng" dirty="0"/>
              <a:t>researchers assume increased electrostatic protein-protein interactions</a:t>
            </a:r>
            <a:r>
              <a:rPr lang="de-DE" sz="1200" i="1" u="sng" dirty="0"/>
              <a:t> </a:t>
            </a:r>
            <a:r>
              <a:rPr lang="en-US" sz="1200" i="1" u="sng" dirty="0"/>
              <a:t>enable the faster assembly and advanced mechanical properties of fibers.</a:t>
            </a:r>
            <a:r>
              <a:rPr lang="de-DE" sz="1200" i="1" u="sng" dirty="0"/>
              <a:t> </a:t>
            </a:r>
            <a:r>
              <a:rPr lang="en-US" sz="1200" i="1" u="sng" dirty="0"/>
              <a:t>It is anticipated that these findings will help further unravel mechanisms of natural fiber formation and lend insight into future ways to produce polymeric materials</a:t>
            </a:r>
            <a:r>
              <a:rPr lang="en-US" sz="1200" dirty="0"/>
              <a:t>.</a:t>
            </a: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11086828" y="48014"/>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3942" y="65071"/>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4" name="Rectangle 49"/>
          <p:cNvSpPr>
            <a:spLocks noChangeArrowheads="1"/>
          </p:cNvSpPr>
          <p:nvPr/>
        </p:nvSpPr>
        <p:spPr bwMode="auto">
          <a:xfrm>
            <a:off x="5877107" y="1329112"/>
            <a:ext cx="6255393" cy="4941221"/>
          </a:xfrm>
          <a:prstGeom prst="rect">
            <a:avLst/>
          </a:prstGeom>
          <a:noFill/>
          <a:ln w="19050">
            <a:solidFill>
              <a:srgbClr val="0033CC"/>
            </a:solidFill>
            <a:miter lim="800000"/>
            <a:headEnd/>
            <a:tailEnd/>
          </a:ln>
        </p:spPr>
        <p:txBody>
          <a:bodyPr wrap="none" anchor="ctr"/>
          <a:lstStyle/>
          <a:p>
            <a:endParaRPr lang="en-US"/>
          </a:p>
        </p:txBody>
      </p:sp>
      <p:pic>
        <p:nvPicPr>
          <p:cNvPr id="5" name="Picture 4" descr="Close-up of a slime&#10;&#10;Description automatically generated">
            <a:extLst>
              <a:ext uri="{FF2B5EF4-FFF2-40B4-BE49-F238E27FC236}">
                <a16:creationId xmlns:a16="http://schemas.microsoft.com/office/drawing/2014/main" id="{501CED8A-6FA9-8B6E-6589-DCAE3775762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98243" y="1380189"/>
            <a:ext cx="2487550" cy="1906980"/>
          </a:xfrm>
          <a:prstGeom prst="rect">
            <a:avLst/>
          </a:prstGeom>
        </p:spPr>
      </p:pic>
      <p:pic>
        <p:nvPicPr>
          <p:cNvPr id="7" name="Picture 6" descr="A diagram of a nuclear polarization&#10;&#10;Description automatically generated">
            <a:extLst>
              <a:ext uri="{FF2B5EF4-FFF2-40B4-BE49-F238E27FC236}">
                <a16:creationId xmlns:a16="http://schemas.microsoft.com/office/drawing/2014/main" id="{F340EB0B-522D-A07E-3CA5-D15407CB253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43298" r="47125"/>
          <a:stretch/>
        </p:blipFill>
        <p:spPr>
          <a:xfrm>
            <a:off x="6066859" y="3797821"/>
            <a:ext cx="2900677" cy="1350522"/>
          </a:xfrm>
          <a:prstGeom prst="rect">
            <a:avLst/>
          </a:prstGeom>
        </p:spPr>
      </p:pic>
      <p:pic>
        <p:nvPicPr>
          <p:cNvPr id="9" name="Picture 8" descr="A diagram of a chemical structure&#10;&#10;Description automatically generated">
            <a:extLst>
              <a:ext uri="{FF2B5EF4-FFF2-40B4-BE49-F238E27FC236}">
                <a16:creationId xmlns:a16="http://schemas.microsoft.com/office/drawing/2014/main" id="{1E9E31D9-0492-18F7-F483-0B23FC20ED2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692385" y="1706181"/>
            <a:ext cx="3133054" cy="1648361"/>
          </a:xfrm>
          <a:prstGeom prst="rect">
            <a:avLst/>
          </a:prstGeom>
        </p:spPr>
      </p:pic>
      <p:sp>
        <p:nvSpPr>
          <p:cNvPr id="11" name="Text Box 28">
            <a:extLst>
              <a:ext uri="{FF2B5EF4-FFF2-40B4-BE49-F238E27FC236}">
                <a16:creationId xmlns:a16="http://schemas.microsoft.com/office/drawing/2014/main" id="{DF87230B-9C4A-F2A8-FD8A-E0B1823FE327}"/>
              </a:ext>
            </a:extLst>
          </p:cNvPr>
          <p:cNvSpPr txBox="1">
            <a:spLocks noChangeArrowheads="1"/>
          </p:cNvSpPr>
          <p:nvPr/>
        </p:nvSpPr>
        <p:spPr bwMode="auto">
          <a:xfrm>
            <a:off x="1" y="6094553"/>
            <a:ext cx="12192000" cy="769441"/>
          </a:xfrm>
          <a:prstGeom prst="rect">
            <a:avLst/>
          </a:prstGeom>
          <a:noFill/>
          <a:ln w="9525">
            <a:noFill/>
            <a:miter lim="800000"/>
            <a:headEnd/>
            <a:tailEnd/>
          </a:ln>
        </p:spPr>
        <p:txBody>
          <a:bodyPr wrap="square">
            <a:spAutoFit/>
          </a:bodyPr>
          <a:lstStyle/>
          <a:p>
            <a:pPr>
              <a:spcAft>
                <a:spcPts val="0"/>
              </a:spcAft>
            </a:pPr>
            <a:r>
              <a:rPr lang="en-US" sz="1100" b="1" dirty="0">
                <a:solidFill>
                  <a:srgbClr val="333399"/>
                </a:solidFill>
              </a:rPr>
              <a:t>Facilities used:</a:t>
            </a:r>
            <a:r>
              <a:rPr lang="en-US" sz="1100" dirty="0">
                <a:solidFill>
                  <a:srgbClr val="333399"/>
                </a:solidFill>
              </a:rPr>
              <a:t>  600 MHz MAS Dynamic Nuclear Polarization Solid-State NMR instrument.</a:t>
            </a:r>
          </a:p>
          <a:p>
            <a:r>
              <a:rPr lang="en-US" sz="1100" b="1" dirty="0">
                <a:solidFill>
                  <a:srgbClr val="333399"/>
                </a:solidFill>
              </a:rPr>
              <a:t>Citation: </a:t>
            </a:r>
            <a:r>
              <a:rPr lang="en-US" sz="1100" b="0" i="0" dirty="0">
                <a:solidFill>
                  <a:srgbClr val="000000"/>
                </a:solidFill>
                <a:effectLst/>
                <a:latin typeface="arial" panose="020B0604020202020204" pitchFamily="34" charset="0"/>
              </a:rPr>
              <a:t> </a:t>
            </a:r>
            <a:r>
              <a:rPr lang="en-US" sz="1100" b="0" i="0" dirty="0" err="1">
                <a:solidFill>
                  <a:schemeClr val="accent6"/>
                </a:solidFill>
                <a:effectLst/>
                <a:latin typeface="arial" panose="020B0604020202020204" pitchFamily="34" charset="0"/>
              </a:rPr>
              <a:t>Poulhazan</a:t>
            </a:r>
            <a:r>
              <a:rPr lang="en-US" sz="1100" b="0" i="0" dirty="0">
                <a:solidFill>
                  <a:schemeClr val="accent6"/>
                </a:solidFill>
                <a:effectLst/>
                <a:latin typeface="arial" panose="020B0604020202020204" pitchFamily="34" charset="0"/>
              </a:rPr>
              <a:t>, A.; Baer, A.; </a:t>
            </a:r>
            <a:r>
              <a:rPr lang="en-US" sz="1100" b="0" i="0" dirty="0" err="1">
                <a:solidFill>
                  <a:schemeClr val="accent6"/>
                </a:solidFill>
                <a:effectLst/>
                <a:latin typeface="arial" panose="020B0604020202020204" pitchFamily="34" charset="0"/>
              </a:rPr>
              <a:t>Daliaho</a:t>
            </a:r>
            <a:r>
              <a:rPr lang="en-US" sz="1100" b="0" i="0" dirty="0">
                <a:solidFill>
                  <a:schemeClr val="accent6"/>
                </a:solidFill>
                <a:effectLst/>
                <a:latin typeface="arial" panose="020B0604020202020204" pitchFamily="34" charset="0"/>
              </a:rPr>
              <a:t>, G.; Mentink-Vigier, F.; Arnold, A.A.; Browne, D.C.; </a:t>
            </a:r>
            <a:r>
              <a:rPr lang="en-US" sz="1100" b="0" i="0" dirty="0" err="1">
                <a:solidFill>
                  <a:schemeClr val="accent6"/>
                </a:solidFill>
                <a:effectLst/>
                <a:latin typeface="arial" panose="020B0604020202020204" pitchFamily="34" charset="0"/>
              </a:rPr>
              <a:t>Hering</a:t>
            </a:r>
            <a:r>
              <a:rPr lang="en-US" sz="1100" b="0" i="0" dirty="0">
                <a:solidFill>
                  <a:schemeClr val="accent6"/>
                </a:solidFill>
                <a:effectLst/>
                <a:latin typeface="arial" panose="020B0604020202020204" pitchFamily="34" charset="0"/>
              </a:rPr>
              <a:t>, L.; Archer-Hartmann, S.; </a:t>
            </a:r>
            <a:r>
              <a:rPr lang="en-US" sz="1100" b="0" i="0" dirty="0" err="1">
                <a:solidFill>
                  <a:schemeClr val="accent6"/>
                </a:solidFill>
                <a:effectLst/>
                <a:latin typeface="arial" panose="020B0604020202020204" pitchFamily="34" charset="0"/>
              </a:rPr>
              <a:t>Pepi</a:t>
            </a:r>
            <a:r>
              <a:rPr lang="en-US" sz="1100" b="0" i="0" dirty="0">
                <a:solidFill>
                  <a:schemeClr val="accent6"/>
                </a:solidFill>
                <a:effectLst/>
                <a:latin typeface="arial" panose="020B0604020202020204" pitchFamily="34" charset="0"/>
              </a:rPr>
              <a:t>, L.E.; Azadi, P.; Schmidt, S.; Mayer, G.; Marcotte, I.; Harrington, M.J., </a:t>
            </a:r>
            <a:r>
              <a:rPr lang="en-US" sz="1100" b="0" i="1" dirty="0">
                <a:solidFill>
                  <a:schemeClr val="accent6"/>
                </a:solidFill>
                <a:effectLst/>
                <a:latin typeface="arial" panose="020B0604020202020204" pitchFamily="34" charset="0"/>
              </a:rPr>
              <a:t>Peculiar Phosphonate Modifications of Velvet Worm Slime Revealed by Advanced Nuclear Magnetic Resonance and Mass Spectrometry,</a:t>
            </a:r>
            <a:r>
              <a:rPr lang="en-US" sz="1100" b="0" i="0" dirty="0">
                <a:solidFill>
                  <a:schemeClr val="accent6"/>
                </a:solidFill>
                <a:effectLst/>
                <a:latin typeface="arial" panose="020B0604020202020204" pitchFamily="34" charset="0"/>
              </a:rPr>
              <a:t> </a:t>
            </a:r>
            <a:r>
              <a:rPr lang="en-US" sz="1100" b="1" i="0" dirty="0">
                <a:solidFill>
                  <a:schemeClr val="accent6"/>
                </a:solidFill>
                <a:effectLst/>
                <a:latin typeface="arial" panose="020B0604020202020204" pitchFamily="34" charset="0"/>
              </a:rPr>
              <a:t>Journal of the American Chemical Society</a:t>
            </a:r>
            <a:r>
              <a:rPr lang="en-US" sz="1100" b="0" i="0" dirty="0">
                <a:solidFill>
                  <a:schemeClr val="accent6"/>
                </a:solidFill>
                <a:effectLst/>
                <a:latin typeface="arial" panose="020B0604020202020204" pitchFamily="34" charset="0"/>
              </a:rPr>
              <a:t>, </a:t>
            </a:r>
            <a:r>
              <a:rPr lang="en-US" sz="1100" b="1" i="0" dirty="0">
                <a:solidFill>
                  <a:schemeClr val="accent6"/>
                </a:solidFill>
                <a:effectLst/>
                <a:latin typeface="arial" panose="020B0604020202020204" pitchFamily="34" charset="0"/>
              </a:rPr>
              <a:t>145</a:t>
            </a:r>
            <a:r>
              <a:rPr lang="en-US" sz="1100" b="0" i="0" dirty="0">
                <a:solidFill>
                  <a:schemeClr val="accent6"/>
                </a:solidFill>
                <a:effectLst/>
                <a:latin typeface="arial" panose="020B0604020202020204" pitchFamily="34" charset="0"/>
              </a:rPr>
              <a:t> (38), 20749-20754 (2023) </a:t>
            </a:r>
            <a:r>
              <a:rPr lang="en-US" sz="1100" b="1" i="0" dirty="0">
                <a:solidFill>
                  <a:schemeClr val="accent6"/>
                </a:solidFill>
                <a:effectLst/>
                <a:latin typeface="arial" panose="020B0604020202020204" pitchFamily="34" charset="0"/>
                <a:hlinkClick r:id="rId8">
                  <a:extLst>
                    <a:ext uri="{A12FA001-AC4F-418D-AE19-62706E023703}">
                      <ahyp:hlinkClr xmlns:ahyp="http://schemas.microsoft.com/office/drawing/2018/hyperlinkcolor" val="tx"/>
                    </a:ext>
                  </a:extLst>
                </a:hlinkClick>
              </a:rPr>
              <a:t>doi.org/10.1021/jacs.3c06798 </a:t>
            </a:r>
            <a:endParaRPr lang="en-US" sz="1200" dirty="0">
              <a:solidFill>
                <a:schemeClr val="accent6"/>
              </a:solidFill>
            </a:endParaRPr>
          </a:p>
        </p:txBody>
      </p:sp>
      <p:sp>
        <p:nvSpPr>
          <p:cNvPr id="17" name="TextBox 16">
            <a:extLst>
              <a:ext uri="{FF2B5EF4-FFF2-40B4-BE49-F238E27FC236}">
                <a16:creationId xmlns:a16="http://schemas.microsoft.com/office/drawing/2014/main" id="{4DC435D3-249B-320E-0493-AF0BE3D8557A}"/>
              </a:ext>
            </a:extLst>
          </p:cNvPr>
          <p:cNvSpPr txBox="1"/>
          <p:nvPr/>
        </p:nvSpPr>
        <p:spPr>
          <a:xfrm>
            <a:off x="5905591" y="5207995"/>
            <a:ext cx="6226909" cy="1015663"/>
          </a:xfrm>
          <a:prstGeom prst="rect">
            <a:avLst/>
          </a:prstGeom>
          <a:noFill/>
        </p:spPr>
        <p:txBody>
          <a:bodyPr wrap="square">
            <a:spAutoFit/>
          </a:bodyPr>
          <a:lstStyle/>
          <a:p>
            <a:pPr algn="just"/>
            <a:r>
              <a:rPr lang="en-US" sz="1200" b="1" dirty="0">
                <a:latin typeface="+mj-lt"/>
                <a:ea typeface="SimSun" panose="02010600030101010101" pitchFamily="2" charset="-122"/>
              </a:rPr>
              <a:t>Figure: (top left) </a:t>
            </a:r>
            <a:r>
              <a:rPr lang="en-US" sz="1200" dirty="0">
                <a:latin typeface="+mj-lt"/>
                <a:ea typeface="SimSun" panose="02010600030101010101" pitchFamily="2" charset="-122"/>
              </a:rPr>
              <a:t>The sticky slime fibers from a velvet worm. </a:t>
            </a:r>
            <a:r>
              <a:rPr lang="en-US" sz="1200" b="1" dirty="0">
                <a:latin typeface="+mj-lt"/>
                <a:ea typeface="SimSun" panose="02010600030101010101" pitchFamily="2" charset="-122"/>
              </a:rPr>
              <a:t>(top right) </a:t>
            </a:r>
            <a:r>
              <a:rPr lang="en-US" sz="1200" dirty="0">
                <a:latin typeface="+mj-lt"/>
                <a:ea typeface="SimSun" panose="02010600030101010101" pitchFamily="2" charset="-122"/>
              </a:rPr>
              <a:t>Schematic representation of the </a:t>
            </a:r>
            <a:r>
              <a:rPr lang="en-US" sz="1200" dirty="0" err="1">
                <a:latin typeface="+mj-lt"/>
                <a:ea typeface="SimSun" panose="02010600030101010101" pitchFamily="2" charset="-122"/>
              </a:rPr>
              <a:t>phosphonoglycans</a:t>
            </a:r>
            <a:r>
              <a:rPr lang="en-US" sz="1200" dirty="0">
                <a:latin typeface="+mj-lt"/>
                <a:ea typeface="SimSun" panose="02010600030101010101" pitchFamily="2" charset="-122"/>
              </a:rPr>
              <a:t> that decorate the slime proteins, detected by dynamic nuclear polarization solid-state NMR. </a:t>
            </a:r>
            <a:r>
              <a:rPr lang="en-US" sz="1200" b="1" dirty="0">
                <a:latin typeface="+mj-lt"/>
                <a:ea typeface="SimSun" panose="02010600030101010101" pitchFamily="2" charset="-122"/>
              </a:rPr>
              <a:t>(bottom) </a:t>
            </a:r>
            <a:r>
              <a:rPr lang="en-US" sz="1200" baseline="30000" dirty="0">
                <a:latin typeface="+mj-lt"/>
                <a:ea typeface="SimSun" panose="02010600030101010101" pitchFamily="2" charset="-122"/>
              </a:rPr>
              <a:t>1</a:t>
            </a:r>
            <a:r>
              <a:rPr lang="en-US" sz="1200" dirty="0">
                <a:latin typeface="+mj-lt"/>
                <a:ea typeface="SimSun" panose="02010600030101010101" pitchFamily="2" charset="-122"/>
              </a:rPr>
              <a:t>H-</a:t>
            </a:r>
            <a:r>
              <a:rPr lang="en-US" sz="1200" baseline="30000" dirty="0">
                <a:latin typeface="+mj-lt"/>
                <a:ea typeface="SimSun" panose="02010600030101010101" pitchFamily="2" charset="-122"/>
              </a:rPr>
              <a:t>31</a:t>
            </a:r>
            <a:r>
              <a:rPr lang="en-US" sz="1200" dirty="0">
                <a:latin typeface="+mj-lt"/>
                <a:ea typeface="SimSun" panose="02010600030101010101" pitchFamily="2" charset="-122"/>
              </a:rPr>
              <a:t>P MAS-DNP NMR spectrum showing the predominance of phosphonates in slimes and </a:t>
            </a:r>
            <a:r>
              <a:rPr lang="en-US" sz="1200" baseline="30000" dirty="0">
                <a:latin typeface="+mj-lt"/>
                <a:ea typeface="SimSun" panose="02010600030101010101" pitchFamily="2" charset="-122"/>
              </a:rPr>
              <a:t>1</a:t>
            </a:r>
            <a:r>
              <a:rPr lang="en-US" sz="1200" dirty="0">
                <a:latin typeface="+mj-lt"/>
                <a:ea typeface="SimSun" panose="02010600030101010101" pitchFamily="2" charset="-122"/>
              </a:rPr>
              <a:t>H-</a:t>
            </a:r>
            <a:r>
              <a:rPr lang="en-US" sz="1200" baseline="30000" dirty="0">
                <a:latin typeface="+mj-lt"/>
                <a:ea typeface="SimSun" panose="02010600030101010101" pitchFamily="2" charset="-122"/>
              </a:rPr>
              <a:t>31</a:t>
            </a:r>
            <a:r>
              <a:rPr lang="en-US" sz="1200" dirty="0">
                <a:latin typeface="+mj-lt"/>
                <a:ea typeface="SimSun" panose="02010600030101010101" pitchFamily="2" charset="-122"/>
              </a:rPr>
              <a:t>P-</a:t>
            </a:r>
            <a:r>
              <a:rPr lang="en-US" sz="1200" baseline="30000" dirty="0">
                <a:latin typeface="+mj-lt"/>
                <a:ea typeface="SimSun" panose="02010600030101010101" pitchFamily="2" charset="-122"/>
              </a:rPr>
              <a:t>13</a:t>
            </a:r>
            <a:r>
              <a:rPr lang="en-US" sz="1200" dirty="0">
                <a:latin typeface="+mj-lt"/>
                <a:ea typeface="SimSun" panose="02010600030101010101" pitchFamily="2" charset="-122"/>
              </a:rPr>
              <a:t>C DNP MAS NMR “double cross polarization” spectrum showing the proximities of key P and C sites.</a:t>
            </a:r>
            <a:endParaRPr lang="en-US" sz="1200" dirty="0">
              <a:effectLst/>
              <a:latin typeface="+mj-lt"/>
              <a:ea typeface="SimSun" panose="02010600030101010101" pitchFamily="2" charset="-122"/>
            </a:endParaRPr>
          </a:p>
        </p:txBody>
      </p:sp>
      <p:sp>
        <p:nvSpPr>
          <p:cNvPr id="18" name="Text Box 62">
            <a:extLst>
              <a:ext uri="{FF2B5EF4-FFF2-40B4-BE49-F238E27FC236}">
                <a16:creationId xmlns:a16="http://schemas.microsoft.com/office/drawing/2014/main" id="{73176AC6-FF17-75DE-5107-F4D5DAC0ABA6}"/>
              </a:ext>
            </a:extLst>
          </p:cNvPr>
          <p:cNvSpPr txBox="1">
            <a:spLocks noChangeArrowheads="1"/>
          </p:cNvSpPr>
          <p:nvPr/>
        </p:nvSpPr>
        <p:spPr bwMode="auto">
          <a:xfrm>
            <a:off x="1084779" y="43108"/>
            <a:ext cx="9793531" cy="1154162"/>
          </a:xfrm>
          <a:prstGeom prst="rect">
            <a:avLst/>
          </a:prstGeom>
          <a:noFill/>
          <a:ln w="9525">
            <a:noFill/>
            <a:miter lim="800000"/>
            <a:headEnd/>
            <a:tailEnd/>
          </a:ln>
        </p:spPr>
        <p:txBody>
          <a:bodyPr wrap="square">
            <a:spAutoFit/>
          </a:bodyPr>
          <a:lstStyle/>
          <a:p>
            <a:pPr algn="ctr">
              <a:spcBef>
                <a:spcPts val="0"/>
              </a:spcBef>
            </a:pPr>
            <a:r>
              <a:rPr lang="en-US" sz="1600" b="1" dirty="0"/>
              <a:t>Inside Velvet Worm Slime: Rare Protein Modification for Fast Fiber Formation</a:t>
            </a:r>
          </a:p>
          <a:p>
            <a:pPr algn="ctr">
              <a:spcBef>
                <a:spcPts val="0"/>
              </a:spcBef>
            </a:pPr>
            <a:endParaRPr lang="en-US" sz="300" dirty="0"/>
          </a:p>
          <a:p>
            <a:pPr algn="ctr">
              <a:spcBef>
                <a:spcPts val="0"/>
              </a:spcBef>
            </a:pPr>
            <a:r>
              <a:rPr lang="en-US" sz="1000" dirty="0"/>
              <a:t>Alexandre Poulhazan</a:t>
            </a:r>
            <a:r>
              <a:rPr lang="en-US" sz="1000" baseline="30000" dirty="0"/>
              <a:t>1</a:t>
            </a:r>
            <a:r>
              <a:rPr lang="en-US" sz="1000" dirty="0"/>
              <a:t>, Alexander Baer</a:t>
            </a:r>
            <a:r>
              <a:rPr lang="en-US" sz="1000" baseline="30000" dirty="0"/>
              <a:t>2</a:t>
            </a:r>
            <a:r>
              <a:rPr lang="en-US" sz="1000" dirty="0"/>
              <a:t>, </a:t>
            </a:r>
            <a:r>
              <a:rPr lang="en-US" sz="1000" dirty="0" err="1"/>
              <a:t>Gagan</a:t>
            </a:r>
            <a:r>
              <a:rPr lang="en-US" sz="1000" dirty="0"/>
              <a:t> Daliaho</a:t>
            </a:r>
            <a:r>
              <a:rPr lang="en-US" sz="1000" baseline="30000" dirty="0"/>
              <a:t>3</a:t>
            </a:r>
            <a:r>
              <a:rPr lang="en-US" sz="1000" dirty="0"/>
              <a:t>, Frederic Mentink-Vigier</a:t>
            </a:r>
            <a:r>
              <a:rPr lang="en-US" sz="1000" baseline="30000" dirty="0"/>
              <a:t>4</a:t>
            </a:r>
            <a:r>
              <a:rPr lang="en-US" sz="1000" dirty="0"/>
              <a:t>, Alexandre A. Arnold</a:t>
            </a:r>
            <a:r>
              <a:rPr lang="en-US" sz="1000" baseline="30000" dirty="0"/>
              <a:t>1</a:t>
            </a:r>
            <a:r>
              <a:rPr lang="en-US" sz="1000" dirty="0"/>
              <a:t>, Darren C. Browne</a:t>
            </a:r>
            <a:r>
              <a:rPr lang="en-US" sz="1000" baseline="30000" dirty="0"/>
              <a:t>5</a:t>
            </a:r>
            <a:r>
              <a:rPr lang="en-US" sz="1000" dirty="0"/>
              <a:t>, Lars Hering</a:t>
            </a:r>
            <a:r>
              <a:rPr lang="en-US" sz="1000" baseline="30000" dirty="0"/>
              <a:t>2</a:t>
            </a:r>
            <a:r>
              <a:rPr lang="en-US" sz="1000" dirty="0"/>
              <a:t>, Stephanie Archer-Hartmann</a:t>
            </a:r>
            <a:r>
              <a:rPr lang="en-US" sz="1000" baseline="30000" dirty="0"/>
              <a:t>6</a:t>
            </a:r>
            <a:r>
              <a:rPr lang="en-US" sz="1000" dirty="0"/>
              <a:t>,</a:t>
            </a:r>
            <a:br>
              <a:rPr lang="en-US" sz="1000" dirty="0"/>
            </a:br>
            <a:r>
              <a:rPr lang="en-US" sz="1000" dirty="0"/>
              <a:t>Lauren E. Pepi</a:t>
            </a:r>
            <a:r>
              <a:rPr lang="en-US" sz="1000" baseline="30000" dirty="0"/>
              <a:t>6</a:t>
            </a:r>
            <a:r>
              <a:rPr lang="en-US" sz="1000" dirty="0"/>
              <a:t>, </a:t>
            </a:r>
            <a:r>
              <a:rPr lang="en-US" sz="1000" dirty="0" err="1"/>
              <a:t>Parastoo</a:t>
            </a:r>
            <a:r>
              <a:rPr lang="en-US" sz="1000" dirty="0"/>
              <a:t> Azadi</a:t>
            </a:r>
            <a:r>
              <a:rPr lang="en-US" sz="1000" baseline="30000" dirty="0"/>
              <a:t>6</a:t>
            </a:r>
            <a:r>
              <a:rPr lang="en-US" sz="1000" dirty="0"/>
              <a:t>, Stephan Schmidt</a:t>
            </a:r>
            <a:r>
              <a:rPr lang="en-US" sz="1000" baseline="30000" dirty="0"/>
              <a:t>7</a:t>
            </a:r>
            <a:r>
              <a:rPr lang="en-US" sz="1000" dirty="0"/>
              <a:t>, Georg Mayer</a:t>
            </a:r>
            <a:r>
              <a:rPr lang="en-US" sz="1000" baseline="30000" dirty="0"/>
              <a:t>1</a:t>
            </a:r>
            <a:r>
              <a:rPr lang="en-US" sz="1000" dirty="0"/>
              <a:t>, Isabelle Marcotte</a:t>
            </a:r>
            <a:r>
              <a:rPr lang="en-US" sz="1000" baseline="30000" dirty="0"/>
              <a:t>1,</a:t>
            </a:r>
            <a:r>
              <a:rPr lang="en-US" sz="1000" dirty="0"/>
              <a:t>*, Matthew J. Harrington</a:t>
            </a:r>
            <a:r>
              <a:rPr lang="en-US" sz="1000" baseline="30000" dirty="0"/>
              <a:t>3,</a:t>
            </a:r>
            <a:r>
              <a:rPr lang="en-US" sz="1000" dirty="0"/>
              <a:t>*</a:t>
            </a:r>
          </a:p>
          <a:p>
            <a:pPr algn="ctr">
              <a:spcBef>
                <a:spcPts val="0"/>
              </a:spcBef>
            </a:pPr>
            <a:r>
              <a:rPr lang="fr-FR" sz="1000" b="1" dirty="0">
                <a:solidFill>
                  <a:srgbClr val="0033CC"/>
                </a:solidFill>
              </a:rPr>
              <a:t>1. Université du Québec à Montréal</a:t>
            </a:r>
            <a:r>
              <a:rPr lang="en-US" sz="1000" b="1" dirty="0">
                <a:solidFill>
                  <a:srgbClr val="0033CC"/>
                </a:solidFill>
              </a:rPr>
              <a:t>; 2. University of Kassel; 3. McGill University; 4. National High Magnetic Field Laboratory; 5. University of the West Indies; </a:t>
            </a:r>
            <a:br>
              <a:rPr lang="en-US" sz="1000" b="1" dirty="0">
                <a:solidFill>
                  <a:srgbClr val="0033CC"/>
                </a:solidFill>
              </a:rPr>
            </a:br>
            <a:r>
              <a:rPr lang="en-US" sz="1000" b="1" dirty="0">
                <a:solidFill>
                  <a:srgbClr val="0033CC"/>
                </a:solidFill>
              </a:rPr>
              <a:t>6. Complex Carbohydrate Research Center, University of Georgia; 7. </a:t>
            </a:r>
            <a:r>
              <a:rPr lang="de-DE" sz="1000" b="1" dirty="0">
                <a:solidFill>
                  <a:srgbClr val="0033CC"/>
                </a:solidFill>
              </a:rPr>
              <a:t>Heinrich-Heine-Universität Düsseldorf</a:t>
            </a:r>
          </a:p>
          <a:p>
            <a:pPr algn="ctr">
              <a:spcBef>
                <a:spcPts val="0"/>
              </a:spcBef>
            </a:pPr>
            <a:r>
              <a:rPr lang="de-DE" sz="1000" b="1" dirty="0"/>
              <a:t>Funding Grants: </a:t>
            </a:r>
            <a:r>
              <a:rPr lang="de-DE" sz="1000" dirty="0"/>
              <a:t>G.S. </a:t>
            </a:r>
            <a:r>
              <a:rPr lang="de-DE" sz="1000" dirty="0" err="1"/>
              <a:t>Boebinger</a:t>
            </a:r>
            <a:r>
              <a:rPr lang="de-DE" sz="1000" dirty="0"/>
              <a:t> (NSF DMR-1644779, NSF DMR-2128556); F. </a:t>
            </a:r>
            <a:r>
              <a:rPr lang="de-DE" sz="1000" dirty="0" err="1"/>
              <a:t>Mentink</a:t>
            </a:r>
            <a:r>
              <a:rPr lang="de-DE" sz="1000" dirty="0"/>
              <a:t>-Vigier (NIH-GM122698); P. Azadi (NIH-R24GM137782, NSF DMR-1933525)</a:t>
            </a:r>
            <a:endParaRPr lang="en-US" sz="1000" dirty="0"/>
          </a:p>
        </p:txBody>
      </p:sp>
      <p:sp>
        <p:nvSpPr>
          <p:cNvPr id="3" name="TextBox 2">
            <a:extLst>
              <a:ext uri="{FF2B5EF4-FFF2-40B4-BE49-F238E27FC236}">
                <a16:creationId xmlns:a16="http://schemas.microsoft.com/office/drawing/2014/main" id="{4B031978-7FC0-5515-1725-D4264F496E45}"/>
              </a:ext>
            </a:extLst>
          </p:cNvPr>
          <p:cNvSpPr txBox="1"/>
          <p:nvPr/>
        </p:nvSpPr>
        <p:spPr>
          <a:xfrm>
            <a:off x="6323878" y="3520822"/>
            <a:ext cx="1842591" cy="276999"/>
          </a:xfrm>
          <a:prstGeom prst="rect">
            <a:avLst/>
          </a:prstGeom>
          <a:solidFill>
            <a:schemeClr val="bg1"/>
          </a:solidFill>
        </p:spPr>
        <p:txBody>
          <a:bodyPr wrap="square">
            <a:spAutoFit/>
          </a:bodyPr>
          <a:lstStyle/>
          <a:p>
            <a:pPr algn="just"/>
            <a:r>
              <a:rPr lang="en-US" sz="1200" baseline="30000" dirty="0">
                <a:latin typeface="+mj-lt"/>
                <a:ea typeface="SimSun" panose="02010600030101010101" pitchFamily="2" charset="-122"/>
              </a:rPr>
              <a:t>1</a:t>
            </a:r>
            <a:r>
              <a:rPr lang="en-US" sz="1200" dirty="0">
                <a:latin typeface="+mj-lt"/>
                <a:ea typeface="SimSun" panose="02010600030101010101" pitchFamily="2" charset="-122"/>
              </a:rPr>
              <a:t>H-</a:t>
            </a:r>
            <a:r>
              <a:rPr lang="en-US" sz="1200" baseline="30000" dirty="0">
                <a:latin typeface="+mj-lt"/>
                <a:ea typeface="SimSun" panose="02010600030101010101" pitchFamily="2" charset="-122"/>
              </a:rPr>
              <a:t>31</a:t>
            </a:r>
            <a:r>
              <a:rPr lang="en-US" sz="1200" dirty="0">
                <a:latin typeface="+mj-lt"/>
                <a:ea typeface="SimSun" panose="02010600030101010101" pitchFamily="2" charset="-122"/>
              </a:rPr>
              <a:t>P cross polarization</a:t>
            </a:r>
            <a:endParaRPr lang="en-US" sz="1200" dirty="0">
              <a:effectLst/>
              <a:latin typeface="+mj-lt"/>
              <a:ea typeface="SimSun" panose="02010600030101010101" pitchFamily="2" charset="-122"/>
            </a:endParaRPr>
          </a:p>
        </p:txBody>
      </p:sp>
      <p:sp>
        <p:nvSpPr>
          <p:cNvPr id="6" name="TextBox 5">
            <a:extLst>
              <a:ext uri="{FF2B5EF4-FFF2-40B4-BE49-F238E27FC236}">
                <a16:creationId xmlns:a16="http://schemas.microsoft.com/office/drawing/2014/main" id="{845FD75E-1B61-0269-D565-89209378F7D2}"/>
              </a:ext>
            </a:extLst>
          </p:cNvPr>
          <p:cNvSpPr txBox="1"/>
          <p:nvPr/>
        </p:nvSpPr>
        <p:spPr>
          <a:xfrm>
            <a:off x="8545294" y="1400145"/>
            <a:ext cx="3558722" cy="307777"/>
          </a:xfrm>
          <a:prstGeom prst="rect">
            <a:avLst/>
          </a:prstGeom>
          <a:noFill/>
        </p:spPr>
        <p:txBody>
          <a:bodyPr wrap="square">
            <a:spAutoFit/>
          </a:bodyPr>
          <a:lstStyle/>
          <a:p>
            <a:pPr algn="just"/>
            <a:r>
              <a:rPr lang="en-US" sz="1400" baseline="30000" dirty="0">
                <a:latin typeface="+mj-lt"/>
                <a:ea typeface="SimSun" panose="02010600030101010101" pitchFamily="2" charset="-122"/>
              </a:rPr>
              <a:t>13</a:t>
            </a:r>
            <a:r>
              <a:rPr lang="en-US" sz="1400" dirty="0">
                <a:latin typeface="+mj-lt"/>
                <a:ea typeface="SimSun" panose="02010600030101010101" pitchFamily="2" charset="-122"/>
              </a:rPr>
              <a:t>C atoms surrounding the 2-AEP motif</a:t>
            </a:r>
            <a:endParaRPr lang="en-US" sz="1400" dirty="0">
              <a:effectLst/>
              <a:latin typeface="+mj-lt"/>
              <a:ea typeface="SimSun" panose="02010600030101010101" pitchFamily="2" charset="-122"/>
            </a:endParaRPr>
          </a:p>
        </p:txBody>
      </p:sp>
      <p:pic>
        <p:nvPicPr>
          <p:cNvPr id="8" name="Picture 7" descr="A diagram of a nuclear polarization&#10;&#10;Description automatically generated">
            <a:extLst>
              <a:ext uri="{FF2B5EF4-FFF2-40B4-BE49-F238E27FC236}">
                <a16:creationId xmlns:a16="http://schemas.microsoft.com/office/drawing/2014/main" id="{CFB1E9AA-164E-D13D-EDCC-5D4E7777F720}"/>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54215" t="35870"/>
          <a:stretch/>
        </p:blipFill>
        <p:spPr>
          <a:xfrm>
            <a:off x="9192459" y="3506689"/>
            <a:ext cx="2699584" cy="1641653"/>
          </a:xfrm>
          <a:prstGeom prst="rect">
            <a:avLst/>
          </a:prstGeom>
        </p:spPr>
      </p:pic>
      <p:sp>
        <p:nvSpPr>
          <p:cNvPr id="4" name="TextBox 3">
            <a:extLst>
              <a:ext uri="{FF2B5EF4-FFF2-40B4-BE49-F238E27FC236}">
                <a16:creationId xmlns:a16="http://schemas.microsoft.com/office/drawing/2014/main" id="{EBC8615A-0FAB-BFB8-E949-42B7D5FD54C5}"/>
              </a:ext>
            </a:extLst>
          </p:cNvPr>
          <p:cNvSpPr txBox="1"/>
          <p:nvPr/>
        </p:nvSpPr>
        <p:spPr>
          <a:xfrm>
            <a:off x="8760723" y="3484643"/>
            <a:ext cx="2699584" cy="276999"/>
          </a:xfrm>
          <a:prstGeom prst="rect">
            <a:avLst/>
          </a:prstGeom>
          <a:solidFill>
            <a:schemeClr val="bg1"/>
          </a:solidFill>
        </p:spPr>
        <p:txBody>
          <a:bodyPr wrap="square">
            <a:spAutoFit/>
          </a:bodyPr>
          <a:lstStyle/>
          <a:p>
            <a:pPr algn="r"/>
            <a:r>
              <a:rPr lang="en-US" sz="1200" baseline="30000" dirty="0">
                <a:latin typeface="+mj-lt"/>
                <a:ea typeface="SimSun" panose="02010600030101010101" pitchFamily="2" charset="-122"/>
              </a:rPr>
              <a:t>1</a:t>
            </a:r>
            <a:r>
              <a:rPr lang="en-US" sz="1200" dirty="0">
                <a:latin typeface="+mj-lt"/>
                <a:ea typeface="SimSun" panose="02010600030101010101" pitchFamily="2" charset="-122"/>
              </a:rPr>
              <a:t>H-</a:t>
            </a:r>
            <a:r>
              <a:rPr lang="en-US" sz="1200" baseline="30000" dirty="0">
                <a:latin typeface="+mj-lt"/>
                <a:ea typeface="SimSun" panose="02010600030101010101" pitchFamily="2" charset="-122"/>
              </a:rPr>
              <a:t>31</a:t>
            </a:r>
            <a:r>
              <a:rPr lang="en-US" sz="1200" dirty="0">
                <a:latin typeface="+mj-lt"/>
                <a:ea typeface="SimSun" panose="02010600030101010101" pitchFamily="2" charset="-122"/>
              </a:rPr>
              <a:t>P-</a:t>
            </a:r>
            <a:r>
              <a:rPr lang="en-US" sz="1200" baseline="30000" dirty="0">
                <a:latin typeface="+mj-lt"/>
                <a:ea typeface="SimSun" panose="02010600030101010101" pitchFamily="2" charset="-122"/>
              </a:rPr>
              <a:t>13</a:t>
            </a:r>
            <a:r>
              <a:rPr lang="en-US" sz="1200" dirty="0">
                <a:latin typeface="+mj-lt"/>
                <a:ea typeface="SimSun" panose="02010600030101010101" pitchFamily="2" charset="-122"/>
              </a:rPr>
              <a:t>C double cross polarization</a:t>
            </a:r>
            <a:endParaRPr lang="en-US" sz="1200" dirty="0">
              <a:effectLst/>
              <a:latin typeface="+mj-lt"/>
              <a:ea typeface="SimSun" panose="02010600030101010101" pitchFamily="2" charset="-122"/>
            </a:endParaRP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28">
            <a:extLst>
              <a:ext uri="{FF2B5EF4-FFF2-40B4-BE49-F238E27FC236}">
                <a16:creationId xmlns:a16="http://schemas.microsoft.com/office/drawing/2014/main" id="{E5B91F8D-E7F7-13E9-17BC-DD9A013C8F49}"/>
              </a:ext>
            </a:extLst>
          </p:cNvPr>
          <p:cNvSpPr txBox="1">
            <a:spLocks noChangeArrowheads="1"/>
          </p:cNvSpPr>
          <p:nvPr/>
        </p:nvSpPr>
        <p:spPr bwMode="auto">
          <a:xfrm>
            <a:off x="1" y="6094553"/>
            <a:ext cx="12192000" cy="769441"/>
          </a:xfrm>
          <a:prstGeom prst="rect">
            <a:avLst/>
          </a:prstGeom>
          <a:noFill/>
          <a:ln w="9525">
            <a:noFill/>
            <a:miter lim="800000"/>
            <a:headEnd/>
            <a:tailEnd/>
          </a:ln>
        </p:spPr>
        <p:txBody>
          <a:bodyPr wrap="square">
            <a:spAutoFit/>
          </a:bodyPr>
          <a:lstStyle/>
          <a:p>
            <a:pPr>
              <a:spcAft>
                <a:spcPts val="0"/>
              </a:spcAft>
            </a:pPr>
            <a:r>
              <a:rPr lang="en-US" sz="1100" b="1" dirty="0">
                <a:solidFill>
                  <a:srgbClr val="333399"/>
                </a:solidFill>
              </a:rPr>
              <a:t>Facilities used:</a:t>
            </a:r>
            <a:r>
              <a:rPr lang="en-US" sz="1100" dirty="0">
                <a:solidFill>
                  <a:srgbClr val="333399"/>
                </a:solidFill>
              </a:rPr>
              <a:t>  600 MHz MAS Dynamic Nuclear Polarization Solid-State NMR instrument.</a:t>
            </a:r>
          </a:p>
          <a:p>
            <a:r>
              <a:rPr lang="en-US" sz="1100" b="1" dirty="0">
                <a:solidFill>
                  <a:srgbClr val="333399"/>
                </a:solidFill>
              </a:rPr>
              <a:t>Citation: </a:t>
            </a:r>
            <a:r>
              <a:rPr lang="en-US" sz="1100" b="0" i="0" dirty="0">
                <a:solidFill>
                  <a:srgbClr val="000000"/>
                </a:solidFill>
                <a:effectLst/>
                <a:latin typeface="arial" panose="020B0604020202020204" pitchFamily="34" charset="0"/>
              </a:rPr>
              <a:t> </a:t>
            </a:r>
            <a:r>
              <a:rPr lang="en-US" sz="1100" b="0" i="0" dirty="0" err="1">
                <a:solidFill>
                  <a:schemeClr val="accent6"/>
                </a:solidFill>
                <a:effectLst/>
                <a:latin typeface="arial" panose="020B0604020202020204" pitchFamily="34" charset="0"/>
              </a:rPr>
              <a:t>Poulhazan</a:t>
            </a:r>
            <a:r>
              <a:rPr lang="en-US" sz="1100" b="0" i="0" dirty="0">
                <a:solidFill>
                  <a:schemeClr val="accent6"/>
                </a:solidFill>
                <a:effectLst/>
                <a:latin typeface="arial" panose="020B0604020202020204" pitchFamily="34" charset="0"/>
              </a:rPr>
              <a:t>, A.; Baer, A.; </a:t>
            </a:r>
            <a:r>
              <a:rPr lang="en-US" sz="1100" b="0" i="0" dirty="0" err="1">
                <a:solidFill>
                  <a:schemeClr val="accent6"/>
                </a:solidFill>
                <a:effectLst/>
                <a:latin typeface="arial" panose="020B0604020202020204" pitchFamily="34" charset="0"/>
              </a:rPr>
              <a:t>Daliaho</a:t>
            </a:r>
            <a:r>
              <a:rPr lang="en-US" sz="1100" b="0" i="0" dirty="0">
                <a:solidFill>
                  <a:schemeClr val="accent6"/>
                </a:solidFill>
                <a:effectLst/>
                <a:latin typeface="arial" panose="020B0604020202020204" pitchFamily="34" charset="0"/>
              </a:rPr>
              <a:t>, G.; Mentink-Vigier, F.; Arnold, A.A.; Browne, D.C.; </a:t>
            </a:r>
            <a:r>
              <a:rPr lang="en-US" sz="1100" b="0" i="0" dirty="0" err="1">
                <a:solidFill>
                  <a:schemeClr val="accent6"/>
                </a:solidFill>
                <a:effectLst/>
                <a:latin typeface="arial" panose="020B0604020202020204" pitchFamily="34" charset="0"/>
              </a:rPr>
              <a:t>Hering</a:t>
            </a:r>
            <a:r>
              <a:rPr lang="en-US" sz="1100" b="0" i="0" dirty="0">
                <a:solidFill>
                  <a:schemeClr val="accent6"/>
                </a:solidFill>
                <a:effectLst/>
                <a:latin typeface="arial" panose="020B0604020202020204" pitchFamily="34" charset="0"/>
              </a:rPr>
              <a:t>, L.; Archer-Hartmann, S.; </a:t>
            </a:r>
            <a:r>
              <a:rPr lang="en-US" sz="1100" b="0" i="0" dirty="0" err="1">
                <a:solidFill>
                  <a:schemeClr val="accent6"/>
                </a:solidFill>
                <a:effectLst/>
                <a:latin typeface="arial" panose="020B0604020202020204" pitchFamily="34" charset="0"/>
              </a:rPr>
              <a:t>Pepi</a:t>
            </a:r>
            <a:r>
              <a:rPr lang="en-US" sz="1100" b="0" i="0" dirty="0">
                <a:solidFill>
                  <a:schemeClr val="accent6"/>
                </a:solidFill>
                <a:effectLst/>
                <a:latin typeface="arial" panose="020B0604020202020204" pitchFamily="34" charset="0"/>
              </a:rPr>
              <a:t>, L.E.; Azadi, P.; Schmidt, S.; Mayer, G.; Marcotte, I.; Harrington, M.J., </a:t>
            </a:r>
            <a:r>
              <a:rPr lang="en-US" sz="1100" b="0" i="1" dirty="0">
                <a:solidFill>
                  <a:schemeClr val="accent6"/>
                </a:solidFill>
                <a:effectLst/>
                <a:latin typeface="arial" panose="020B0604020202020204" pitchFamily="34" charset="0"/>
              </a:rPr>
              <a:t>Peculiar Phosphonate Modifications of Velvet Worm Slime Revealed by Advanced Nuclear Magnetic Resonance and Mass Spectrometry,</a:t>
            </a:r>
            <a:r>
              <a:rPr lang="en-US" sz="1100" b="0" i="0" dirty="0">
                <a:solidFill>
                  <a:schemeClr val="accent6"/>
                </a:solidFill>
                <a:effectLst/>
                <a:latin typeface="arial" panose="020B0604020202020204" pitchFamily="34" charset="0"/>
              </a:rPr>
              <a:t> </a:t>
            </a:r>
            <a:r>
              <a:rPr lang="en-US" sz="1100" b="1" i="0" dirty="0">
                <a:solidFill>
                  <a:schemeClr val="accent6"/>
                </a:solidFill>
                <a:effectLst/>
                <a:latin typeface="arial" panose="020B0604020202020204" pitchFamily="34" charset="0"/>
              </a:rPr>
              <a:t>Journal of the American Chemical Society</a:t>
            </a:r>
            <a:r>
              <a:rPr lang="en-US" sz="1100" b="0" i="0" dirty="0">
                <a:solidFill>
                  <a:schemeClr val="accent6"/>
                </a:solidFill>
                <a:effectLst/>
                <a:latin typeface="arial" panose="020B0604020202020204" pitchFamily="34" charset="0"/>
              </a:rPr>
              <a:t>, </a:t>
            </a:r>
            <a:r>
              <a:rPr lang="en-US" sz="1100" b="1" i="0" dirty="0">
                <a:solidFill>
                  <a:schemeClr val="accent6"/>
                </a:solidFill>
                <a:effectLst/>
                <a:latin typeface="arial" panose="020B0604020202020204" pitchFamily="34" charset="0"/>
              </a:rPr>
              <a:t>145</a:t>
            </a:r>
            <a:r>
              <a:rPr lang="en-US" sz="1100" b="0" i="0" dirty="0">
                <a:solidFill>
                  <a:schemeClr val="accent6"/>
                </a:solidFill>
                <a:effectLst/>
                <a:latin typeface="arial" panose="020B0604020202020204" pitchFamily="34" charset="0"/>
              </a:rPr>
              <a:t> (38), 20749-20754 (2023) </a:t>
            </a:r>
            <a:r>
              <a:rPr lang="en-US" sz="1100" b="1" i="0" dirty="0">
                <a:solidFill>
                  <a:schemeClr val="accent6"/>
                </a:solidFill>
                <a:effectLst/>
                <a:latin typeface="arial" panose="020B0604020202020204" pitchFamily="34" charset="0"/>
                <a:hlinkClick r:id="rId3">
                  <a:extLst>
                    <a:ext uri="{A12FA001-AC4F-418D-AE19-62706E023703}">
                      <ahyp:hlinkClr xmlns:ahyp="http://schemas.microsoft.com/office/drawing/2018/hyperlinkcolor" val="tx"/>
                    </a:ext>
                  </a:extLst>
                </a:hlinkClick>
              </a:rPr>
              <a:t>doi.org/10.1021/jacs.3c06798 </a:t>
            </a:r>
            <a:endParaRPr lang="en-US" sz="1200" dirty="0">
              <a:solidFill>
                <a:schemeClr val="accent6"/>
              </a:solidFill>
            </a:endParaRPr>
          </a:p>
        </p:txBody>
      </p:sp>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48126" y="1331915"/>
            <a:ext cx="5934076" cy="4708981"/>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solidFill>
                  <a:srgbClr val="000000"/>
                </a:solidFill>
              </a:rPr>
              <a:t>MagLab users discovered an extremely unusual protein modification that involves a very rare phosphonate group and a sugar molecule that exist in large proteins created by velvet worms. These proteins float freely in fluid, but self assemble into strong fibers if they are brought close together. </a:t>
            </a:r>
          </a:p>
          <a:p>
            <a:pPr algn="just"/>
            <a:endParaRPr lang="de-DE" sz="1200" b="1" dirty="0">
              <a:solidFill>
                <a:srgbClr val="000000"/>
              </a:solidFill>
            </a:endParaRPr>
          </a:p>
          <a:p>
            <a:pPr algn="just"/>
            <a:r>
              <a:rPr lang="en-US" sz="1200" b="1" dirty="0">
                <a:solidFill>
                  <a:srgbClr val="000000"/>
                </a:solidFill>
              </a:rPr>
              <a:t>Why is this important? </a:t>
            </a:r>
            <a:r>
              <a:rPr lang="en-US" sz="1200" dirty="0">
                <a:solidFill>
                  <a:srgbClr val="000000"/>
                </a:solidFill>
              </a:rPr>
              <a:t>Velvet worms shoot out a sticky and fiber-forming slime for both catching prey and defending themselves. The more the victim struggles to escape the slime, the stronger the network of fibers becomes. </a:t>
            </a:r>
            <a:r>
              <a:rPr lang="en-US" sz="1200" i="1" u="sng" dirty="0">
                <a:solidFill>
                  <a:srgbClr val="000000"/>
                </a:solidFill>
              </a:rPr>
              <a:t>Just by touching and drawing the slime, a strong fiber is formed instantly – and yet, these fibers are recyclable by adding water. This naturally occurring instance of fiber formation is highly inspiring, since understanding their assembly principles can help in the design of sustainable methods for fabricating new and advanced polymeric materials</a:t>
            </a:r>
            <a:r>
              <a:rPr lang="en-US" sz="1200" dirty="0">
                <a:solidFill>
                  <a:srgbClr val="000000"/>
                </a:solidFill>
              </a:rPr>
              <a:t>.</a:t>
            </a:r>
          </a:p>
          <a:p>
            <a:pPr algn="just"/>
            <a:endParaRPr lang="en-US" sz="1200" b="1" dirty="0">
              <a:solidFill>
                <a:srgbClr val="000000"/>
              </a:solidFill>
            </a:endParaRPr>
          </a:p>
          <a:p>
            <a:pPr algn="just"/>
            <a:r>
              <a:rPr lang="en-US" sz="1200" dirty="0">
                <a:solidFill>
                  <a:srgbClr val="000000"/>
                </a:solidFill>
              </a:rPr>
              <a:t>The protein modification is “zwitterionic” (i.e., an even number of positive and negative charges) and therefore changes the distribution of charges in the large proteins</a:t>
            </a:r>
            <a:r>
              <a:rPr lang="de-DE" sz="1200" dirty="0">
                <a:solidFill>
                  <a:srgbClr val="000000"/>
                </a:solidFill>
              </a:rPr>
              <a:t>. This </a:t>
            </a:r>
            <a:r>
              <a:rPr lang="en-US" sz="1200" dirty="0">
                <a:solidFill>
                  <a:srgbClr val="000000"/>
                </a:solidFill>
              </a:rPr>
              <a:t>most likely allows the protein to self assemble into fibers because of strong electrostatic interactions and is also responsible for easy recycling of the fibers via dissolution in water. </a:t>
            </a:r>
            <a:r>
              <a:rPr lang="en-US" sz="1200" i="1" u="sng" dirty="0">
                <a:solidFill>
                  <a:srgbClr val="000000"/>
                </a:solidFill>
              </a:rPr>
              <a:t>Since the properties of the fibers can be changed by altering chemical groups on the proteins (i.e., protein modifications), these experiments can provide much insight into the mechanism underlying the formation of fibers</a:t>
            </a:r>
            <a:r>
              <a:rPr lang="en-US" sz="1200" dirty="0">
                <a:solidFill>
                  <a:srgbClr val="000000"/>
                </a:solidFill>
              </a:rPr>
              <a:t>.</a:t>
            </a:r>
          </a:p>
          <a:p>
            <a:pPr algn="just"/>
            <a:endParaRPr lang="en-US" sz="1200" b="1" dirty="0">
              <a:solidFill>
                <a:srgbClr val="000000"/>
              </a:solidFill>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The MagLab’s unique Dynamic Nuclear Polarization, Nuclear Magnetic Resonance (DNP-NMR) user facilities and in-house expertise enabled the decoding of the chemical structures of phosphonate and sugar molecules, uncovering another secret of nature.</a:t>
            </a:r>
            <a:endParaRPr lang="en-US" sz="800" dirty="0">
              <a:latin typeface="Arial" charset="0"/>
            </a:endParaRP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49">
            <a:extLst>
              <a:ext uri="{FF2B5EF4-FFF2-40B4-BE49-F238E27FC236}">
                <a16:creationId xmlns:a16="http://schemas.microsoft.com/office/drawing/2014/main" id="{6EC1C1D5-B300-DD90-E1B9-11B5EF045838}"/>
              </a:ext>
            </a:extLst>
          </p:cNvPr>
          <p:cNvSpPr>
            <a:spLocks noChangeArrowheads="1"/>
          </p:cNvSpPr>
          <p:nvPr/>
        </p:nvSpPr>
        <p:spPr bwMode="auto">
          <a:xfrm>
            <a:off x="6023926" y="1329113"/>
            <a:ext cx="6080089" cy="4952626"/>
          </a:xfrm>
          <a:prstGeom prst="rect">
            <a:avLst/>
          </a:prstGeom>
          <a:noFill/>
          <a:ln w="19050">
            <a:solidFill>
              <a:srgbClr val="0033CC"/>
            </a:solidFill>
            <a:miter lim="800000"/>
            <a:headEnd/>
            <a:tailEnd/>
          </a:ln>
        </p:spPr>
        <p:txBody>
          <a:bodyPr wrap="none" anchor="ctr"/>
          <a:lstStyle/>
          <a:p>
            <a:endParaRPr lang="en-US"/>
          </a:p>
        </p:txBody>
      </p:sp>
      <p:pic>
        <p:nvPicPr>
          <p:cNvPr id="7" name="Picture 6" descr="A close-up of a slug&#10;&#10;Description automatically generated">
            <a:extLst>
              <a:ext uri="{FF2B5EF4-FFF2-40B4-BE49-F238E27FC236}">
                <a16:creationId xmlns:a16="http://schemas.microsoft.com/office/drawing/2014/main" id="{6288F9B1-081F-B007-7DAD-40CC1D57481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29998"/>
          <a:stretch/>
        </p:blipFill>
        <p:spPr>
          <a:xfrm>
            <a:off x="6120564" y="1394697"/>
            <a:ext cx="3031457" cy="3507905"/>
          </a:xfrm>
          <a:prstGeom prst="rect">
            <a:avLst/>
          </a:prstGeom>
        </p:spPr>
      </p:pic>
      <p:pic>
        <p:nvPicPr>
          <p:cNvPr id="9" name="Picture 8" descr="A close up of a blue animal&#10;&#10;Description automatically generated">
            <a:extLst>
              <a:ext uri="{FF2B5EF4-FFF2-40B4-BE49-F238E27FC236}">
                <a16:creationId xmlns:a16="http://schemas.microsoft.com/office/drawing/2014/main" id="{56585B2F-DA23-EB43-7EC9-F6FAC1C7FE8A}"/>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29998"/>
          <a:stretch/>
        </p:blipFill>
        <p:spPr>
          <a:xfrm>
            <a:off x="6116928" y="3207684"/>
            <a:ext cx="3031457" cy="1651219"/>
          </a:xfrm>
          <a:prstGeom prst="rect">
            <a:avLst/>
          </a:prstGeom>
        </p:spPr>
      </p:pic>
      <p:sp>
        <p:nvSpPr>
          <p:cNvPr id="16" name="TextBox 15">
            <a:extLst>
              <a:ext uri="{FF2B5EF4-FFF2-40B4-BE49-F238E27FC236}">
                <a16:creationId xmlns:a16="http://schemas.microsoft.com/office/drawing/2014/main" id="{02975C5E-2196-32CC-99D7-FA9508542319}"/>
              </a:ext>
            </a:extLst>
          </p:cNvPr>
          <p:cNvSpPr txBox="1"/>
          <p:nvPr/>
        </p:nvSpPr>
        <p:spPr>
          <a:xfrm>
            <a:off x="6023927" y="4878816"/>
            <a:ext cx="5990238" cy="1384995"/>
          </a:xfrm>
          <a:prstGeom prst="rect">
            <a:avLst/>
          </a:prstGeom>
          <a:noFill/>
        </p:spPr>
        <p:txBody>
          <a:bodyPr wrap="square">
            <a:spAutoFit/>
          </a:bodyPr>
          <a:lstStyle/>
          <a:p>
            <a:pPr algn="just"/>
            <a:r>
              <a:rPr lang="en-US" sz="1200" b="1" dirty="0">
                <a:latin typeface="+mj-lt"/>
                <a:ea typeface="SimSun" panose="02010600030101010101" pitchFamily="2" charset="-122"/>
              </a:rPr>
              <a:t>Figure:</a:t>
            </a:r>
            <a:r>
              <a:rPr lang="en-US" sz="1200" dirty="0">
                <a:latin typeface="+mj-lt"/>
                <a:ea typeface="SimSun" panose="02010600030101010101" pitchFamily="2" charset="-122"/>
              </a:rPr>
              <a:t> The two species of velvet worms, </a:t>
            </a:r>
            <a:r>
              <a:rPr lang="en-US" sz="1200" i="1" dirty="0" err="1">
                <a:latin typeface="+mj-lt"/>
                <a:ea typeface="SimSun" panose="02010600030101010101" pitchFamily="2" charset="-122"/>
              </a:rPr>
              <a:t>Epiperipatus</a:t>
            </a:r>
            <a:r>
              <a:rPr lang="en-US" sz="1200" i="1" dirty="0">
                <a:latin typeface="+mj-lt"/>
                <a:ea typeface="SimSun" panose="02010600030101010101" pitchFamily="2" charset="-122"/>
              </a:rPr>
              <a:t> </a:t>
            </a:r>
            <a:r>
              <a:rPr lang="en-US" sz="1200" i="1" dirty="0" err="1">
                <a:latin typeface="+mj-lt"/>
                <a:ea typeface="SimSun" panose="02010600030101010101" pitchFamily="2" charset="-122"/>
              </a:rPr>
              <a:t>barbadensis</a:t>
            </a:r>
            <a:r>
              <a:rPr lang="en-US" sz="1200" i="1" dirty="0">
                <a:latin typeface="+mj-lt"/>
                <a:ea typeface="SimSun" panose="02010600030101010101" pitchFamily="2" charset="-122"/>
              </a:rPr>
              <a:t> </a:t>
            </a:r>
            <a:r>
              <a:rPr lang="en-US" sz="1200" dirty="0">
                <a:latin typeface="+mj-lt"/>
                <a:ea typeface="SimSun" panose="02010600030101010101" pitchFamily="2" charset="-122"/>
              </a:rPr>
              <a:t>(</a:t>
            </a:r>
            <a:r>
              <a:rPr lang="en-US" sz="1200" b="1" dirty="0">
                <a:latin typeface="+mj-lt"/>
                <a:ea typeface="SimSun" panose="02010600030101010101" pitchFamily="2" charset="-122"/>
              </a:rPr>
              <a:t>top</a:t>
            </a:r>
            <a:r>
              <a:rPr lang="en-US" sz="1200" dirty="0">
                <a:latin typeface="+mj-lt"/>
                <a:ea typeface="SimSun" panose="02010600030101010101" pitchFamily="2" charset="-122"/>
              </a:rPr>
              <a:t>) and </a:t>
            </a:r>
            <a:r>
              <a:rPr lang="en-US" sz="1200" i="1" dirty="0" err="1">
                <a:latin typeface="+mj-lt"/>
                <a:ea typeface="SimSun" panose="02010600030101010101" pitchFamily="2" charset="-122"/>
              </a:rPr>
              <a:t>Euperipatoides</a:t>
            </a:r>
            <a:r>
              <a:rPr lang="en-US" sz="1200" i="1" dirty="0">
                <a:latin typeface="+mj-lt"/>
                <a:ea typeface="SimSun" panose="02010600030101010101" pitchFamily="2" charset="-122"/>
              </a:rPr>
              <a:t> </a:t>
            </a:r>
            <a:r>
              <a:rPr lang="en-US" sz="1200" i="1" dirty="0" err="1">
                <a:latin typeface="+mj-lt"/>
                <a:ea typeface="SimSun" panose="02010600030101010101" pitchFamily="2" charset="-122"/>
              </a:rPr>
              <a:t>rowelli</a:t>
            </a:r>
            <a:r>
              <a:rPr lang="en-US" sz="1200" i="1" dirty="0">
                <a:latin typeface="+mj-lt"/>
                <a:ea typeface="SimSun" panose="02010600030101010101" pitchFamily="2" charset="-122"/>
              </a:rPr>
              <a:t> </a:t>
            </a:r>
            <a:r>
              <a:rPr lang="en-US" sz="1200" dirty="0">
                <a:latin typeface="+mj-lt"/>
                <a:ea typeface="SimSun" panose="02010600030101010101" pitchFamily="2" charset="-122"/>
              </a:rPr>
              <a:t>(</a:t>
            </a:r>
            <a:r>
              <a:rPr lang="en-US" sz="1200" b="1" dirty="0">
                <a:latin typeface="+mj-lt"/>
                <a:ea typeface="SimSun" panose="02010600030101010101" pitchFamily="2" charset="-122"/>
              </a:rPr>
              <a:t>bottom</a:t>
            </a:r>
            <a:r>
              <a:rPr lang="en-US" sz="1200" dirty="0">
                <a:latin typeface="+mj-lt"/>
                <a:ea typeface="SimSun" panose="02010600030101010101" pitchFamily="2" charset="-122"/>
              </a:rPr>
              <a:t>) that produce adhesive slimes.  The slime is shot through their own “slime cannons” to trap their prey and defend themselves.  </a:t>
            </a:r>
            <a:r>
              <a:rPr lang="en-US" sz="1200" i="1" u="sng" dirty="0">
                <a:latin typeface="+mj-lt"/>
                <a:ea typeface="SimSun" panose="02010600030101010101" pitchFamily="2" charset="-122"/>
              </a:rPr>
              <a:t>Researchers used a special high-magnetic-field technique known as DNP-NMR to understand the molecular structure of this unusual slime that forms strong fibers simply in response to the struggling of the velvet worm’s victim – or “simple application of mechanical motion under ambient conditions”.</a:t>
            </a:r>
            <a:endParaRPr lang="en-US" sz="1200" i="1" u="sng" dirty="0">
              <a:effectLst/>
              <a:latin typeface="+mj-lt"/>
              <a:ea typeface="SimSun" panose="02010600030101010101" pitchFamily="2" charset="-122"/>
            </a:endParaRPr>
          </a:p>
        </p:txBody>
      </p:sp>
      <p:pic>
        <p:nvPicPr>
          <p:cNvPr id="3" name="Picture 2" descr="NSF logo.jpg">
            <a:extLst>
              <a:ext uri="{FF2B5EF4-FFF2-40B4-BE49-F238E27FC236}">
                <a16:creationId xmlns:a16="http://schemas.microsoft.com/office/drawing/2014/main" id="{1917984B-B019-6F7A-B8F5-A67CBFD3AB15}"/>
              </a:ext>
            </a:extLst>
          </p:cNvPr>
          <p:cNvPicPr>
            <a:picLocks noChangeAspect="1"/>
          </p:cNvPicPr>
          <p:nvPr/>
        </p:nvPicPr>
        <p:blipFill>
          <a:blip r:embed="rId6" cstate="print"/>
          <a:stretch>
            <a:fillRect/>
          </a:stretch>
        </p:blipFill>
        <p:spPr>
          <a:xfrm>
            <a:off x="11086828" y="48014"/>
            <a:ext cx="1017188" cy="1023315"/>
          </a:xfrm>
          <a:prstGeom prst="rect">
            <a:avLst/>
          </a:prstGeom>
        </p:spPr>
      </p:pic>
      <p:pic>
        <p:nvPicPr>
          <p:cNvPr id="5" name="Picture 4" descr="JustM_purple.jpg">
            <a:extLst>
              <a:ext uri="{FF2B5EF4-FFF2-40B4-BE49-F238E27FC236}">
                <a16:creationId xmlns:a16="http://schemas.microsoft.com/office/drawing/2014/main" id="{77C23564-37AF-A7AE-0076-C8C0BD6DD6F3}"/>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103942" y="65071"/>
            <a:ext cx="792698" cy="944759"/>
          </a:xfrm>
          <a:prstGeom prst="rect">
            <a:avLst/>
          </a:prstGeom>
        </p:spPr>
      </p:pic>
      <p:sp>
        <p:nvSpPr>
          <p:cNvPr id="10" name="Text Box 62">
            <a:extLst>
              <a:ext uri="{FF2B5EF4-FFF2-40B4-BE49-F238E27FC236}">
                <a16:creationId xmlns:a16="http://schemas.microsoft.com/office/drawing/2014/main" id="{57C49806-A2CB-C573-EDC2-7951D70CF52A}"/>
              </a:ext>
            </a:extLst>
          </p:cNvPr>
          <p:cNvSpPr txBox="1">
            <a:spLocks noChangeArrowheads="1"/>
          </p:cNvSpPr>
          <p:nvPr/>
        </p:nvSpPr>
        <p:spPr bwMode="auto">
          <a:xfrm>
            <a:off x="1084779" y="43108"/>
            <a:ext cx="9793531" cy="1154162"/>
          </a:xfrm>
          <a:prstGeom prst="rect">
            <a:avLst/>
          </a:prstGeom>
          <a:noFill/>
          <a:ln w="9525">
            <a:noFill/>
            <a:miter lim="800000"/>
            <a:headEnd/>
            <a:tailEnd/>
          </a:ln>
        </p:spPr>
        <p:txBody>
          <a:bodyPr wrap="square">
            <a:spAutoFit/>
          </a:bodyPr>
          <a:lstStyle/>
          <a:p>
            <a:pPr algn="ctr">
              <a:spcBef>
                <a:spcPts val="0"/>
              </a:spcBef>
            </a:pPr>
            <a:r>
              <a:rPr lang="en-US" sz="1600" b="1" dirty="0"/>
              <a:t>Inside Velvet Worm Slime: Rare Protein Modification for Fast Fiber Formation</a:t>
            </a:r>
          </a:p>
          <a:p>
            <a:pPr algn="ctr">
              <a:spcBef>
                <a:spcPts val="0"/>
              </a:spcBef>
            </a:pPr>
            <a:endParaRPr lang="en-US" sz="300" dirty="0"/>
          </a:p>
          <a:p>
            <a:pPr algn="ctr">
              <a:spcBef>
                <a:spcPts val="0"/>
              </a:spcBef>
            </a:pPr>
            <a:r>
              <a:rPr lang="en-US" sz="1000" dirty="0"/>
              <a:t>Alexandre Poulhazan</a:t>
            </a:r>
            <a:r>
              <a:rPr lang="en-US" sz="1000" baseline="30000" dirty="0"/>
              <a:t>1</a:t>
            </a:r>
            <a:r>
              <a:rPr lang="en-US" sz="1000" dirty="0"/>
              <a:t>, Alexander Baer</a:t>
            </a:r>
            <a:r>
              <a:rPr lang="en-US" sz="1000" baseline="30000" dirty="0"/>
              <a:t>2</a:t>
            </a:r>
            <a:r>
              <a:rPr lang="en-US" sz="1000" dirty="0"/>
              <a:t>, </a:t>
            </a:r>
            <a:r>
              <a:rPr lang="en-US" sz="1000" dirty="0" err="1"/>
              <a:t>Gagan</a:t>
            </a:r>
            <a:r>
              <a:rPr lang="en-US" sz="1000" dirty="0"/>
              <a:t> Daliaho</a:t>
            </a:r>
            <a:r>
              <a:rPr lang="en-US" sz="1000" baseline="30000" dirty="0"/>
              <a:t>3</a:t>
            </a:r>
            <a:r>
              <a:rPr lang="en-US" sz="1000" dirty="0"/>
              <a:t>, Frederic Mentink-Vigier</a:t>
            </a:r>
            <a:r>
              <a:rPr lang="en-US" sz="1000" baseline="30000" dirty="0"/>
              <a:t>4</a:t>
            </a:r>
            <a:r>
              <a:rPr lang="en-US" sz="1000" dirty="0"/>
              <a:t>, Alexandre A. Arnold</a:t>
            </a:r>
            <a:r>
              <a:rPr lang="en-US" sz="1000" baseline="30000" dirty="0"/>
              <a:t>1</a:t>
            </a:r>
            <a:r>
              <a:rPr lang="en-US" sz="1000" dirty="0"/>
              <a:t>, Darren C. Browne</a:t>
            </a:r>
            <a:r>
              <a:rPr lang="en-US" sz="1000" baseline="30000" dirty="0"/>
              <a:t>5</a:t>
            </a:r>
            <a:r>
              <a:rPr lang="en-US" sz="1000" dirty="0"/>
              <a:t>, Lars Hering</a:t>
            </a:r>
            <a:r>
              <a:rPr lang="en-US" sz="1000" baseline="30000" dirty="0"/>
              <a:t>2</a:t>
            </a:r>
            <a:r>
              <a:rPr lang="en-US" sz="1000" dirty="0"/>
              <a:t>, Stephanie Archer-Hartmann</a:t>
            </a:r>
            <a:r>
              <a:rPr lang="en-US" sz="1000" baseline="30000" dirty="0"/>
              <a:t>6</a:t>
            </a:r>
            <a:r>
              <a:rPr lang="en-US" sz="1000" dirty="0"/>
              <a:t>,</a:t>
            </a:r>
            <a:br>
              <a:rPr lang="en-US" sz="1000" dirty="0"/>
            </a:br>
            <a:r>
              <a:rPr lang="en-US" sz="1000" dirty="0"/>
              <a:t>Lauren E. Pepi</a:t>
            </a:r>
            <a:r>
              <a:rPr lang="en-US" sz="1000" baseline="30000" dirty="0"/>
              <a:t>6</a:t>
            </a:r>
            <a:r>
              <a:rPr lang="en-US" sz="1000" dirty="0"/>
              <a:t>, </a:t>
            </a:r>
            <a:r>
              <a:rPr lang="en-US" sz="1000" dirty="0" err="1"/>
              <a:t>Parastoo</a:t>
            </a:r>
            <a:r>
              <a:rPr lang="en-US" sz="1000" dirty="0"/>
              <a:t> Azadi</a:t>
            </a:r>
            <a:r>
              <a:rPr lang="en-US" sz="1000" baseline="30000" dirty="0"/>
              <a:t>6</a:t>
            </a:r>
            <a:r>
              <a:rPr lang="en-US" sz="1000" dirty="0"/>
              <a:t>, Stephan Schmidt</a:t>
            </a:r>
            <a:r>
              <a:rPr lang="en-US" sz="1000" baseline="30000" dirty="0"/>
              <a:t>7</a:t>
            </a:r>
            <a:r>
              <a:rPr lang="en-US" sz="1000" dirty="0"/>
              <a:t>, Georg Mayer</a:t>
            </a:r>
            <a:r>
              <a:rPr lang="en-US" sz="1000" baseline="30000" dirty="0"/>
              <a:t>1</a:t>
            </a:r>
            <a:r>
              <a:rPr lang="en-US" sz="1000" dirty="0"/>
              <a:t>, Isabelle Marcotte</a:t>
            </a:r>
            <a:r>
              <a:rPr lang="en-US" sz="1000" baseline="30000" dirty="0"/>
              <a:t>1,</a:t>
            </a:r>
            <a:r>
              <a:rPr lang="en-US" sz="1000" dirty="0"/>
              <a:t>*, Matthew J. Harrington</a:t>
            </a:r>
            <a:r>
              <a:rPr lang="en-US" sz="1000" baseline="30000" dirty="0"/>
              <a:t>3,</a:t>
            </a:r>
            <a:r>
              <a:rPr lang="en-US" sz="1000" dirty="0"/>
              <a:t>*</a:t>
            </a:r>
          </a:p>
          <a:p>
            <a:pPr algn="ctr">
              <a:spcBef>
                <a:spcPts val="0"/>
              </a:spcBef>
            </a:pPr>
            <a:r>
              <a:rPr lang="fr-FR" sz="1000" b="1" dirty="0">
                <a:solidFill>
                  <a:srgbClr val="0033CC"/>
                </a:solidFill>
              </a:rPr>
              <a:t>1. Université du Québec à Montréal</a:t>
            </a:r>
            <a:r>
              <a:rPr lang="en-US" sz="1000" b="1" dirty="0">
                <a:solidFill>
                  <a:srgbClr val="0033CC"/>
                </a:solidFill>
              </a:rPr>
              <a:t>; 2. University of Kassel; 3. McGill University; 4. National High Magnetic Field Laboratory; 5. University of the West Indies; </a:t>
            </a:r>
            <a:br>
              <a:rPr lang="en-US" sz="1000" b="1" dirty="0">
                <a:solidFill>
                  <a:srgbClr val="0033CC"/>
                </a:solidFill>
              </a:rPr>
            </a:br>
            <a:r>
              <a:rPr lang="en-US" sz="1000" b="1" dirty="0">
                <a:solidFill>
                  <a:srgbClr val="0033CC"/>
                </a:solidFill>
              </a:rPr>
              <a:t>6. Complex Carbohydrate Research Center, University of Georgia; 7. </a:t>
            </a:r>
            <a:r>
              <a:rPr lang="de-DE" sz="1000" b="1" dirty="0">
                <a:solidFill>
                  <a:srgbClr val="0033CC"/>
                </a:solidFill>
              </a:rPr>
              <a:t>Heinrich-Heine-Universität Düsseldorf</a:t>
            </a:r>
          </a:p>
          <a:p>
            <a:pPr algn="ctr">
              <a:spcBef>
                <a:spcPts val="0"/>
              </a:spcBef>
            </a:pPr>
            <a:r>
              <a:rPr lang="de-DE" sz="1000" b="1" dirty="0"/>
              <a:t>Funding Grants: </a:t>
            </a:r>
            <a:r>
              <a:rPr lang="de-DE" sz="1000" dirty="0"/>
              <a:t>G.S. </a:t>
            </a:r>
            <a:r>
              <a:rPr lang="de-DE" sz="1000" dirty="0" err="1"/>
              <a:t>Boebinger</a:t>
            </a:r>
            <a:r>
              <a:rPr lang="de-DE" sz="1000" dirty="0"/>
              <a:t> (NSF DMR-1644779, NSF DMR-2128556); F. </a:t>
            </a:r>
            <a:r>
              <a:rPr lang="de-DE" sz="1000" dirty="0" err="1"/>
              <a:t>Mentink</a:t>
            </a:r>
            <a:r>
              <a:rPr lang="de-DE" sz="1000" dirty="0"/>
              <a:t>-Vigier (NIH-GM122698); P. Azadi (NIH-R24GM137782, NSF DMR-1933525)</a:t>
            </a:r>
            <a:endParaRPr lang="en-US" sz="1000" dirty="0"/>
          </a:p>
        </p:txBody>
      </p:sp>
      <p:pic>
        <p:nvPicPr>
          <p:cNvPr id="11" name="Picture 10" descr="Close-up of a slime&#10;&#10;Description automatically generated">
            <a:extLst>
              <a:ext uri="{FF2B5EF4-FFF2-40B4-BE49-F238E27FC236}">
                <a16:creationId xmlns:a16="http://schemas.microsoft.com/office/drawing/2014/main" id="{5101E94D-BC48-399E-A448-48E5EBFDA76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32255" y="2175692"/>
            <a:ext cx="2806358" cy="2151381"/>
          </a:xfrm>
          <a:prstGeom prst="rect">
            <a:avLst/>
          </a:prstGeom>
        </p:spPr>
      </p:pic>
    </p:spTree>
    <p:extLst>
      <p:ext uri="{BB962C8B-B14F-4D97-AF65-F5344CB8AC3E}">
        <p14:creationId xmlns:p14="http://schemas.microsoft.com/office/powerpoint/2010/main" val="156376858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E720140-985E-4895-B29A-C42A265914A0}"/>
</file>

<file path=customXml/itemProps2.xml><?xml version="1.0" encoding="utf-8"?>
<ds:datastoreItem xmlns:ds="http://schemas.openxmlformats.org/officeDocument/2006/customXml" ds:itemID="{F97E520F-EED0-44C0-8500-C815F084C3AC}"/>
</file>

<file path=customXml/itemProps3.xml><?xml version="1.0" encoding="utf-8"?>
<ds:datastoreItem xmlns:ds="http://schemas.openxmlformats.org/officeDocument/2006/customXml" ds:itemID="{C1F4472B-6DB3-458D-9970-9F4239C95D28}"/>
</file>

<file path=docProps/app.xml><?xml version="1.0" encoding="utf-8"?>
<Properties xmlns="http://schemas.openxmlformats.org/officeDocument/2006/extended-properties" xmlns:vt="http://schemas.openxmlformats.org/officeDocument/2006/docPropsVTypes">
  <TotalTime>428</TotalTime>
  <Words>1318</Words>
  <Application>Microsoft Office PowerPoint</Application>
  <PresentationFormat>Widescreen</PresentationFormat>
  <Paragraphs>35</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276</cp:revision>
  <cp:lastPrinted>2019-07-16T13:07:28Z</cp:lastPrinted>
  <dcterms:created xsi:type="dcterms:W3CDTF">2004-08-07T03:10:56Z</dcterms:created>
  <dcterms:modified xsi:type="dcterms:W3CDTF">2023-12-07T19:58:57Z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