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3" r:id="rId2"/>
    <p:sldId id="264"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08" autoAdjust="0"/>
    <p:restoredTop sz="94694" autoAdjust="0"/>
  </p:normalViewPr>
  <p:slideViewPr>
    <p:cSldViewPr snapToGrid="0">
      <p:cViewPr>
        <p:scale>
          <a:sx n="100" d="100"/>
          <a:sy n="100" d="100"/>
        </p:scale>
        <p:origin x="1188" y="33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54343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2463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rcid.org/0000-0002-5961-0300" TargetMode="External"/><Relationship Id="rId3" Type="http://schemas.openxmlformats.org/officeDocument/2006/relationships/hyperlink" Target="https://doi.org/10.1103/PhysRevB.107.195145" TargetMode="External"/><Relationship Id="rId7" Type="http://schemas.openxmlformats.org/officeDocument/2006/relationships/hyperlink" Target="https://orcid.org/0000-0001-8033-8041" TargetMode="External"/><Relationship Id="rId12"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orcid.org/0000-0002-4703-6516" TargetMode="External"/><Relationship Id="rId11" Type="http://schemas.openxmlformats.org/officeDocument/2006/relationships/image" Target="../media/image5.emf"/><Relationship Id="rId5" Type="http://schemas.openxmlformats.org/officeDocument/2006/relationships/image" Target="../media/image2.jpeg"/><Relationship Id="rId10"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7.pn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org/10.1103/PhysRevB.107.195145" TargetMode="External"/><Relationship Id="rId11" Type="http://schemas.openxmlformats.org/officeDocument/2006/relationships/hyperlink" Target="https://orcid.org/0000-0002-5961-0300" TargetMode="External"/><Relationship Id="rId5" Type="http://schemas.openxmlformats.org/officeDocument/2006/relationships/image" Target="../media/image9.png"/><Relationship Id="rId10" Type="http://schemas.openxmlformats.org/officeDocument/2006/relationships/hyperlink" Target="https://orcid.org/0000-0001-8033-8041" TargetMode="External"/><Relationship Id="rId4" Type="http://schemas.openxmlformats.org/officeDocument/2006/relationships/image" Target="../media/image8.png"/><Relationship Id="rId9" Type="http://schemas.openxmlformats.org/officeDocument/2006/relationships/hyperlink" Target="https://orcid.org/0000-0002-4703-65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36935" y="1245170"/>
            <a:ext cx="5857235" cy="5078313"/>
          </a:xfrm>
          <a:prstGeom prst="rect">
            <a:avLst/>
          </a:prstGeom>
          <a:noFill/>
          <a:ln w="9525">
            <a:noFill/>
            <a:miter lim="800000"/>
            <a:headEnd/>
            <a:tailEnd/>
          </a:ln>
        </p:spPr>
        <p:txBody>
          <a:bodyPr wrap="square">
            <a:spAutoFit/>
          </a:bodyPr>
          <a:lstStyle/>
          <a:p>
            <a:r>
              <a:rPr lang="en-US" sz="1200" dirty="0">
                <a:solidFill>
                  <a:srgbClr val="000000"/>
                </a:solidFill>
                <a:effectLst/>
              </a:rPr>
              <a:t>Unlike transport measurements, which constitute significant fraction of user experiments at the </a:t>
            </a:r>
            <a:r>
              <a:rPr lang="en-US" sz="1200" dirty="0" err="1">
                <a:solidFill>
                  <a:srgbClr val="000000"/>
                </a:solidFill>
              </a:rPr>
              <a:t>M</a:t>
            </a:r>
            <a:r>
              <a:rPr lang="en-US" sz="1200" dirty="0" err="1">
                <a:solidFill>
                  <a:srgbClr val="000000"/>
                </a:solidFill>
                <a:effectLst/>
              </a:rPr>
              <a:t>agLab</a:t>
            </a:r>
            <a:r>
              <a:rPr lang="en-US" sz="1200" dirty="0">
                <a:solidFill>
                  <a:srgbClr val="000000"/>
                </a:solidFill>
                <a:effectLst/>
              </a:rPr>
              <a:t>, specific heat measurements are slow. Very slow. </a:t>
            </a:r>
            <a:r>
              <a:rPr lang="en-US" sz="1200" dirty="0">
                <a:solidFill>
                  <a:srgbClr val="000000"/>
                </a:solidFill>
              </a:rPr>
              <a:t>This is because they require waiting for thermal equilibrium between the sample and the thermometer to set in. This waiting time is determined by the macroscopic size of the sample and calorimeter platform, rather than by microscopic timescales as is the case for transport measurements. So far, the specific heat measurements at the </a:t>
            </a:r>
            <a:r>
              <a:rPr lang="en-US" sz="1200" dirty="0" err="1">
                <a:solidFill>
                  <a:srgbClr val="000000"/>
                </a:solidFill>
              </a:rPr>
              <a:t>MagLab</a:t>
            </a:r>
            <a:r>
              <a:rPr lang="en-US" sz="1200" dirty="0">
                <a:solidFill>
                  <a:srgbClr val="000000"/>
                </a:solidFill>
              </a:rPr>
              <a:t> used large calorimeters with time constants of tens of seconds, which in practice means each specific heat measurement takes fraction of an hour. Whether user’s magnet time is measured in hours or megawatts, the specific heat measurements are a significant challenge. </a:t>
            </a:r>
            <a:endParaRPr lang="en-US" sz="1200" dirty="0">
              <a:solidFill>
                <a:srgbClr val="000000"/>
              </a:solidFill>
              <a:effectLst/>
            </a:endParaRPr>
          </a:p>
          <a:p>
            <a:r>
              <a:rPr lang="en-US" sz="1200" i="1" u="sng" dirty="0">
                <a:solidFill>
                  <a:srgbClr val="000000"/>
                </a:solidFill>
                <a:effectLst/>
              </a:rPr>
              <a:t>This experimental roadblock has been recently broken by introducing ultra-fast </a:t>
            </a:r>
            <a:r>
              <a:rPr lang="en-US" sz="1200" i="1" u="sng" dirty="0" err="1">
                <a:solidFill>
                  <a:srgbClr val="000000"/>
                </a:solidFill>
                <a:effectLst/>
              </a:rPr>
              <a:t>nanocalorimeters</a:t>
            </a:r>
            <a:r>
              <a:rPr lang="en-US" sz="1200" i="1" u="sng" dirty="0">
                <a:solidFill>
                  <a:srgbClr val="000000"/>
                </a:solidFill>
                <a:effectLst/>
              </a:rPr>
              <a:t> --</a:t>
            </a:r>
            <a:r>
              <a:rPr lang="en-US" sz="1200" i="1" u="sng" dirty="0">
                <a:solidFill>
                  <a:srgbClr val="000000"/>
                </a:solidFill>
              </a:rPr>
              <a:t> which have millisecond time constants at cryogenic temperatures. This 4+ order of magnitude change in the timescale of the measurement are a complete game changer and, for the first time, open a practical use of specific heat as a technique available for users, The specific heat can now be measured at the fastest field-sweep rates, continuously as the field and angle is swept. Just like an electrical transport measurement, </a:t>
            </a:r>
          </a:p>
          <a:p>
            <a:r>
              <a:rPr lang="en-US" sz="1200" dirty="0">
                <a:solidFill>
                  <a:srgbClr val="000000"/>
                </a:solidFill>
              </a:rPr>
              <a:t>Typically, when a breakthrough improvement of a technique occurs, it opens entirely new uses not possible or even imagined before. Use of </a:t>
            </a:r>
            <a:r>
              <a:rPr lang="en-US" sz="1200" dirty="0" err="1">
                <a:solidFill>
                  <a:srgbClr val="000000"/>
                </a:solidFill>
              </a:rPr>
              <a:t>nanocalorimeters</a:t>
            </a:r>
            <a:r>
              <a:rPr lang="en-US" sz="1200" dirty="0">
                <a:solidFill>
                  <a:srgbClr val="000000"/>
                </a:solidFill>
              </a:rPr>
              <a:t> is not an exception. </a:t>
            </a:r>
            <a:r>
              <a:rPr lang="en-US" sz="1200" dirty="0" err="1">
                <a:solidFill>
                  <a:srgbClr val="000000"/>
                </a:solidFill>
              </a:rPr>
              <a:t>MagLab</a:t>
            </a:r>
            <a:r>
              <a:rPr lang="en-US" sz="1200" dirty="0">
                <a:solidFill>
                  <a:srgbClr val="000000"/>
                </a:solidFill>
              </a:rPr>
              <a:t> scientists imagined, tested and put to good scientific use an entirely new technique --  “thermal impedance spectroscopy” (TISP) – that is enabled by ultrafast </a:t>
            </a:r>
            <a:r>
              <a:rPr lang="en-US" sz="1200" dirty="0" err="1">
                <a:solidFill>
                  <a:srgbClr val="000000"/>
                </a:solidFill>
              </a:rPr>
              <a:t>nanocalorimeters</a:t>
            </a:r>
            <a:r>
              <a:rPr lang="en-US" sz="1200" dirty="0">
                <a:solidFill>
                  <a:srgbClr val="000000"/>
                </a:solidFill>
              </a:rPr>
              <a:t>. It provides, for the first time, a way to measure nuclear spin-lattice relaxation rates without use and restrictions of nuclear magnetic resonance (NMR) techniques. In metals, thermal impedance spectroscopy provides two independent way to measure electronic  density of states – in the same measurement – through electronic specific heat and through nuclear spin-lattice relaxation rate.  </a:t>
            </a:r>
            <a:endParaRPr lang="en-US" sz="1200" i="1" u="sng" dirty="0">
              <a:solidFill>
                <a:srgbClr val="000000"/>
              </a:solidFill>
              <a:effectLst/>
            </a:endParaRP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5883660" y="1329112"/>
            <a:ext cx="6220356" cy="5227263"/>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19050" y="6214317"/>
            <a:ext cx="12192000" cy="646331"/>
          </a:xfrm>
          <a:prstGeom prst="rect">
            <a:avLst/>
          </a:prstGeom>
          <a:noFill/>
          <a:ln w="9525">
            <a:noFill/>
            <a:miter lim="800000"/>
            <a:headEnd/>
            <a:tailEnd/>
          </a:ln>
        </p:spPr>
        <p:txBody>
          <a:bodyPr wrap="square">
            <a:spAutoFit/>
          </a:bodyPr>
          <a:lstStyle/>
          <a:p>
            <a:r>
              <a:rPr lang="en-US" sz="1200" b="1" dirty="0">
                <a:solidFill>
                  <a:srgbClr val="333399"/>
                </a:solidFill>
              </a:rPr>
              <a:t>Facilities and instrumentation used:</a:t>
            </a:r>
            <a:r>
              <a:rPr lang="en-US" sz="1200" dirty="0">
                <a:solidFill>
                  <a:srgbClr val="333399"/>
                </a:solidFill>
              </a:rPr>
              <a:t>  DC-Field Facility, Cell 12</a:t>
            </a:r>
          </a:p>
          <a:p>
            <a:r>
              <a:rPr lang="en-US" sz="1200" b="1" dirty="0">
                <a:solidFill>
                  <a:srgbClr val="333399"/>
                </a:solidFill>
              </a:rPr>
              <a:t>Citation: </a:t>
            </a:r>
            <a:r>
              <a:rPr lang="en-US" sz="1200" dirty="0">
                <a:solidFill>
                  <a:srgbClr val="333399"/>
                </a:solidFill>
              </a:rPr>
              <a:t>A. </a:t>
            </a:r>
            <a:r>
              <a:rPr lang="en-US" sz="1200" b="0" i="0" dirty="0" err="1">
                <a:solidFill>
                  <a:srgbClr val="333399"/>
                </a:solidFill>
                <a:effectLst/>
                <a:latin typeface="arial" panose="020B0604020202020204" pitchFamily="34" charset="0"/>
              </a:rPr>
              <a:t>Khansili</a:t>
            </a:r>
            <a:r>
              <a:rPr lang="en-US" sz="1200" b="0" i="0" dirty="0">
                <a:solidFill>
                  <a:srgbClr val="333399"/>
                </a:solidFill>
                <a:effectLst/>
                <a:latin typeface="arial" panose="020B0604020202020204" pitchFamily="34" charset="0"/>
              </a:rPr>
              <a:t>, A. Bangura, </a:t>
            </a:r>
            <a:r>
              <a:rPr lang="en-US" sz="1200" dirty="0">
                <a:solidFill>
                  <a:srgbClr val="333399"/>
                </a:solidFill>
                <a:latin typeface="arial" panose="020B0604020202020204" pitchFamily="34" charset="0"/>
              </a:rPr>
              <a:t>R. </a:t>
            </a:r>
            <a:r>
              <a:rPr lang="en-US" sz="1200" b="0" i="0" dirty="0">
                <a:solidFill>
                  <a:srgbClr val="333399"/>
                </a:solidFill>
                <a:effectLst/>
                <a:latin typeface="arial" panose="020B0604020202020204" pitchFamily="34" charset="0"/>
              </a:rPr>
              <a:t>McDonald, </a:t>
            </a:r>
            <a:r>
              <a:rPr lang="en-US" sz="1200" dirty="0">
                <a:solidFill>
                  <a:srgbClr val="333399"/>
                </a:solidFill>
                <a:latin typeface="arial" panose="020B0604020202020204" pitchFamily="34" charset="0"/>
              </a:rPr>
              <a:t>B.J. </a:t>
            </a:r>
            <a:r>
              <a:rPr lang="en-US" sz="1200" b="0" i="0" dirty="0">
                <a:solidFill>
                  <a:srgbClr val="333399"/>
                </a:solidFill>
                <a:effectLst/>
                <a:latin typeface="arial" panose="020B0604020202020204" pitchFamily="34" charset="0"/>
              </a:rPr>
              <a:t>Ramshaw, </a:t>
            </a:r>
            <a:r>
              <a:rPr lang="en-US" sz="1200" dirty="0">
                <a:solidFill>
                  <a:srgbClr val="333399"/>
                </a:solidFill>
                <a:latin typeface="arial" panose="020B0604020202020204" pitchFamily="34" charset="0"/>
              </a:rPr>
              <a:t>A. </a:t>
            </a:r>
            <a:r>
              <a:rPr lang="en-US" sz="1200" b="0" i="0" dirty="0" err="1">
                <a:solidFill>
                  <a:srgbClr val="333399"/>
                </a:solidFill>
                <a:effectLst/>
                <a:latin typeface="arial" panose="020B0604020202020204" pitchFamily="34" charset="0"/>
              </a:rPr>
              <a:t>Rydh</a:t>
            </a:r>
            <a:r>
              <a:rPr lang="en-US" sz="1200" b="0" i="0" dirty="0">
                <a:solidFill>
                  <a:srgbClr val="333399"/>
                </a:solidFill>
                <a:effectLst/>
                <a:latin typeface="arial" panose="020B0604020202020204" pitchFamily="34" charset="0"/>
              </a:rPr>
              <a:t>, A. Shehter,</a:t>
            </a:r>
          </a:p>
          <a:p>
            <a:r>
              <a:rPr lang="en-US" sz="1200" b="0" i="1" dirty="0">
                <a:solidFill>
                  <a:srgbClr val="333399"/>
                </a:solidFill>
                <a:effectLst/>
                <a:latin typeface="arial" panose="020B0604020202020204" pitchFamily="34" charset="0"/>
              </a:rPr>
              <a:t>Calorimetric measurement of nuclear spin-lattice relaxation rate in metals,</a:t>
            </a:r>
            <a:r>
              <a:rPr lang="en-US" sz="1200" b="0" i="0" dirty="0">
                <a:solidFill>
                  <a:srgbClr val="333399"/>
                </a:solidFill>
                <a:effectLst/>
                <a:latin typeface="arial" panose="020B0604020202020204" pitchFamily="34" charset="0"/>
              </a:rPr>
              <a:t> </a:t>
            </a:r>
            <a:r>
              <a:rPr lang="en-US" sz="1200" b="1" i="0" dirty="0">
                <a:solidFill>
                  <a:srgbClr val="333399"/>
                </a:solidFill>
                <a:effectLst/>
                <a:latin typeface="arial" panose="020B0604020202020204" pitchFamily="34" charset="0"/>
              </a:rPr>
              <a:t>Physical Review B</a:t>
            </a:r>
            <a:r>
              <a:rPr lang="en-US" sz="1200" b="0" i="0" dirty="0">
                <a:solidFill>
                  <a:srgbClr val="333399"/>
                </a:solidFill>
                <a:effectLst/>
                <a:latin typeface="arial" panose="020B0604020202020204" pitchFamily="34" charset="0"/>
              </a:rPr>
              <a:t>, </a:t>
            </a:r>
            <a:r>
              <a:rPr lang="en-US" sz="1200" b="1" i="0" dirty="0">
                <a:solidFill>
                  <a:srgbClr val="333399"/>
                </a:solidFill>
                <a:effectLst/>
                <a:latin typeface="arial" panose="020B0604020202020204" pitchFamily="34" charset="0"/>
              </a:rPr>
              <a:t>107</a:t>
            </a:r>
            <a:r>
              <a:rPr lang="en-US" sz="1200" b="0" i="0" dirty="0">
                <a:solidFill>
                  <a:srgbClr val="333399"/>
                </a:solidFill>
                <a:effectLst/>
                <a:latin typeface="arial" panose="020B0604020202020204" pitchFamily="34" charset="0"/>
              </a:rPr>
              <a:t>, 195145 (2023)    </a:t>
            </a:r>
            <a:r>
              <a:rPr lang="en-US" sz="1200" b="1" i="0" dirty="0">
                <a:solidFill>
                  <a:srgbClr val="333399"/>
                </a:solidFill>
                <a:effectLst/>
                <a:latin typeface="arial" panose="020B0604020202020204" pitchFamily="34" charset="0"/>
                <a:hlinkClick r:id="rId3">
                  <a:extLst>
                    <a:ext uri="{A12FA001-AC4F-418D-AE19-62706E023703}">
                      <ahyp:hlinkClr xmlns:ahyp="http://schemas.microsoft.com/office/drawing/2018/hyperlinkcolor" val="tx"/>
                    </a:ext>
                  </a:extLst>
                </a:hlinkClick>
              </a:rPr>
              <a:t>doi.org/10.1103/PhysRevB.107.195145</a:t>
            </a:r>
            <a:endParaRPr lang="en-US" sz="1200" dirty="0">
              <a:solidFill>
                <a:srgbClr val="333399"/>
              </a:solidFill>
            </a:endParaRPr>
          </a:p>
        </p:txBody>
      </p:sp>
      <p:pic>
        <p:nvPicPr>
          <p:cNvPr id="12" name="Picture 11" descr="NSF logo.jpg"/>
          <p:cNvPicPr>
            <a:picLocks noChangeAspect="1"/>
          </p:cNvPicPr>
          <p:nvPr/>
        </p:nvPicPr>
        <p:blipFill>
          <a:blip r:embed="rId4" cstate="print"/>
          <a:stretch>
            <a:fillRect/>
          </a:stretch>
        </p:blipFill>
        <p:spPr>
          <a:xfrm>
            <a:off x="11066508" y="64750"/>
            <a:ext cx="1017188" cy="1023315"/>
          </a:xfrm>
          <a:prstGeom prst="rect">
            <a:avLst/>
          </a:prstGeom>
        </p:spPr>
      </p:pic>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8303" y="104027"/>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TextBox 34">
            <a:extLst>
              <a:ext uri="{FF2B5EF4-FFF2-40B4-BE49-F238E27FC236}">
                <a16:creationId xmlns:a16="http://schemas.microsoft.com/office/drawing/2014/main" id="{BE9509DE-2A92-1A24-134F-04ED5559E6BE}"/>
              </a:ext>
            </a:extLst>
          </p:cNvPr>
          <p:cNvSpPr txBox="1"/>
          <p:nvPr/>
        </p:nvSpPr>
        <p:spPr>
          <a:xfrm>
            <a:off x="8834764" y="5703011"/>
            <a:ext cx="3284709" cy="769441"/>
          </a:xfrm>
          <a:prstGeom prst="rect">
            <a:avLst/>
          </a:prstGeom>
          <a:noFill/>
        </p:spPr>
        <p:txBody>
          <a:bodyPr wrap="square">
            <a:spAutoFit/>
          </a:bodyPr>
          <a:lstStyle/>
          <a:p>
            <a:r>
              <a:rPr lang="en-US" sz="1100" b="1" dirty="0">
                <a:solidFill>
                  <a:srgbClr val="000000"/>
                </a:solidFill>
              </a:rPr>
              <a:t>Fig. 3:</a:t>
            </a:r>
            <a:r>
              <a:rPr lang="en-US" sz="1100" dirty="0">
                <a:solidFill>
                  <a:srgbClr val="000000"/>
                </a:solidFill>
              </a:rPr>
              <a:t> Experimental values of heat capacity showing the ability of TISP to measure the heat capacity of the electrons and phonons separately from the nuclear heat capacity. </a:t>
            </a:r>
            <a:endParaRPr lang="en-US" sz="1100" dirty="0"/>
          </a:p>
        </p:txBody>
      </p:sp>
      <p:sp>
        <p:nvSpPr>
          <p:cNvPr id="4" name="Text Box 62">
            <a:extLst>
              <a:ext uri="{FF2B5EF4-FFF2-40B4-BE49-F238E27FC236}">
                <a16:creationId xmlns:a16="http://schemas.microsoft.com/office/drawing/2014/main" id="{88E8E0E6-E582-90C7-F772-8C613FA7830B}"/>
              </a:ext>
            </a:extLst>
          </p:cNvPr>
          <p:cNvSpPr txBox="1">
            <a:spLocks noChangeArrowheads="1"/>
          </p:cNvSpPr>
          <p:nvPr/>
        </p:nvSpPr>
        <p:spPr bwMode="auto">
          <a:xfrm>
            <a:off x="1095058" y="59694"/>
            <a:ext cx="10001883" cy="1107996"/>
          </a:xfrm>
          <a:prstGeom prst="rect">
            <a:avLst/>
          </a:prstGeom>
          <a:noFill/>
          <a:ln w="9525">
            <a:noFill/>
            <a:miter lim="800000"/>
            <a:headEnd/>
            <a:tailEnd/>
          </a:ln>
        </p:spPr>
        <p:txBody>
          <a:bodyPr wrap="square">
            <a:spAutoFit/>
          </a:bodyPr>
          <a:lstStyle/>
          <a:p>
            <a:pPr algn="ctr">
              <a:spcBef>
                <a:spcPts val="0"/>
              </a:spcBef>
            </a:pPr>
            <a:r>
              <a:rPr lang="en-US" b="1" dirty="0"/>
              <a:t>Thermal Impedance Spectroscopy: A New Tool to Study Thermodynamics of Metals   </a:t>
            </a:r>
          </a:p>
          <a:p>
            <a:pPr algn="ctr">
              <a:spcBef>
                <a:spcPts val="0"/>
              </a:spcBef>
            </a:pPr>
            <a:endParaRPr lang="en-US" sz="700" dirty="0"/>
          </a:p>
          <a:p>
            <a:pPr algn="ctr">
              <a:spcBef>
                <a:spcPts val="0"/>
              </a:spcBef>
            </a:pPr>
            <a:r>
              <a:rPr lang="en-US" sz="1200" dirty="0">
                <a:hlinkClick r:id="rId6"/>
              </a:rPr>
              <a:t>A. Kansili</a:t>
            </a:r>
            <a:r>
              <a:rPr lang="en-US" sz="1200" baseline="30000" dirty="0"/>
              <a:t>1</a:t>
            </a:r>
            <a:r>
              <a:rPr lang="en-US" sz="1200" dirty="0"/>
              <a:t>, </a:t>
            </a:r>
            <a:r>
              <a:rPr lang="en-US" sz="1200" dirty="0">
                <a:hlinkClick r:id="rId7"/>
              </a:rPr>
              <a:t>A. Bangura</a:t>
            </a:r>
            <a:r>
              <a:rPr lang="en-US" sz="1200" baseline="30000" dirty="0"/>
              <a:t>2</a:t>
            </a:r>
            <a:r>
              <a:rPr lang="en-US" sz="1200" dirty="0"/>
              <a:t>, </a:t>
            </a:r>
            <a:r>
              <a:rPr lang="en-US" sz="1200" dirty="0">
                <a:hlinkClick r:id="rId8"/>
              </a:rPr>
              <a:t>R.D. McDonald</a:t>
            </a:r>
            <a:r>
              <a:rPr lang="en-US" sz="1200" baseline="30000" dirty="0"/>
              <a:t>3</a:t>
            </a:r>
            <a:r>
              <a:rPr lang="en-US" sz="1200" dirty="0"/>
              <a:t>, </a:t>
            </a:r>
            <a:r>
              <a:rPr lang="en-US" sz="1200" dirty="0">
                <a:hlinkClick r:id="rId8"/>
              </a:rPr>
              <a:t>B.J. Ramshaw</a:t>
            </a:r>
            <a:r>
              <a:rPr lang="en-US" sz="1200" baseline="30000" dirty="0"/>
              <a:t>4</a:t>
            </a:r>
            <a:r>
              <a:rPr lang="en-US" sz="1200" dirty="0"/>
              <a:t> , </a:t>
            </a:r>
            <a:r>
              <a:rPr lang="en-US" sz="1200" dirty="0">
                <a:hlinkClick r:id="rId8"/>
              </a:rPr>
              <a:t>A. Rydh</a:t>
            </a:r>
            <a:r>
              <a:rPr lang="en-US" sz="1200" baseline="30000" dirty="0"/>
              <a:t>1</a:t>
            </a:r>
            <a:r>
              <a:rPr lang="en-US" sz="1200" dirty="0"/>
              <a:t> and </a:t>
            </a:r>
            <a:r>
              <a:rPr lang="en-US" sz="1200" dirty="0">
                <a:hlinkClick r:id="rId8"/>
              </a:rPr>
              <a:t>A. Shehter</a:t>
            </a:r>
            <a:r>
              <a:rPr lang="en-US" sz="1200" baseline="30000" dirty="0"/>
              <a:t>3</a:t>
            </a:r>
            <a:endParaRPr lang="en-US" sz="1200" dirty="0"/>
          </a:p>
          <a:p>
            <a:pPr marL="228600" indent="-228600" algn="ctr">
              <a:spcBef>
                <a:spcPts val="0"/>
              </a:spcBef>
              <a:buAutoNum type="arabicPeriod"/>
            </a:pPr>
            <a:r>
              <a:rPr lang="en-US" sz="1100" b="1" dirty="0">
                <a:solidFill>
                  <a:srgbClr val="0033CC"/>
                </a:solidFill>
              </a:rPr>
              <a:t>University of Stockholm; 2. MagLab-Florida State University; 3. MagLab-Los Alamos National Laboratory; 4. Cornell University</a:t>
            </a:r>
          </a:p>
          <a:p>
            <a:pPr algn="ctr">
              <a:spcBef>
                <a:spcPts val="0"/>
              </a:spcBef>
            </a:pPr>
            <a:r>
              <a:rPr lang="en-US" sz="700" b="1" dirty="0">
                <a:solidFill>
                  <a:srgbClr val="0033CC"/>
                </a:solidFill>
              </a:rPr>
              <a:t> </a:t>
            </a:r>
          </a:p>
          <a:p>
            <a:pPr algn="ctr">
              <a:spcBef>
                <a:spcPts val="0"/>
              </a:spcBef>
            </a:pPr>
            <a:r>
              <a:rPr lang="en-US" sz="1100" b="1" dirty="0"/>
              <a:t>Funding Grants:</a:t>
            </a:r>
            <a:r>
              <a:rPr lang="en-US" sz="1100" dirty="0"/>
              <a:t> </a:t>
            </a:r>
            <a:r>
              <a:rPr lang="en-US" sz="1100" dirty="0">
                <a:latin typeface="+mn-lt"/>
              </a:rPr>
              <a:t>G.S. </a:t>
            </a:r>
            <a:r>
              <a:rPr lang="en-US" sz="1100" dirty="0" err="1">
                <a:latin typeface="+mn-lt"/>
              </a:rPr>
              <a:t>Boebinger</a:t>
            </a:r>
            <a:r>
              <a:rPr lang="en-US" sz="1100" dirty="0">
                <a:latin typeface="+mn-lt"/>
              </a:rPr>
              <a:t> (NSF DMR-2128556</a:t>
            </a:r>
            <a:r>
              <a:rPr lang="en-US" sz="1100" dirty="0"/>
              <a:t>); Ramshaw (NSF DMR-1752784); </a:t>
            </a:r>
            <a:r>
              <a:rPr lang="en-US" sz="1100" dirty="0" err="1"/>
              <a:t>Shekhter</a:t>
            </a:r>
            <a:r>
              <a:rPr lang="en-US" sz="1100" dirty="0"/>
              <a:t> (DOE PHY-1607611); </a:t>
            </a:r>
            <a:r>
              <a:rPr lang="en-US" sz="1100" dirty="0" err="1"/>
              <a:t>Ryhd</a:t>
            </a:r>
            <a:r>
              <a:rPr lang="en-US" sz="1100" dirty="0"/>
              <a:t> (SRC, Grant No. 2021-04360)</a:t>
            </a:r>
            <a:endParaRPr lang="en-US" sz="1100" b="1" dirty="0">
              <a:solidFill>
                <a:srgbClr val="0033CC"/>
              </a:solidFill>
            </a:endParaRPr>
          </a:p>
        </p:txBody>
      </p:sp>
      <p:pic>
        <p:nvPicPr>
          <p:cNvPr id="8" name="Picture 7" descr="A screenshot of a computer&#10;&#10;Description automatically generated">
            <a:extLst>
              <a:ext uri="{FF2B5EF4-FFF2-40B4-BE49-F238E27FC236}">
                <a16:creationId xmlns:a16="http://schemas.microsoft.com/office/drawing/2014/main" id="{AC8FDD36-FF81-2B2C-2E21-F47286E7BC2E}"/>
              </a:ext>
            </a:extLst>
          </p:cNvPr>
          <p:cNvPicPr>
            <a:picLocks noChangeAspect="1"/>
          </p:cNvPicPr>
          <p:nvPr/>
        </p:nvPicPr>
        <p:blipFill rotWithShape="1">
          <a:blip r:embed="rId9">
            <a:extLst>
              <a:ext uri="{28A0092B-C50C-407E-A947-70E740481C1C}">
                <a14:useLocalDpi xmlns:a14="http://schemas.microsoft.com/office/drawing/2010/main" val="0"/>
              </a:ext>
            </a:extLst>
          </a:blip>
          <a:srcRect l="18850"/>
          <a:stretch/>
        </p:blipFill>
        <p:spPr>
          <a:xfrm>
            <a:off x="6406302" y="1368577"/>
            <a:ext cx="1610229" cy="1892812"/>
          </a:xfrm>
          <a:prstGeom prst="rect">
            <a:avLst/>
          </a:prstGeom>
        </p:spPr>
      </p:pic>
      <p:grpSp>
        <p:nvGrpSpPr>
          <p:cNvPr id="39" name="Group 38">
            <a:extLst>
              <a:ext uri="{FF2B5EF4-FFF2-40B4-BE49-F238E27FC236}">
                <a16:creationId xmlns:a16="http://schemas.microsoft.com/office/drawing/2014/main" id="{20F257C5-39E2-4141-7509-9947B080362B}"/>
              </a:ext>
            </a:extLst>
          </p:cNvPr>
          <p:cNvGrpSpPr/>
          <p:nvPr/>
        </p:nvGrpSpPr>
        <p:grpSpPr>
          <a:xfrm>
            <a:off x="8624356" y="1342954"/>
            <a:ext cx="3213727" cy="2957828"/>
            <a:chOff x="8753554" y="1290026"/>
            <a:chExt cx="3213727" cy="2957828"/>
          </a:xfrm>
        </p:grpSpPr>
        <p:pic>
          <p:nvPicPr>
            <p:cNvPr id="5" name="Picture 4">
              <a:extLst>
                <a:ext uri="{FF2B5EF4-FFF2-40B4-BE49-F238E27FC236}">
                  <a16:creationId xmlns:a16="http://schemas.microsoft.com/office/drawing/2014/main" id="{D4827256-9467-907D-B792-63AFF77C8C8E}"/>
                </a:ext>
              </a:extLst>
            </p:cNvPr>
            <p:cNvPicPr>
              <a:picLocks noChangeAspect="1"/>
            </p:cNvPicPr>
            <p:nvPr/>
          </p:nvPicPr>
          <p:blipFill rotWithShape="1">
            <a:blip r:embed="rId10"/>
            <a:srcRect l="8241" r="12367" b="11337"/>
            <a:stretch/>
          </p:blipFill>
          <p:spPr>
            <a:xfrm>
              <a:off x="8753554" y="1290026"/>
              <a:ext cx="3213727" cy="2957828"/>
            </a:xfrm>
            <a:prstGeom prst="rect">
              <a:avLst/>
            </a:prstGeom>
          </p:spPr>
        </p:pic>
        <p:pic>
          <p:nvPicPr>
            <p:cNvPr id="20" name="Picture 19">
              <a:extLst>
                <a:ext uri="{FF2B5EF4-FFF2-40B4-BE49-F238E27FC236}">
                  <a16:creationId xmlns:a16="http://schemas.microsoft.com/office/drawing/2014/main" id="{7A8CBDC9-2E1A-0248-929A-958217D8BD47}"/>
                </a:ext>
              </a:extLst>
            </p:cNvPr>
            <p:cNvPicPr>
              <a:picLocks noChangeAspect="1"/>
            </p:cNvPicPr>
            <p:nvPr/>
          </p:nvPicPr>
          <p:blipFill rotWithShape="1">
            <a:blip r:embed="rId10"/>
            <a:srcRect l="86363" t="53697" r="6525" b="38542"/>
            <a:stretch/>
          </p:blipFill>
          <p:spPr>
            <a:xfrm>
              <a:off x="11575102" y="3399528"/>
              <a:ext cx="254000" cy="231834"/>
            </a:xfrm>
            <a:prstGeom prst="rect">
              <a:avLst/>
            </a:prstGeom>
          </p:spPr>
        </p:pic>
        <p:pic>
          <p:nvPicPr>
            <p:cNvPr id="22" name="Picture 21">
              <a:extLst>
                <a:ext uri="{FF2B5EF4-FFF2-40B4-BE49-F238E27FC236}">
                  <a16:creationId xmlns:a16="http://schemas.microsoft.com/office/drawing/2014/main" id="{721D53BE-5E64-B09C-9B6B-910662AEB8BC}"/>
                </a:ext>
              </a:extLst>
            </p:cNvPr>
            <p:cNvPicPr>
              <a:picLocks noChangeAspect="1"/>
            </p:cNvPicPr>
            <p:nvPr/>
          </p:nvPicPr>
          <p:blipFill rotWithShape="1">
            <a:blip r:embed="rId10"/>
            <a:srcRect l="87217" t="19125" r="1183" b="73443"/>
            <a:stretch/>
          </p:blipFill>
          <p:spPr>
            <a:xfrm>
              <a:off x="11414792" y="1711796"/>
              <a:ext cx="414310" cy="222004"/>
            </a:xfrm>
            <a:prstGeom prst="rect">
              <a:avLst/>
            </a:prstGeom>
          </p:spPr>
        </p:pic>
      </p:grpSp>
      <p:sp>
        <p:nvSpPr>
          <p:cNvPr id="28" name="TextBox 27">
            <a:extLst>
              <a:ext uri="{FF2B5EF4-FFF2-40B4-BE49-F238E27FC236}">
                <a16:creationId xmlns:a16="http://schemas.microsoft.com/office/drawing/2014/main" id="{7E810767-06E5-8786-6521-F41ACB825ADB}"/>
              </a:ext>
            </a:extLst>
          </p:cNvPr>
          <p:cNvSpPr txBox="1"/>
          <p:nvPr/>
        </p:nvSpPr>
        <p:spPr>
          <a:xfrm>
            <a:off x="8824111" y="4296369"/>
            <a:ext cx="3284709" cy="1446550"/>
          </a:xfrm>
          <a:prstGeom prst="rect">
            <a:avLst/>
          </a:prstGeom>
          <a:noFill/>
        </p:spPr>
        <p:txBody>
          <a:bodyPr wrap="square">
            <a:spAutoFit/>
          </a:bodyPr>
          <a:lstStyle/>
          <a:p>
            <a:r>
              <a:rPr lang="en-US" sz="1100" b="1" dirty="0">
                <a:solidFill>
                  <a:srgbClr val="000000"/>
                </a:solidFill>
              </a:rPr>
              <a:t>Fig. 2:</a:t>
            </a:r>
            <a:r>
              <a:rPr lang="en-US" sz="1100" dirty="0">
                <a:solidFill>
                  <a:srgbClr val="000000"/>
                </a:solidFill>
              </a:rPr>
              <a:t> Measured thermal impedance of the calorimeter-sample assembly (the dense sets of data points that form seemingly solid lines in the upper half of the figure) as measured at various frequencies, compared to the fits to the data (lower half of the figure) that determine the temperature and magnetic field dependence of the six parameters denoted in Fig.1.  </a:t>
            </a:r>
            <a:endParaRPr lang="en-US" sz="1100" dirty="0"/>
          </a:p>
        </p:txBody>
      </p:sp>
      <p:pic>
        <p:nvPicPr>
          <p:cNvPr id="36" name="Picture 35">
            <a:extLst>
              <a:ext uri="{FF2B5EF4-FFF2-40B4-BE49-F238E27FC236}">
                <a16:creationId xmlns:a16="http://schemas.microsoft.com/office/drawing/2014/main" id="{B27F1CFD-3305-0EE2-BF0C-7AABF05CC463}"/>
              </a:ext>
            </a:extLst>
          </p:cNvPr>
          <p:cNvPicPr>
            <a:picLocks noChangeAspect="1"/>
          </p:cNvPicPr>
          <p:nvPr/>
        </p:nvPicPr>
        <p:blipFill rotWithShape="1">
          <a:blip r:embed="rId10"/>
          <a:srcRect t="24764" r="92223" b="42374"/>
          <a:stretch/>
        </p:blipFill>
        <p:spPr>
          <a:xfrm>
            <a:off x="9277406" y="2135187"/>
            <a:ext cx="294064" cy="1024075"/>
          </a:xfrm>
          <a:prstGeom prst="rect">
            <a:avLst/>
          </a:prstGeom>
        </p:spPr>
      </p:pic>
      <p:pic>
        <p:nvPicPr>
          <p:cNvPr id="38" name="Picture 37">
            <a:extLst>
              <a:ext uri="{FF2B5EF4-FFF2-40B4-BE49-F238E27FC236}">
                <a16:creationId xmlns:a16="http://schemas.microsoft.com/office/drawing/2014/main" id="{8532C688-9B42-8076-27BD-75D6D01CFB3E}"/>
              </a:ext>
            </a:extLst>
          </p:cNvPr>
          <p:cNvPicPr>
            <a:picLocks noChangeAspect="1"/>
          </p:cNvPicPr>
          <p:nvPr/>
        </p:nvPicPr>
        <p:blipFill rotWithShape="1">
          <a:blip r:embed="rId10"/>
          <a:srcRect l="42163" t="91286" r="30479" b="471"/>
          <a:stretch/>
        </p:blipFill>
        <p:spPr>
          <a:xfrm>
            <a:off x="9992535" y="3619540"/>
            <a:ext cx="980265" cy="243414"/>
          </a:xfrm>
          <a:prstGeom prst="rect">
            <a:avLst/>
          </a:prstGeom>
        </p:spPr>
      </p:pic>
      <p:sp>
        <p:nvSpPr>
          <p:cNvPr id="9" name="TextBox 8">
            <a:extLst>
              <a:ext uri="{FF2B5EF4-FFF2-40B4-BE49-F238E27FC236}">
                <a16:creationId xmlns:a16="http://schemas.microsoft.com/office/drawing/2014/main" id="{FA87043E-CA0F-79DD-7BBC-160447CD5F2D}"/>
              </a:ext>
            </a:extLst>
          </p:cNvPr>
          <p:cNvSpPr txBox="1"/>
          <p:nvPr/>
        </p:nvSpPr>
        <p:spPr>
          <a:xfrm>
            <a:off x="5951335" y="3183603"/>
            <a:ext cx="2852203" cy="938719"/>
          </a:xfrm>
          <a:prstGeom prst="rect">
            <a:avLst/>
          </a:prstGeom>
          <a:noFill/>
        </p:spPr>
        <p:txBody>
          <a:bodyPr wrap="square">
            <a:spAutoFit/>
          </a:bodyPr>
          <a:lstStyle/>
          <a:p>
            <a:r>
              <a:rPr lang="en-US" sz="1100" b="1" dirty="0">
                <a:solidFill>
                  <a:srgbClr val="000000"/>
                </a:solidFill>
              </a:rPr>
              <a:t>Fig. 1: </a:t>
            </a:r>
            <a:r>
              <a:rPr lang="en-US" sz="1100" dirty="0">
                <a:solidFill>
                  <a:srgbClr val="000000"/>
                </a:solidFill>
              </a:rPr>
              <a:t>Thermal circuit of the calorimeter-sample assembly: noting thermal couplings between the sample’s nuclear spins (C</a:t>
            </a:r>
            <a:r>
              <a:rPr lang="en-US" sz="1100" baseline="-25000" dirty="0">
                <a:solidFill>
                  <a:srgbClr val="000000"/>
                </a:solidFill>
              </a:rPr>
              <a:t>N</a:t>
            </a:r>
            <a:r>
              <a:rPr lang="en-US" sz="1100" dirty="0">
                <a:solidFill>
                  <a:srgbClr val="000000"/>
                </a:solidFill>
              </a:rPr>
              <a:t>), the sample’s electrons and phonons (C</a:t>
            </a:r>
            <a:r>
              <a:rPr lang="en-US" sz="1100" baseline="-25000" dirty="0">
                <a:solidFill>
                  <a:srgbClr val="000000"/>
                </a:solidFill>
              </a:rPr>
              <a:t>S</a:t>
            </a:r>
            <a:r>
              <a:rPr lang="en-US" sz="1100" dirty="0">
                <a:solidFill>
                  <a:srgbClr val="000000"/>
                </a:solidFill>
              </a:rPr>
              <a:t>), and calorimeter (C</a:t>
            </a:r>
            <a:r>
              <a:rPr lang="en-US" sz="1100" baseline="-25000" dirty="0">
                <a:solidFill>
                  <a:srgbClr val="000000"/>
                </a:solidFill>
              </a:rPr>
              <a:t>C</a:t>
            </a:r>
            <a:r>
              <a:rPr lang="en-US" sz="1100" dirty="0">
                <a:solidFill>
                  <a:srgbClr val="000000"/>
                </a:solidFill>
              </a:rPr>
              <a:t>).</a:t>
            </a:r>
            <a:endParaRPr lang="en-US" sz="1100" dirty="0"/>
          </a:p>
        </p:txBody>
      </p:sp>
      <p:grpSp>
        <p:nvGrpSpPr>
          <p:cNvPr id="6" name="Group 5">
            <a:extLst>
              <a:ext uri="{FF2B5EF4-FFF2-40B4-BE49-F238E27FC236}">
                <a16:creationId xmlns:a16="http://schemas.microsoft.com/office/drawing/2014/main" id="{2595AD07-2175-F1BE-2833-411505C1F8C8}"/>
              </a:ext>
            </a:extLst>
          </p:cNvPr>
          <p:cNvGrpSpPr/>
          <p:nvPr/>
        </p:nvGrpSpPr>
        <p:grpSpPr>
          <a:xfrm>
            <a:off x="5679646" y="4053180"/>
            <a:ext cx="3063542" cy="2539908"/>
            <a:chOff x="5679646" y="4053180"/>
            <a:chExt cx="3063542" cy="2539908"/>
          </a:xfrm>
        </p:grpSpPr>
        <p:grpSp>
          <p:nvGrpSpPr>
            <p:cNvPr id="11" name="Group 10">
              <a:extLst>
                <a:ext uri="{FF2B5EF4-FFF2-40B4-BE49-F238E27FC236}">
                  <a16:creationId xmlns:a16="http://schemas.microsoft.com/office/drawing/2014/main" id="{83196D0F-FB73-CFE0-EB69-A9746FCB2721}"/>
                </a:ext>
              </a:extLst>
            </p:cNvPr>
            <p:cNvGrpSpPr/>
            <p:nvPr/>
          </p:nvGrpSpPr>
          <p:grpSpPr>
            <a:xfrm>
              <a:off x="5679646" y="4053180"/>
              <a:ext cx="3063542" cy="2539908"/>
              <a:chOff x="5857401" y="4092648"/>
              <a:chExt cx="2558252" cy="2240509"/>
            </a:xfrm>
          </p:grpSpPr>
          <p:grpSp>
            <p:nvGrpSpPr>
              <p:cNvPr id="30" name="Group 29">
                <a:extLst>
                  <a:ext uri="{FF2B5EF4-FFF2-40B4-BE49-F238E27FC236}">
                    <a16:creationId xmlns:a16="http://schemas.microsoft.com/office/drawing/2014/main" id="{B6EBB0AE-4A40-7263-FBBA-31D39CF40047}"/>
                  </a:ext>
                </a:extLst>
              </p:cNvPr>
              <p:cNvGrpSpPr/>
              <p:nvPr/>
            </p:nvGrpSpPr>
            <p:grpSpPr>
              <a:xfrm>
                <a:off x="5857401" y="4092648"/>
                <a:ext cx="2558252" cy="2240509"/>
                <a:chOff x="5770793" y="4127868"/>
                <a:chExt cx="2208271" cy="2065984"/>
              </a:xfrm>
            </p:grpSpPr>
            <p:pic>
              <p:nvPicPr>
                <p:cNvPr id="21" name="Picture 20">
                  <a:extLst>
                    <a:ext uri="{FF2B5EF4-FFF2-40B4-BE49-F238E27FC236}">
                      <a16:creationId xmlns:a16="http://schemas.microsoft.com/office/drawing/2014/main" id="{8A48BC36-4584-DEDA-418B-D299F3473F15}"/>
                    </a:ext>
                  </a:extLst>
                </p:cNvPr>
                <p:cNvPicPr>
                  <a:picLocks noChangeAspect="1"/>
                </p:cNvPicPr>
                <p:nvPr/>
              </p:nvPicPr>
              <p:blipFill rotWithShape="1">
                <a:blip r:embed="rId11"/>
                <a:srcRect r="49423"/>
                <a:stretch/>
              </p:blipFill>
              <p:spPr>
                <a:xfrm>
                  <a:off x="5770793" y="4127868"/>
                  <a:ext cx="2208271" cy="1630726"/>
                </a:xfrm>
                <a:prstGeom prst="rect">
                  <a:avLst/>
                </a:prstGeom>
              </p:spPr>
            </p:pic>
            <p:pic>
              <p:nvPicPr>
                <p:cNvPr id="23" name="Picture 22">
                  <a:extLst>
                    <a:ext uri="{FF2B5EF4-FFF2-40B4-BE49-F238E27FC236}">
                      <a16:creationId xmlns:a16="http://schemas.microsoft.com/office/drawing/2014/main" id="{63174EE0-C7BE-D10A-8F10-8124AA3342C1}"/>
                    </a:ext>
                  </a:extLst>
                </p:cNvPr>
                <p:cNvPicPr>
                  <a:picLocks noChangeAspect="1"/>
                </p:cNvPicPr>
                <p:nvPr/>
              </p:nvPicPr>
              <p:blipFill rotWithShape="1">
                <a:blip r:embed="rId12"/>
                <a:srcRect r="57148" b="-13412"/>
                <a:stretch/>
              </p:blipFill>
              <p:spPr>
                <a:xfrm>
                  <a:off x="6338557" y="5722353"/>
                  <a:ext cx="1640507" cy="471499"/>
                </a:xfrm>
                <a:prstGeom prst="rect">
                  <a:avLst/>
                </a:prstGeom>
              </p:spPr>
            </p:pic>
          </p:grpSp>
          <p:sp>
            <p:nvSpPr>
              <p:cNvPr id="26" name="Rectangle 25">
                <a:extLst>
                  <a:ext uri="{FF2B5EF4-FFF2-40B4-BE49-F238E27FC236}">
                    <a16:creationId xmlns:a16="http://schemas.microsoft.com/office/drawing/2014/main" id="{1299B520-7D07-3776-515D-96BD4B31FB70}"/>
                  </a:ext>
                </a:extLst>
              </p:cNvPr>
              <p:cNvSpPr/>
              <p:nvPr/>
            </p:nvSpPr>
            <p:spPr>
              <a:xfrm flipV="1">
                <a:off x="6034564" y="4152939"/>
                <a:ext cx="304248" cy="19444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3" name="Freeform: Shape 2">
              <a:extLst>
                <a:ext uri="{FF2B5EF4-FFF2-40B4-BE49-F238E27FC236}">
                  <a16:creationId xmlns:a16="http://schemas.microsoft.com/office/drawing/2014/main" id="{7DCFA8DD-C493-26A5-793E-C9912467CA70}"/>
                </a:ext>
              </a:extLst>
            </p:cNvPr>
            <p:cNvSpPr/>
            <p:nvPr/>
          </p:nvSpPr>
          <p:spPr>
            <a:xfrm>
              <a:off x="7100047" y="4258235"/>
              <a:ext cx="1138518" cy="394447"/>
            </a:xfrm>
            <a:custGeom>
              <a:avLst/>
              <a:gdLst>
                <a:gd name="connsiteX0" fmla="*/ 0 w 1138518"/>
                <a:gd name="connsiteY0" fmla="*/ 80683 h 394447"/>
                <a:gd name="connsiteX1" fmla="*/ 35859 w 1138518"/>
                <a:gd name="connsiteY1" fmla="*/ 286871 h 394447"/>
                <a:gd name="connsiteX2" fmla="*/ 179294 w 1138518"/>
                <a:gd name="connsiteY2" fmla="*/ 394447 h 394447"/>
                <a:gd name="connsiteX3" fmla="*/ 1138518 w 1138518"/>
                <a:gd name="connsiteY3" fmla="*/ 251012 h 394447"/>
                <a:gd name="connsiteX4" fmla="*/ 1138518 w 1138518"/>
                <a:gd name="connsiteY4" fmla="*/ 0 h 394447"/>
                <a:gd name="connsiteX5" fmla="*/ 26894 w 1138518"/>
                <a:gd name="connsiteY5" fmla="*/ 35859 h 394447"/>
                <a:gd name="connsiteX6" fmla="*/ 0 w 1138518"/>
                <a:gd name="connsiteY6" fmla="*/ 80683 h 39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518" h="394447">
                  <a:moveTo>
                    <a:pt x="0" y="80683"/>
                  </a:moveTo>
                  <a:lnTo>
                    <a:pt x="35859" y="286871"/>
                  </a:lnTo>
                  <a:lnTo>
                    <a:pt x="179294" y="394447"/>
                  </a:lnTo>
                  <a:lnTo>
                    <a:pt x="1138518" y="251012"/>
                  </a:lnTo>
                  <a:lnTo>
                    <a:pt x="1138518" y="0"/>
                  </a:lnTo>
                  <a:lnTo>
                    <a:pt x="26894" y="35859"/>
                  </a:lnTo>
                  <a:lnTo>
                    <a:pt x="0" y="806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277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46947" y="1329113"/>
            <a:ext cx="5887129" cy="5262979"/>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i="1" u="sng" dirty="0">
                <a:latin typeface="Arial" charset="0"/>
              </a:rPr>
              <a:t>This collaboration of developed thermal impedance spectroscopy, a new technique that extends ac calorimetry techniques to greatly enhance the ability of scientists to measure specific heat in astonishingly small samples that weigh as little as one microgram.</a:t>
            </a:r>
            <a:r>
              <a:rPr lang="en-US" sz="1200" i="1" dirty="0">
                <a:latin typeface="Arial" charset="0"/>
              </a:rPr>
              <a:t> </a:t>
            </a:r>
            <a:r>
              <a:rPr lang="en-US" sz="1200" dirty="0">
                <a:latin typeface="Arial" charset="0"/>
              </a:rPr>
              <a:t>A well-known material, elemental indium, was chosen to demonstrate the unique ability of this technique to simultaneously extract the different components of the heat capacity - a fundamental property of all materials that probes low-energy excitations.  </a:t>
            </a:r>
            <a:r>
              <a:rPr lang="en-US" sz="1200" i="1" u="sng" dirty="0">
                <a:latin typeface="Arial" charset="0"/>
              </a:rPr>
              <a:t>This ability to separate different components of the specific heat will assist in the search for and study of novel phenomena of quantum materials in high magnetic fields...and zero fields too!</a:t>
            </a:r>
          </a:p>
          <a:p>
            <a:pPr algn="just"/>
            <a:endParaRPr lang="en-US" sz="800" dirty="0">
              <a:solidFill>
                <a:srgbClr val="000000"/>
              </a:solidFill>
            </a:endParaRPr>
          </a:p>
          <a:p>
            <a:pPr algn="just"/>
            <a:r>
              <a:rPr lang="en-US" sz="1200" b="1" dirty="0">
                <a:solidFill>
                  <a:srgbClr val="000000"/>
                </a:solidFill>
              </a:rPr>
              <a:t>Why is this important? </a:t>
            </a:r>
            <a:r>
              <a:rPr lang="en-US" sz="1200" dirty="0">
                <a:latin typeface="Arial" charset="0"/>
              </a:rPr>
              <a:t>Scientific exploration of materials is driven by our desire to discover new phenomena or find phenomena that have been predicted theoretically. Once identified, more detailed and better-quality experimental data are required to allow a better understanding of phenomena that, to date, defy theoretical explanation. Thermodynamic quantities like heat capacity and nuclear relaxation times are the gold standard for providing evidence of new states of electronic matter and for constraining theoretical models about those new states. Yet specific heat has traditionally been a very difficult measurement that requires large samples (oftentimes, samples that weigh several milligrams) in order to have a chance of achieving a sufficiently large signal to noise ratio.</a:t>
            </a:r>
          </a:p>
          <a:p>
            <a:pPr algn="just"/>
            <a:endParaRPr lang="en-US" sz="800" dirty="0">
              <a:latin typeface="Arial" charset="0"/>
            </a:endParaRPr>
          </a:p>
          <a:p>
            <a:pPr algn="just"/>
            <a:r>
              <a:rPr lang="en-US" sz="1200" b="1" dirty="0">
                <a:solidFill>
                  <a:srgbClr val="000000"/>
                </a:solidFill>
              </a:rPr>
              <a:t>Why did this research need the MagLab?</a:t>
            </a:r>
            <a:r>
              <a:rPr lang="en-US" sz="1200" b="1" dirty="0">
                <a:latin typeface="Arial" charset="0"/>
              </a:rPr>
              <a:t> </a:t>
            </a:r>
            <a:r>
              <a:rPr lang="en-US" sz="1200" i="1" u="sng" dirty="0">
                <a:latin typeface="Arial" charset="0"/>
              </a:rPr>
              <a:t>The MagLab provided high-quality magnetic fields with low-noise ripple as well as the custom high-magnetic-field probes that enabled this highly sensitivity new technique to be developed</a:t>
            </a:r>
            <a:r>
              <a:rPr lang="en-US" sz="1200" dirty="0">
                <a:latin typeface="Arial" charset="0"/>
              </a:rPr>
              <a:t>. The sensitivity of the sensor used for this experiment can detect minute thermal changes in the sample – a remarkable achievement in the center of a magnet that has 38MW of electrical power and thousands of liters of cooling water coursing through it.  </a:t>
            </a:r>
          </a:p>
          <a:p>
            <a:pPr algn="just"/>
            <a:endParaRPr lang="en-US" sz="800" dirty="0">
              <a:latin typeface="Arial" charset="0"/>
            </a:endParaRP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5961972" y="1329113"/>
            <a:ext cx="6142043" cy="5199181"/>
          </a:xfrm>
          <a:prstGeom prst="rect">
            <a:avLst/>
          </a:prstGeom>
          <a:noFill/>
          <a:ln w="19050">
            <a:solidFill>
              <a:srgbClr val="0033CC"/>
            </a:solidFill>
            <a:miter lim="800000"/>
            <a:headEnd/>
            <a:tailEnd/>
          </a:ln>
        </p:spPr>
        <p:txBody>
          <a:bodyPr wrap="none" anchor="ctr"/>
          <a:lstStyle/>
          <a:p>
            <a:endParaRPr lang="en-US"/>
          </a:p>
        </p:txBody>
      </p:sp>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8" name="Straight Connector 17">
            <a:extLst>
              <a:ext uri="{FF2B5EF4-FFF2-40B4-BE49-F238E27FC236}">
                <a16:creationId xmlns:a16="http://schemas.microsoft.com/office/drawing/2014/main" id="{69FC519E-E270-D9FF-6D4B-2C2481C62291}"/>
              </a:ext>
            </a:extLst>
          </p:cNvPr>
          <p:cNvCxnSpPr>
            <a:cxnSpLocks/>
          </p:cNvCxnSpPr>
          <p:nvPr/>
        </p:nvCxnSpPr>
        <p:spPr>
          <a:xfrm flipH="1">
            <a:off x="10438730" y="4000892"/>
            <a:ext cx="12998"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0CDE12-9478-8C40-E436-26BC6DBAFD8F}"/>
              </a:ext>
            </a:extLst>
          </p:cNvPr>
          <p:cNvSpPr txBox="1"/>
          <p:nvPr/>
        </p:nvSpPr>
        <p:spPr>
          <a:xfrm>
            <a:off x="10095069" y="3668824"/>
            <a:ext cx="679769" cy="261610"/>
          </a:xfrm>
          <a:prstGeom prst="rect">
            <a:avLst/>
          </a:prstGeom>
          <a:noFill/>
        </p:spPr>
        <p:txBody>
          <a:bodyPr wrap="square" rtlCol="0">
            <a:spAutoFit/>
          </a:bodyPr>
          <a:lstStyle/>
          <a:p>
            <a:r>
              <a:rPr lang="en-US" sz="1100" dirty="0">
                <a:solidFill>
                  <a:schemeClr val="bg1"/>
                </a:solidFill>
              </a:rPr>
              <a:t>100</a:t>
            </a:r>
            <a:r>
              <a:rPr lang="el-GR" sz="1100" dirty="0">
                <a:solidFill>
                  <a:schemeClr val="bg1"/>
                </a:solidFill>
              </a:rPr>
              <a:t>μ</a:t>
            </a:r>
            <a:r>
              <a:rPr lang="en-US" sz="1100" dirty="0">
                <a:solidFill>
                  <a:schemeClr val="bg1"/>
                </a:solidFill>
              </a:rPr>
              <a:t>m</a:t>
            </a:r>
          </a:p>
        </p:txBody>
      </p:sp>
      <p:cxnSp>
        <p:nvCxnSpPr>
          <p:cNvPr id="22" name="Straight Connector 21">
            <a:extLst>
              <a:ext uri="{FF2B5EF4-FFF2-40B4-BE49-F238E27FC236}">
                <a16:creationId xmlns:a16="http://schemas.microsoft.com/office/drawing/2014/main" id="{433E91B5-C466-DD5D-A73D-19498A8015E0}"/>
              </a:ext>
            </a:extLst>
          </p:cNvPr>
          <p:cNvCxnSpPr>
            <a:cxnSpLocks/>
          </p:cNvCxnSpPr>
          <p:nvPr/>
        </p:nvCxnSpPr>
        <p:spPr>
          <a:xfrm>
            <a:off x="9900131" y="4005979"/>
            <a:ext cx="1325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3D30FF8-DE42-1945-7B76-384C501254D7}"/>
              </a:ext>
            </a:extLst>
          </p:cNvPr>
          <p:cNvSpPr txBox="1"/>
          <p:nvPr/>
        </p:nvSpPr>
        <p:spPr>
          <a:xfrm>
            <a:off x="9689059" y="3760050"/>
            <a:ext cx="619080" cy="261610"/>
          </a:xfrm>
          <a:prstGeom prst="rect">
            <a:avLst/>
          </a:prstGeom>
          <a:noFill/>
        </p:spPr>
        <p:txBody>
          <a:bodyPr wrap="square" rtlCol="0">
            <a:spAutoFit/>
          </a:bodyPr>
          <a:lstStyle/>
          <a:p>
            <a:r>
              <a:rPr lang="en-US" sz="1100" dirty="0">
                <a:solidFill>
                  <a:schemeClr val="bg1"/>
                </a:solidFill>
              </a:rPr>
              <a:t>100</a:t>
            </a:r>
            <a:r>
              <a:rPr lang="el-GR" sz="1100" dirty="0">
                <a:solidFill>
                  <a:schemeClr val="bg1"/>
                </a:solidFill>
              </a:rPr>
              <a:t>μ</a:t>
            </a:r>
            <a:r>
              <a:rPr lang="en-US" sz="1100" dirty="0">
                <a:solidFill>
                  <a:schemeClr val="bg1"/>
                </a:solidFill>
              </a:rPr>
              <a:t>m</a:t>
            </a:r>
          </a:p>
        </p:txBody>
      </p:sp>
      <p:pic>
        <p:nvPicPr>
          <p:cNvPr id="9" name="Picture 8" descr="A green circuit board with gold and silver hardware&#10;&#10;Description automatically generated with medium confidence">
            <a:extLst>
              <a:ext uri="{FF2B5EF4-FFF2-40B4-BE49-F238E27FC236}">
                <a16:creationId xmlns:a16="http://schemas.microsoft.com/office/drawing/2014/main" id="{D8B3796C-B100-5070-CF5A-AF093064E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271" y="1991904"/>
            <a:ext cx="2830377" cy="4031459"/>
          </a:xfrm>
          <a:prstGeom prst="rect">
            <a:avLst/>
          </a:prstGeom>
        </p:spPr>
      </p:pic>
      <p:sp>
        <p:nvSpPr>
          <p:cNvPr id="3" name="TextBox 2">
            <a:extLst>
              <a:ext uri="{FF2B5EF4-FFF2-40B4-BE49-F238E27FC236}">
                <a16:creationId xmlns:a16="http://schemas.microsoft.com/office/drawing/2014/main" id="{01E83E7D-BDB1-193C-1E13-268B5F38C26C}"/>
              </a:ext>
            </a:extLst>
          </p:cNvPr>
          <p:cNvSpPr txBox="1"/>
          <p:nvPr/>
        </p:nvSpPr>
        <p:spPr>
          <a:xfrm>
            <a:off x="6048375" y="6184786"/>
            <a:ext cx="3364041" cy="261610"/>
          </a:xfrm>
          <a:prstGeom prst="rect">
            <a:avLst/>
          </a:prstGeom>
          <a:noFill/>
        </p:spPr>
        <p:txBody>
          <a:bodyPr wrap="square" rtlCol="0">
            <a:spAutoFit/>
          </a:bodyPr>
          <a:lstStyle/>
          <a:p>
            <a:r>
              <a:rPr lang="en-US" sz="1100" i="1" dirty="0">
                <a:latin typeface="+mn-lt"/>
              </a:rPr>
              <a:t>Image Credit: </a:t>
            </a:r>
            <a:r>
              <a:rPr lang="en-US" sz="1100" i="1" dirty="0">
                <a:effectLst/>
                <a:latin typeface="+mn-lt"/>
                <a:ea typeface="Calibri" panose="020F0502020204030204" pitchFamily="34" charset="0"/>
                <a:cs typeface="Times New Roman" panose="02020603050405020304" pitchFamily="18" charset="0"/>
              </a:rPr>
              <a:t>Troy Brumm &amp; Ali Bangura, NHMFL</a:t>
            </a:r>
            <a:endParaRPr lang="en-US" sz="1100" i="1" dirty="0">
              <a:latin typeface="+mn-lt"/>
            </a:endParaRPr>
          </a:p>
        </p:txBody>
      </p:sp>
      <p:grpSp>
        <p:nvGrpSpPr>
          <p:cNvPr id="12" name="Group 11">
            <a:extLst>
              <a:ext uri="{FF2B5EF4-FFF2-40B4-BE49-F238E27FC236}">
                <a16:creationId xmlns:a16="http://schemas.microsoft.com/office/drawing/2014/main" id="{169AE262-C306-F536-CA29-918347395944}"/>
              </a:ext>
            </a:extLst>
          </p:cNvPr>
          <p:cNvGrpSpPr/>
          <p:nvPr/>
        </p:nvGrpSpPr>
        <p:grpSpPr>
          <a:xfrm>
            <a:off x="9794442" y="3890855"/>
            <a:ext cx="2147025" cy="2547220"/>
            <a:chOff x="9208275" y="3723908"/>
            <a:chExt cx="1952419" cy="2235802"/>
          </a:xfrm>
        </p:grpSpPr>
        <p:pic>
          <p:nvPicPr>
            <p:cNvPr id="11" name="Picture 10" descr="A close up of a blue and green square&#10;&#10;Description automatically generated">
              <a:extLst>
                <a:ext uri="{FF2B5EF4-FFF2-40B4-BE49-F238E27FC236}">
                  <a16:creationId xmlns:a16="http://schemas.microsoft.com/office/drawing/2014/main" id="{00DF7357-7954-5AF7-2917-59EAAED82C9C}"/>
                </a:ext>
              </a:extLst>
            </p:cNvPr>
            <p:cNvPicPr>
              <a:picLocks noChangeAspect="1"/>
            </p:cNvPicPr>
            <p:nvPr/>
          </p:nvPicPr>
          <p:blipFill rotWithShape="1">
            <a:blip r:embed="rId4">
              <a:extLst>
                <a:ext uri="{28A0092B-C50C-407E-A947-70E740481C1C}">
                  <a14:useLocalDpi xmlns:a14="http://schemas.microsoft.com/office/drawing/2010/main" val="0"/>
                </a:ext>
              </a:extLst>
            </a:blip>
            <a:srcRect r="4518" b="4844"/>
            <a:stretch/>
          </p:blipFill>
          <p:spPr>
            <a:xfrm>
              <a:off x="9208275" y="3723908"/>
              <a:ext cx="1952419" cy="2235802"/>
            </a:xfrm>
            <a:prstGeom prst="rect">
              <a:avLst/>
            </a:prstGeom>
          </p:spPr>
        </p:pic>
        <p:pic>
          <p:nvPicPr>
            <p:cNvPr id="8" name="Picture 7">
              <a:extLst>
                <a:ext uri="{FF2B5EF4-FFF2-40B4-BE49-F238E27FC236}">
                  <a16:creationId xmlns:a16="http://schemas.microsoft.com/office/drawing/2014/main" id="{0E2B67AE-7AA6-6176-1459-284153040F11}"/>
                </a:ext>
              </a:extLst>
            </p:cNvPr>
            <p:cNvPicPr>
              <a:picLocks noChangeAspect="1"/>
            </p:cNvPicPr>
            <p:nvPr/>
          </p:nvPicPr>
          <p:blipFill>
            <a:blip r:embed="rId5"/>
            <a:stretch>
              <a:fillRect/>
            </a:stretch>
          </p:blipFill>
          <p:spPr>
            <a:xfrm>
              <a:off x="9855700" y="5411098"/>
              <a:ext cx="686289" cy="127189"/>
            </a:xfrm>
            <a:prstGeom prst="rect">
              <a:avLst/>
            </a:prstGeom>
          </p:spPr>
        </p:pic>
      </p:grpSp>
      <p:sp>
        <p:nvSpPr>
          <p:cNvPr id="4" name="Text Box 28">
            <a:extLst>
              <a:ext uri="{FF2B5EF4-FFF2-40B4-BE49-F238E27FC236}">
                <a16:creationId xmlns:a16="http://schemas.microsoft.com/office/drawing/2014/main" id="{CC179A10-E5A8-FA1A-BBF2-5BB440F0CE1E}"/>
              </a:ext>
            </a:extLst>
          </p:cNvPr>
          <p:cNvSpPr txBox="1">
            <a:spLocks noChangeArrowheads="1"/>
          </p:cNvSpPr>
          <p:nvPr/>
        </p:nvSpPr>
        <p:spPr bwMode="auto">
          <a:xfrm>
            <a:off x="19050" y="6214317"/>
            <a:ext cx="12192000" cy="646331"/>
          </a:xfrm>
          <a:prstGeom prst="rect">
            <a:avLst/>
          </a:prstGeom>
          <a:noFill/>
          <a:ln w="9525">
            <a:noFill/>
            <a:miter lim="800000"/>
            <a:headEnd/>
            <a:tailEnd/>
          </a:ln>
        </p:spPr>
        <p:txBody>
          <a:bodyPr wrap="square">
            <a:spAutoFit/>
          </a:bodyPr>
          <a:lstStyle/>
          <a:p>
            <a:r>
              <a:rPr lang="en-US" sz="1200" b="1" dirty="0">
                <a:solidFill>
                  <a:srgbClr val="333399"/>
                </a:solidFill>
              </a:rPr>
              <a:t>Facilities and instrumentation used:</a:t>
            </a:r>
            <a:r>
              <a:rPr lang="en-US" sz="1200" dirty="0">
                <a:solidFill>
                  <a:srgbClr val="333399"/>
                </a:solidFill>
              </a:rPr>
              <a:t>  DC-Field Facility, Cell 12</a:t>
            </a:r>
          </a:p>
          <a:p>
            <a:r>
              <a:rPr lang="en-US" sz="1200" b="1" dirty="0">
                <a:solidFill>
                  <a:srgbClr val="333399"/>
                </a:solidFill>
              </a:rPr>
              <a:t>Citation: </a:t>
            </a:r>
            <a:r>
              <a:rPr lang="en-US" sz="1200" dirty="0">
                <a:solidFill>
                  <a:srgbClr val="333399"/>
                </a:solidFill>
              </a:rPr>
              <a:t>A. </a:t>
            </a:r>
            <a:r>
              <a:rPr lang="en-US" sz="1200" b="0" i="0" dirty="0" err="1">
                <a:solidFill>
                  <a:srgbClr val="333399"/>
                </a:solidFill>
                <a:effectLst/>
                <a:latin typeface="arial" panose="020B0604020202020204" pitchFamily="34" charset="0"/>
              </a:rPr>
              <a:t>Khansili</a:t>
            </a:r>
            <a:r>
              <a:rPr lang="en-US" sz="1200" b="0" i="0" dirty="0">
                <a:solidFill>
                  <a:srgbClr val="333399"/>
                </a:solidFill>
                <a:effectLst/>
                <a:latin typeface="arial" panose="020B0604020202020204" pitchFamily="34" charset="0"/>
              </a:rPr>
              <a:t>, A. Bangura, </a:t>
            </a:r>
            <a:r>
              <a:rPr lang="en-US" sz="1200" dirty="0">
                <a:solidFill>
                  <a:srgbClr val="333399"/>
                </a:solidFill>
                <a:latin typeface="arial" panose="020B0604020202020204" pitchFamily="34" charset="0"/>
              </a:rPr>
              <a:t>R. </a:t>
            </a:r>
            <a:r>
              <a:rPr lang="en-US" sz="1200" b="0" i="0" dirty="0">
                <a:solidFill>
                  <a:srgbClr val="333399"/>
                </a:solidFill>
                <a:effectLst/>
                <a:latin typeface="arial" panose="020B0604020202020204" pitchFamily="34" charset="0"/>
              </a:rPr>
              <a:t>McDonald, </a:t>
            </a:r>
            <a:r>
              <a:rPr lang="en-US" sz="1200" dirty="0">
                <a:solidFill>
                  <a:srgbClr val="333399"/>
                </a:solidFill>
                <a:latin typeface="arial" panose="020B0604020202020204" pitchFamily="34" charset="0"/>
              </a:rPr>
              <a:t>B.J. </a:t>
            </a:r>
            <a:r>
              <a:rPr lang="en-US" sz="1200" b="0" i="0" dirty="0">
                <a:solidFill>
                  <a:srgbClr val="333399"/>
                </a:solidFill>
                <a:effectLst/>
                <a:latin typeface="arial" panose="020B0604020202020204" pitchFamily="34" charset="0"/>
              </a:rPr>
              <a:t>Ramshaw, </a:t>
            </a:r>
            <a:r>
              <a:rPr lang="en-US" sz="1200" dirty="0">
                <a:solidFill>
                  <a:srgbClr val="333399"/>
                </a:solidFill>
                <a:latin typeface="arial" panose="020B0604020202020204" pitchFamily="34" charset="0"/>
              </a:rPr>
              <a:t>A. </a:t>
            </a:r>
            <a:r>
              <a:rPr lang="en-US" sz="1200" b="0" i="0" dirty="0" err="1">
                <a:solidFill>
                  <a:srgbClr val="333399"/>
                </a:solidFill>
                <a:effectLst/>
                <a:latin typeface="arial" panose="020B0604020202020204" pitchFamily="34" charset="0"/>
              </a:rPr>
              <a:t>Rydh</a:t>
            </a:r>
            <a:r>
              <a:rPr lang="en-US" sz="1200" b="0" i="0" dirty="0">
                <a:solidFill>
                  <a:srgbClr val="333399"/>
                </a:solidFill>
                <a:effectLst/>
                <a:latin typeface="arial" panose="020B0604020202020204" pitchFamily="34" charset="0"/>
              </a:rPr>
              <a:t>, A. Shehter,</a:t>
            </a:r>
          </a:p>
          <a:p>
            <a:r>
              <a:rPr lang="en-US" sz="1200" b="0" i="1" dirty="0">
                <a:solidFill>
                  <a:srgbClr val="333399"/>
                </a:solidFill>
                <a:effectLst/>
                <a:latin typeface="arial" panose="020B0604020202020204" pitchFamily="34" charset="0"/>
              </a:rPr>
              <a:t>Calorimetric measurement of nuclear spin-lattice relaxation rate in metals,</a:t>
            </a:r>
            <a:r>
              <a:rPr lang="en-US" sz="1200" b="0" i="0" dirty="0">
                <a:solidFill>
                  <a:srgbClr val="333399"/>
                </a:solidFill>
                <a:effectLst/>
                <a:latin typeface="arial" panose="020B0604020202020204" pitchFamily="34" charset="0"/>
              </a:rPr>
              <a:t> </a:t>
            </a:r>
            <a:r>
              <a:rPr lang="en-US" sz="1200" b="1" i="0" dirty="0">
                <a:solidFill>
                  <a:srgbClr val="333399"/>
                </a:solidFill>
                <a:effectLst/>
                <a:latin typeface="arial" panose="020B0604020202020204" pitchFamily="34" charset="0"/>
              </a:rPr>
              <a:t>Physical Review B</a:t>
            </a:r>
            <a:r>
              <a:rPr lang="en-US" sz="1200" b="0" i="0" dirty="0">
                <a:solidFill>
                  <a:srgbClr val="333399"/>
                </a:solidFill>
                <a:effectLst/>
                <a:latin typeface="arial" panose="020B0604020202020204" pitchFamily="34" charset="0"/>
              </a:rPr>
              <a:t>, </a:t>
            </a:r>
            <a:r>
              <a:rPr lang="en-US" sz="1200" b="1" i="0" dirty="0">
                <a:solidFill>
                  <a:srgbClr val="333399"/>
                </a:solidFill>
                <a:effectLst/>
                <a:latin typeface="arial" panose="020B0604020202020204" pitchFamily="34" charset="0"/>
              </a:rPr>
              <a:t>107</a:t>
            </a:r>
            <a:r>
              <a:rPr lang="en-US" sz="1200" b="0" i="0" dirty="0">
                <a:solidFill>
                  <a:srgbClr val="333399"/>
                </a:solidFill>
                <a:effectLst/>
                <a:latin typeface="arial" panose="020B0604020202020204" pitchFamily="34" charset="0"/>
              </a:rPr>
              <a:t>, 195145 (2023)    </a:t>
            </a:r>
            <a:r>
              <a:rPr lang="en-US" sz="1200" b="1" i="0" dirty="0">
                <a:solidFill>
                  <a:srgbClr val="333399"/>
                </a:solidFill>
                <a:effectLst/>
                <a:latin typeface="arial" panose="020B0604020202020204" pitchFamily="34" charset="0"/>
                <a:hlinkClick r:id="rId6">
                  <a:extLst>
                    <a:ext uri="{A12FA001-AC4F-418D-AE19-62706E023703}">
                      <ahyp:hlinkClr xmlns:ahyp="http://schemas.microsoft.com/office/drawing/2018/hyperlinkcolor" val="tx"/>
                    </a:ext>
                  </a:extLst>
                </a:hlinkClick>
              </a:rPr>
              <a:t>doi.org/10.1103/PhysRevB.107.195145</a:t>
            </a:r>
            <a:endParaRPr lang="en-US" sz="1200" dirty="0">
              <a:solidFill>
                <a:srgbClr val="333399"/>
              </a:solidFill>
            </a:endParaRPr>
          </a:p>
        </p:txBody>
      </p:sp>
      <p:pic>
        <p:nvPicPr>
          <p:cNvPr id="5" name="Picture 4" descr="NSF logo.jpg">
            <a:extLst>
              <a:ext uri="{FF2B5EF4-FFF2-40B4-BE49-F238E27FC236}">
                <a16:creationId xmlns:a16="http://schemas.microsoft.com/office/drawing/2014/main" id="{13BFE9EC-EB55-74BD-37D9-B1E50993645C}"/>
              </a:ext>
            </a:extLst>
          </p:cNvPr>
          <p:cNvPicPr>
            <a:picLocks noChangeAspect="1"/>
          </p:cNvPicPr>
          <p:nvPr/>
        </p:nvPicPr>
        <p:blipFill>
          <a:blip r:embed="rId7" cstate="print"/>
          <a:stretch>
            <a:fillRect/>
          </a:stretch>
        </p:blipFill>
        <p:spPr>
          <a:xfrm>
            <a:off x="11066508" y="64750"/>
            <a:ext cx="1017188" cy="1023315"/>
          </a:xfrm>
          <a:prstGeom prst="rect">
            <a:avLst/>
          </a:prstGeom>
        </p:spPr>
      </p:pic>
      <p:pic>
        <p:nvPicPr>
          <p:cNvPr id="6" name="Picture 5" descr="JustM_purple.jpg">
            <a:extLst>
              <a:ext uri="{FF2B5EF4-FFF2-40B4-BE49-F238E27FC236}">
                <a16:creationId xmlns:a16="http://schemas.microsoft.com/office/drawing/2014/main" id="{E1A17286-7A22-8D98-6340-8F43ED76A17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8303" y="104027"/>
            <a:ext cx="792698" cy="944759"/>
          </a:xfrm>
          <a:prstGeom prst="rect">
            <a:avLst/>
          </a:prstGeom>
        </p:spPr>
      </p:pic>
      <p:sp>
        <p:nvSpPr>
          <p:cNvPr id="10" name="Text Box 62">
            <a:extLst>
              <a:ext uri="{FF2B5EF4-FFF2-40B4-BE49-F238E27FC236}">
                <a16:creationId xmlns:a16="http://schemas.microsoft.com/office/drawing/2014/main" id="{A529C7D5-8F10-B83F-8ACA-5CA77DDE5C7E}"/>
              </a:ext>
            </a:extLst>
          </p:cNvPr>
          <p:cNvSpPr txBox="1">
            <a:spLocks noChangeArrowheads="1"/>
          </p:cNvSpPr>
          <p:nvPr/>
        </p:nvSpPr>
        <p:spPr bwMode="auto">
          <a:xfrm>
            <a:off x="1095058" y="59694"/>
            <a:ext cx="10001883" cy="1107996"/>
          </a:xfrm>
          <a:prstGeom prst="rect">
            <a:avLst/>
          </a:prstGeom>
          <a:noFill/>
          <a:ln w="9525">
            <a:noFill/>
            <a:miter lim="800000"/>
            <a:headEnd/>
            <a:tailEnd/>
          </a:ln>
        </p:spPr>
        <p:txBody>
          <a:bodyPr wrap="square">
            <a:spAutoFit/>
          </a:bodyPr>
          <a:lstStyle/>
          <a:p>
            <a:pPr algn="ctr">
              <a:spcBef>
                <a:spcPts val="0"/>
              </a:spcBef>
            </a:pPr>
            <a:r>
              <a:rPr lang="en-US" b="1" dirty="0"/>
              <a:t>Thermal Impedance Spectroscopy: A New Tool to Study Thermodynamics of Materials   </a:t>
            </a:r>
          </a:p>
          <a:p>
            <a:pPr algn="ctr">
              <a:spcBef>
                <a:spcPts val="0"/>
              </a:spcBef>
            </a:pPr>
            <a:endParaRPr lang="en-US" sz="700" dirty="0"/>
          </a:p>
          <a:p>
            <a:pPr algn="ctr">
              <a:spcBef>
                <a:spcPts val="0"/>
              </a:spcBef>
            </a:pPr>
            <a:r>
              <a:rPr lang="en-US" sz="1200" dirty="0">
                <a:hlinkClick r:id="rId9"/>
              </a:rPr>
              <a:t>A. Kansili</a:t>
            </a:r>
            <a:r>
              <a:rPr lang="en-US" sz="1200" baseline="30000" dirty="0"/>
              <a:t>1</a:t>
            </a:r>
            <a:r>
              <a:rPr lang="en-US" sz="1200" dirty="0"/>
              <a:t>, </a:t>
            </a:r>
            <a:r>
              <a:rPr lang="en-US" sz="1200" dirty="0">
                <a:hlinkClick r:id="rId10"/>
              </a:rPr>
              <a:t>A. Bangura</a:t>
            </a:r>
            <a:r>
              <a:rPr lang="en-US" sz="1200" baseline="30000" dirty="0"/>
              <a:t>2</a:t>
            </a:r>
            <a:r>
              <a:rPr lang="en-US" sz="1200" dirty="0"/>
              <a:t>, </a:t>
            </a:r>
            <a:r>
              <a:rPr lang="en-US" sz="1200" dirty="0">
                <a:hlinkClick r:id="rId11"/>
              </a:rPr>
              <a:t>R.D. McDonald</a:t>
            </a:r>
            <a:r>
              <a:rPr lang="en-US" sz="1200" baseline="30000" dirty="0"/>
              <a:t>3</a:t>
            </a:r>
            <a:r>
              <a:rPr lang="en-US" sz="1200" dirty="0"/>
              <a:t>, </a:t>
            </a:r>
            <a:r>
              <a:rPr lang="en-US" sz="1200" dirty="0">
                <a:hlinkClick r:id="rId11"/>
              </a:rPr>
              <a:t>B.J. Ramshaw</a:t>
            </a:r>
            <a:r>
              <a:rPr lang="en-US" sz="1200" baseline="30000" dirty="0"/>
              <a:t>4</a:t>
            </a:r>
            <a:r>
              <a:rPr lang="en-US" sz="1200" dirty="0"/>
              <a:t> , </a:t>
            </a:r>
            <a:r>
              <a:rPr lang="en-US" sz="1200" dirty="0">
                <a:hlinkClick r:id="rId11"/>
              </a:rPr>
              <a:t>A. Rydh</a:t>
            </a:r>
            <a:r>
              <a:rPr lang="en-US" sz="1200" baseline="30000" dirty="0"/>
              <a:t>1</a:t>
            </a:r>
            <a:r>
              <a:rPr lang="en-US" sz="1200" dirty="0"/>
              <a:t> and </a:t>
            </a:r>
            <a:r>
              <a:rPr lang="en-US" sz="1200" dirty="0">
                <a:hlinkClick r:id="rId11"/>
              </a:rPr>
              <a:t>A. Shekhter</a:t>
            </a:r>
            <a:r>
              <a:rPr lang="en-US" sz="1200" baseline="30000" dirty="0"/>
              <a:t>3</a:t>
            </a:r>
            <a:endParaRPr lang="en-US" sz="1200" dirty="0"/>
          </a:p>
          <a:p>
            <a:pPr marL="228600" indent="-228600" algn="ctr">
              <a:spcBef>
                <a:spcPts val="0"/>
              </a:spcBef>
              <a:buAutoNum type="arabicPeriod"/>
            </a:pPr>
            <a:r>
              <a:rPr lang="en-US" sz="1100" b="1" dirty="0">
                <a:solidFill>
                  <a:srgbClr val="0033CC"/>
                </a:solidFill>
              </a:rPr>
              <a:t>University of Stockholm; 2. MagLab-Florida State University; 3. MagLab-Los Alamos National Laboratory; 4. Cornell University</a:t>
            </a:r>
          </a:p>
          <a:p>
            <a:pPr algn="ctr">
              <a:spcBef>
                <a:spcPts val="0"/>
              </a:spcBef>
            </a:pPr>
            <a:r>
              <a:rPr lang="en-US" sz="700" b="1" dirty="0">
                <a:solidFill>
                  <a:srgbClr val="0033CC"/>
                </a:solidFill>
              </a:rPr>
              <a:t> </a:t>
            </a:r>
          </a:p>
          <a:p>
            <a:pPr algn="ctr">
              <a:spcBef>
                <a:spcPts val="0"/>
              </a:spcBef>
            </a:pPr>
            <a:r>
              <a:rPr lang="en-US" sz="1100" b="1" dirty="0"/>
              <a:t>Funding Grants:</a:t>
            </a:r>
            <a:r>
              <a:rPr lang="en-US" sz="1100" dirty="0"/>
              <a:t> </a:t>
            </a:r>
            <a:r>
              <a:rPr lang="en-US" sz="1100" dirty="0">
                <a:latin typeface="+mn-lt"/>
              </a:rPr>
              <a:t>G.S. </a:t>
            </a:r>
            <a:r>
              <a:rPr lang="en-US" sz="1100" dirty="0" err="1">
                <a:latin typeface="+mn-lt"/>
              </a:rPr>
              <a:t>Boebinger</a:t>
            </a:r>
            <a:r>
              <a:rPr lang="en-US" sz="1100" dirty="0">
                <a:latin typeface="+mn-lt"/>
              </a:rPr>
              <a:t> (NSF DMR-2128556</a:t>
            </a:r>
            <a:r>
              <a:rPr lang="en-US" sz="1100" dirty="0"/>
              <a:t>); Ramshaw (NSF DMR-1752784); </a:t>
            </a:r>
            <a:r>
              <a:rPr lang="en-US" sz="1100" dirty="0" err="1"/>
              <a:t>Shekhter</a:t>
            </a:r>
            <a:r>
              <a:rPr lang="en-US" sz="1100" dirty="0"/>
              <a:t> (DOE PHY-1607611); </a:t>
            </a:r>
            <a:r>
              <a:rPr lang="en-US" sz="1100" dirty="0" err="1"/>
              <a:t>Ryhd</a:t>
            </a:r>
            <a:r>
              <a:rPr lang="en-US" sz="1100" dirty="0"/>
              <a:t> (SRC, Grant No. 2021-04360)</a:t>
            </a:r>
            <a:endParaRPr lang="en-US" sz="1100" b="1" dirty="0">
              <a:solidFill>
                <a:srgbClr val="0033CC"/>
              </a:solidFill>
            </a:endParaRPr>
          </a:p>
        </p:txBody>
      </p:sp>
      <p:sp>
        <p:nvSpPr>
          <p:cNvPr id="7" name="TextBox 6">
            <a:extLst>
              <a:ext uri="{FF2B5EF4-FFF2-40B4-BE49-F238E27FC236}">
                <a16:creationId xmlns:a16="http://schemas.microsoft.com/office/drawing/2014/main" id="{818C6CBC-60E9-4902-CF9A-F4A5C3C45A92}"/>
              </a:ext>
            </a:extLst>
          </p:cNvPr>
          <p:cNvSpPr txBox="1"/>
          <p:nvPr/>
        </p:nvSpPr>
        <p:spPr>
          <a:xfrm>
            <a:off x="8580783" y="1319713"/>
            <a:ext cx="3510170" cy="2631490"/>
          </a:xfrm>
          <a:prstGeom prst="rect">
            <a:avLst/>
          </a:prstGeom>
          <a:noFill/>
        </p:spPr>
        <p:txBody>
          <a:bodyPr wrap="square">
            <a:spAutoFit/>
          </a:bodyPr>
          <a:lstStyle/>
          <a:p>
            <a:r>
              <a:rPr lang="en-US" sz="1100" b="1" dirty="0">
                <a:solidFill>
                  <a:srgbClr val="000000"/>
                </a:solidFill>
              </a:rPr>
              <a:t>Left:</a:t>
            </a:r>
            <a:r>
              <a:rPr lang="en-US" sz="1100" dirty="0">
                <a:solidFill>
                  <a:srgbClr val="000000"/>
                </a:solidFill>
              </a:rPr>
              <a:t> Rendering of the </a:t>
            </a:r>
            <a:r>
              <a:rPr lang="en-US" sz="1100" dirty="0" err="1">
                <a:solidFill>
                  <a:srgbClr val="000000"/>
                </a:solidFill>
              </a:rPr>
              <a:t>nanocalorimeter</a:t>
            </a:r>
            <a:r>
              <a:rPr lang="en-US" sz="1100" dirty="0">
                <a:solidFill>
                  <a:srgbClr val="000000"/>
                </a:solidFill>
              </a:rPr>
              <a:t> wire-bonded to a printed circuit board mounted in a vacuum cell (shown without its lid). The vacuum cell is required to thermally isolate the </a:t>
            </a:r>
            <a:r>
              <a:rPr lang="en-US" sz="1100" dirty="0" err="1">
                <a:solidFill>
                  <a:srgbClr val="000000"/>
                </a:solidFill>
              </a:rPr>
              <a:t>nanocalorimeter</a:t>
            </a:r>
            <a:r>
              <a:rPr lang="en-US" sz="1100" dirty="0">
                <a:solidFill>
                  <a:srgbClr val="000000"/>
                </a:solidFill>
              </a:rPr>
              <a:t> from the rest of the experimental cryostat. The cryostat allows the scientists to cool the sample down to 0.3 K inside the 35T magnetic field. </a:t>
            </a:r>
          </a:p>
          <a:p>
            <a:r>
              <a:rPr lang="en-US" sz="500" dirty="0">
                <a:solidFill>
                  <a:srgbClr val="000000"/>
                </a:solidFill>
              </a:rPr>
              <a:t> </a:t>
            </a:r>
          </a:p>
          <a:p>
            <a:r>
              <a:rPr lang="en-US" sz="1100" b="1" dirty="0">
                <a:solidFill>
                  <a:srgbClr val="000000"/>
                </a:solidFill>
              </a:rPr>
              <a:t>Below:</a:t>
            </a:r>
            <a:r>
              <a:rPr lang="en-US" sz="1100" dirty="0">
                <a:solidFill>
                  <a:srgbClr val="000000"/>
                </a:solidFill>
              </a:rPr>
              <a:t> A photograph of the extremely small indium sample (dark rectangle in the middle of the image) mounted on the calorimeter. The calorimeter is fabricated in a clean room allowing the fine electrical leads and custom thermometer to be deposited on a fragile membrane that is only 150nm thick...0.15% of the thickness of a human hair!</a:t>
            </a:r>
            <a:endParaRPr lang="en-US" sz="1100" dirty="0"/>
          </a:p>
        </p:txBody>
      </p:sp>
    </p:spTree>
    <p:extLst>
      <p:ext uri="{BB962C8B-B14F-4D97-AF65-F5344CB8AC3E}">
        <p14:creationId xmlns:p14="http://schemas.microsoft.com/office/powerpoint/2010/main" val="285737440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C4AD0200B8BC44BDD330EF3059487F" ma:contentTypeVersion="1" ma:contentTypeDescription="Create a new document." ma:contentTypeScope="" ma:versionID="0da82ca7ad83cb9daf5cd4f11a0355f1">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18080A-959D-4534-82F4-A7B5F9E1DF13}"/>
</file>

<file path=customXml/itemProps2.xml><?xml version="1.0" encoding="utf-8"?>
<ds:datastoreItem xmlns:ds="http://schemas.openxmlformats.org/officeDocument/2006/customXml" ds:itemID="{1841C97B-ED3E-41B9-82E1-42950C0D3482}"/>
</file>

<file path=customXml/itemProps3.xml><?xml version="1.0" encoding="utf-8"?>
<ds:datastoreItem xmlns:ds="http://schemas.openxmlformats.org/officeDocument/2006/customXml" ds:itemID="{DB927A28-BF14-4DB3-AB92-7A7FEFEE5E22}"/>
</file>

<file path=docProps/app.xml><?xml version="1.0" encoding="utf-8"?>
<Properties xmlns="http://schemas.openxmlformats.org/officeDocument/2006/extended-properties" xmlns:vt="http://schemas.openxmlformats.org/officeDocument/2006/docPropsVTypes">
  <TotalTime>10592</TotalTime>
  <Words>1258</Words>
  <Application>Microsoft Office PowerPoint</Application>
  <PresentationFormat>Widescreen</PresentationFormat>
  <Paragraphs>37</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Anke Toth</cp:lastModifiedBy>
  <cp:revision>177</cp:revision>
  <cp:lastPrinted>2019-07-16T13:07:28Z</cp:lastPrinted>
  <dcterms:created xsi:type="dcterms:W3CDTF">2004-08-07T03:10:56Z</dcterms:created>
  <dcterms:modified xsi:type="dcterms:W3CDTF">2024-01-23T19:03:21Z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0x010100AFC4AD0200B8BC44BDD330EF3059487F</vt:lpwstr>
  </property>
</Properties>
</file>