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handoutMasterIdLst>
    <p:handoutMasterId r:id="rId5"/>
  </p:handoutMasterIdLst>
  <p:sldIdLst>
    <p:sldId id="261" r:id="rId2"/>
    <p:sldId id="262" r:id="rId3"/>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0033CC"/>
    <a:srgbClr val="009797"/>
    <a:srgbClr val="008080"/>
    <a:srgbClr val="006600"/>
    <a:srgbClr val="000066"/>
    <a:srgbClr val="FFFF00"/>
    <a:srgbClr val="0066F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10" autoAdjust="0"/>
    <p:restoredTop sz="77883" autoAdjust="0"/>
  </p:normalViewPr>
  <p:slideViewPr>
    <p:cSldViewPr snapToGrid="0">
      <p:cViewPr varScale="1">
        <p:scale>
          <a:sx n="87" d="100"/>
          <a:sy n="87" d="100"/>
        </p:scale>
        <p:origin x="120" y="52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73" d="100"/>
          <a:sy n="73" d="100"/>
        </p:scale>
        <p:origin x="-198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handoutMaster" Target="handoutMasters/handoutMaster1.xml"/><Relationship Id="rId10" Type="http://schemas.openxmlformats.org/officeDocument/2006/relationships/customXml" Target="../customXml/item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1741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722FB8F7-A4EF-491B-8766-3F9B2991C918}" type="slidenum">
              <a:rPr lang="en-US"/>
              <a:pPr>
                <a:defRPr/>
              </a:pPr>
              <a:t>‹#›</a:t>
            </a:fld>
            <a:endParaRPr lang="en-US"/>
          </a:p>
        </p:txBody>
      </p:sp>
    </p:spTree>
    <p:extLst>
      <p:ext uri="{BB962C8B-B14F-4D97-AF65-F5344CB8AC3E}">
        <p14:creationId xmlns:p14="http://schemas.microsoft.com/office/powerpoint/2010/main" val="1201631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1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2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5B9D219D-06B3-467B-AA93-169E2354984A}" type="slidenum">
              <a:rPr lang="en-US"/>
              <a:pPr>
                <a:defRPr/>
              </a:pPr>
              <a:t>‹#›</a:t>
            </a:fld>
            <a:endParaRPr lang="en-US"/>
          </a:p>
        </p:txBody>
      </p:sp>
    </p:spTree>
    <p:extLst>
      <p:ext uri="{BB962C8B-B14F-4D97-AF65-F5344CB8AC3E}">
        <p14:creationId xmlns:p14="http://schemas.microsoft.com/office/powerpoint/2010/main" val="37186680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1</a:t>
            </a:fld>
            <a:endParaRPr lang="en-US"/>
          </a:p>
        </p:txBody>
      </p:sp>
      <p:sp>
        <p:nvSpPr>
          <p:cNvPr id="4099" name="Rectangle 2"/>
          <p:cNvSpPr>
            <a:spLocks noGrp="1" noRot="1" noChangeAspect="1" noChangeArrowheads="1" noTextEdit="1"/>
          </p:cNvSpPr>
          <p:nvPr>
            <p:ph type="sldImg"/>
          </p:nvPr>
        </p:nvSpPr>
        <p:spPr>
          <a:xfrm>
            <a:off x="406400" y="696913"/>
            <a:ext cx="6197600" cy="3486150"/>
          </a:xfrm>
          <a:ln/>
        </p:spPr>
      </p:sp>
      <mc:AlternateContent xmlns:mc="http://schemas.openxmlformats.org/markup-compatibility/2006" xmlns:a14="http://schemas.microsoft.com/office/drawing/2010/main">
        <mc:Choice Requires="a14">
          <p:sp>
            <p:nvSpPr>
              <p:cNvPr id="4100" name="Rectangle 3"/>
              <p:cNvSpPr>
                <a:spLocks noGrp="1" noChangeArrowheads="1"/>
              </p:cNvSpPr>
              <p:nvPr>
                <p:ph type="body" idx="1"/>
              </p:nvPr>
            </p:nvSpPr>
            <p:spPr>
              <a:noFill/>
              <a:ln/>
            </p:spPr>
            <p:txBody>
              <a:bodyPr/>
              <a:lstStyle/>
              <a:p>
                <a:endParaRPr lang="en-US" sz="1200" kern="1200" dirty="0">
                  <a:solidFill>
                    <a:schemeClr val="tx1"/>
                  </a:solidFill>
                  <a:effectLst/>
                  <a:latin typeface="Arial" charset="0"/>
                  <a:ea typeface="+mn-ea"/>
                  <a:cs typeface="+mn-cs"/>
                </a:endParaRPr>
              </a:p>
            </p:txBody>
          </p:sp>
        </mc:Choice>
        <mc:Fallback xmlns="">
          <p:sp>
            <p:nvSpPr>
              <p:cNvPr id="4100" name="Rectangle 3"/>
              <p:cNvSpPr>
                <a:spLocks noGrp="1" noChangeArrowheads="1"/>
              </p:cNvSpPr>
              <p:nvPr>
                <p:ph type="body" idx="1"/>
              </p:nvPr>
            </p:nvSpPr>
            <p:spPr>
              <a:noFill/>
              <a:ln/>
            </p:spPr>
            <p:txBody>
              <a:bodyPr/>
              <a:lstStyle/>
              <a:p>
                <a:r>
                  <a:rPr lang="en-US" sz="1200" i="0" kern="1200">
                    <a:solidFill>
                      <a:schemeClr val="tx1"/>
                    </a:solidFill>
                    <a:effectLst/>
                    <a:latin typeface="Cambria Math" panose="02040503050406030204" pitchFamily="18" charset="0"/>
                    <a:ea typeface="+mn-ea"/>
                    <a:cs typeface="+mn-cs"/>
                  </a:rPr>
                  <a:t>"Type equation here."</a:t>
                </a:r>
                <a:r>
                  <a:rPr lang="en-US" sz="1200" kern="1200" dirty="0">
                    <a:solidFill>
                      <a:schemeClr val="tx1"/>
                    </a:solidFill>
                    <a:effectLst/>
                    <a:latin typeface="Arial" charset="0"/>
                    <a:ea typeface="+mn-ea"/>
                    <a:cs typeface="+mn-cs"/>
                  </a:rPr>
                  <a:t>How to compress files size:</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On PowerPoint, you can save the attached image (Right click on an image -&gt; Select “Save as picture” -&gt; Then you save the image as PNG). PNG is the image compression without losing the image quality. You replace the original image with the PNG one on PowerPoint. This should reduce the PowerPoint file size.</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One thing to be careful about is that you should enlarge your image a bit on PowerPoint before saving so is to avoid losing much resolution.</a:t>
                </a:r>
                <a:endParaRPr lang="en-US" sz="1200" kern="1200" dirty="0">
                  <a:solidFill>
                    <a:schemeClr val="tx1"/>
                  </a:solidFill>
                  <a:effectLst/>
                  <a:latin typeface="Arial" charset="0"/>
                  <a:ea typeface="+mn-ea"/>
                  <a:cs typeface="+mn-cs"/>
                </a:endParaRPr>
              </a:p>
            </p:txBody>
          </p:sp>
        </mc:Fallback>
      </mc:AlternateContent>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2</a:t>
            </a:fld>
            <a:endParaRPr lang="en-US"/>
          </a:p>
        </p:txBody>
      </p:sp>
      <p:sp>
        <p:nvSpPr>
          <p:cNvPr id="4099" name="Rectangle 2"/>
          <p:cNvSpPr>
            <a:spLocks noGrp="1" noRot="1" noChangeAspect="1" noChangeArrowheads="1" noTextEdit="1"/>
          </p:cNvSpPr>
          <p:nvPr>
            <p:ph type="sldImg"/>
          </p:nvPr>
        </p:nvSpPr>
        <p:spPr>
          <a:xfrm>
            <a:off x="406400" y="696913"/>
            <a:ext cx="6197600" cy="3486150"/>
          </a:xfrm>
          <a:ln/>
        </p:spPr>
      </p:sp>
      <p:sp>
        <p:nvSpPr>
          <p:cNvPr id="4100" name="Rectangle 3"/>
          <p:cNvSpPr>
            <a:spLocks noGrp="1" noChangeArrowheads="1"/>
          </p:cNvSpPr>
          <p:nvPr>
            <p:ph type="body" idx="1"/>
          </p:nvPr>
        </p:nvSpPr>
        <p:spPr>
          <a:noFill/>
          <a:ln/>
        </p:spPr>
        <p:txBody>
          <a:bodyPr/>
          <a:lstStyle/>
          <a:p>
            <a:endParaRPr lang="en-US"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330808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3AA275-2248-4703-A6BD-2B2C7E46629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DCB457-3824-4C81-AF28-F5618F2A63D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992C00-8830-40B8-83C7-509852F4927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F46750-D5FA-4671-B5BA-E95E7F67745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2780E7-AE4B-4A74-913C-69559A8F9A5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E93F4C-B641-44D5-88A7-D685C8539F6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7937C37-A518-4341-96B5-795628DF95D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634430-B1CB-4CC6-9592-621DF5AC23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9ADFAB3-0539-4C14-B23B-7AC1C4980DD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0B7CBC-4F8F-4D89-AE90-5DB130C8D89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1E606A-5DAB-4153-87A7-04FF9161543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7728583B-E7C8-46C8-B594-1E9554A88C2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doi.org/10.1103/PhysRevLett.131.076701" TargetMode="Externa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doi.org/10.1103/PhysRevLett.131.076701" TargetMode="External"/><Relationship Id="rId5" Type="http://schemas.openxmlformats.org/officeDocument/2006/relationships/image" Target="../media/image2.jpe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62"/>
          <p:cNvSpPr txBox="1">
            <a:spLocks noChangeArrowheads="1"/>
          </p:cNvSpPr>
          <p:nvPr/>
        </p:nvSpPr>
        <p:spPr bwMode="auto">
          <a:xfrm>
            <a:off x="-8044" y="68896"/>
            <a:ext cx="12192000" cy="1015663"/>
          </a:xfrm>
          <a:prstGeom prst="rect">
            <a:avLst/>
          </a:prstGeom>
          <a:noFill/>
          <a:ln w="9525">
            <a:noFill/>
            <a:miter lim="800000"/>
            <a:headEnd/>
            <a:tailEnd/>
          </a:ln>
        </p:spPr>
        <p:txBody>
          <a:bodyPr wrap="square">
            <a:spAutoFit/>
          </a:bodyPr>
          <a:lstStyle/>
          <a:p>
            <a:pPr algn="ctr">
              <a:spcBef>
                <a:spcPts val="0"/>
              </a:spcBef>
            </a:pPr>
            <a:r>
              <a:rPr lang="en-US" sz="1600" b="1" dirty="0">
                <a:solidFill>
                  <a:srgbClr val="211E1E"/>
                </a:solidFill>
                <a:effectLst/>
                <a:latin typeface="+mj-lt"/>
              </a:rPr>
              <a:t>Disorder-Enriched Magnetic Excitations in a Heisenberg-</a:t>
            </a:r>
            <a:r>
              <a:rPr lang="en-US" sz="1600" b="1" dirty="0" err="1">
                <a:solidFill>
                  <a:srgbClr val="211E1E"/>
                </a:solidFill>
                <a:effectLst/>
                <a:latin typeface="+mj-lt"/>
              </a:rPr>
              <a:t>Kitaev</a:t>
            </a:r>
            <a:r>
              <a:rPr lang="en-US" sz="1600" b="1" dirty="0">
                <a:solidFill>
                  <a:srgbClr val="211E1E"/>
                </a:solidFill>
                <a:effectLst/>
                <a:latin typeface="+mj-lt"/>
              </a:rPr>
              <a:t> </a:t>
            </a:r>
            <a:r>
              <a:rPr lang="en-US" sz="1600" b="1">
                <a:solidFill>
                  <a:srgbClr val="211E1E"/>
                </a:solidFill>
                <a:effectLst/>
                <a:latin typeface="+mj-lt"/>
              </a:rPr>
              <a:t>Quantum Magnet, </a:t>
            </a:r>
            <a:r>
              <a:rPr lang="en-US" sz="1600" b="1" dirty="0">
                <a:solidFill>
                  <a:srgbClr val="211E1E"/>
                </a:solidFill>
                <a:effectLst/>
                <a:latin typeface="+mj-lt"/>
              </a:rPr>
              <a:t>Na</a:t>
            </a:r>
            <a:r>
              <a:rPr lang="en-US" sz="1600" b="1" baseline="-25000" dirty="0">
                <a:solidFill>
                  <a:srgbClr val="211E1E"/>
                </a:solidFill>
                <a:effectLst/>
                <a:latin typeface="+mj-lt"/>
              </a:rPr>
              <a:t>2</a:t>
            </a:r>
            <a:r>
              <a:rPr lang="en-US" sz="1600" b="1" dirty="0">
                <a:solidFill>
                  <a:srgbClr val="211E1E"/>
                </a:solidFill>
                <a:effectLst/>
                <a:latin typeface="+mj-lt"/>
              </a:rPr>
              <a:t>Co</a:t>
            </a:r>
            <a:r>
              <a:rPr lang="en-US" sz="1600" b="1" baseline="-25000" dirty="0">
                <a:solidFill>
                  <a:srgbClr val="211E1E"/>
                </a:solidFill>
                <a:effectLst/>
                <a:latin typeface="+mj-lt"/>
              </a:rPr>
              <a:t>2</a:t>
            </a:r>
            <a:r>
              <a:rPr lang="en-US" sz="1600" b="1" dirty="0">
                <a:solidFill>
                  <a:srgbClr val="211E1E"/>
                </a:solidFill>
                <a:effectLst/>
                <a:latin typeface="+mj-lt"/>
              </a:rPr>
              <a:t>TeO</a:t>
            </a:r>
            <a:r>
              <a:rPr lang="en-US" sz="1600" b="1" baseline="-25000" dirty="0">
                <a:solidFill>
                  <a:srgbClr val="211E1E"/>
                </a:solidFill>
                <a:effectLst/>
                <a:latin typeface="+mj-lt"/>
              </a:rPr>
              <a:t>6</a:t>
            </a:r>
            <a:r>
              <a:rPr lang="en-US" sz="1600" b="1" dirty="0">
                <a:solidFill>
                  <a:srgbClr val="211E1E"/>
                </a:solidFill>
                <a:effectLst/>
                <a:latin typeface="+mj-lt"/>
              </a:rPr>
              <a:t> </a:t>
            </a:r>
            <a:endParaRPr lang="en-US" sz="1600" b="1" dirty="0">
              <a:latin typeface="+mj-lt"/>
            </a:endParaRPr>
          </a:p>
          <a:p>
            <a:pPr algn="ctr">
              <a:spcBef>
                <a:spcPts val="0"/>
              </a:spcBef>
            </a:pPr>
            <a:endParaRPr lang="en-US" sz="600" dirty="0"/>
          </a:p>
          <a:p>
            <a:pPr algn="ctr">
              <a:spcBef>
                <a:spcPts val="0"/>
              </a:spcBef>
            </a:pPr>
            <a:r>
              <a:rPr lang="en-US" sz="1100" dirty="0"/>
              <a:t>L. Xiang</a:t>
            </a:r>
            <a:r>
              <a:rPr lang="en-US" sz="1100" baseline="30000" dirty="0"/>
              <a:t>1</a:t>
            </a:r>
            <a:r>
              <a:rPr lang="en-US" sz="1100" dirty="0"/>
              <a:t>, R. Dhakal</a:t>
            </a:r>
            <a:r>
              <a:rPr lang="en-US" sz="1100" baseline="30000" dirty="0"/>
              <a:t>2</a:t>
            </a:r>
            <a:r>
              <a:rPr lang="en-US" sz="1100" dirty="0"/>
              <a:t>, M. Ozerov</a:t>
            </a:r>
            <a:r>
              <a:rPr lang="en-US" sz="1100" baseline="30000" dirty="0"/>
              <a:t>1</a:t>
            </a:r>
            <a:r>
              <a:rPr lang="en-US" sz="1100" dirty="0"/>
              <a:t>, Y. Jiang</a:t>
            </a:r>
            <a:r>
              <a:rPr lang="en-US" sz="1100" baseline="30000" dirty="0"/>
              <a:t>3</a:t>
            </a:r>
            <a:r>
              <a:rPr lang="en-US" sz="1100" dirty="0"/>
              <a:t>, B. S. Mou</a:t>
            </a:r>
            <a:r>
              <a:rPr lang="en-US" sz="1100" baseline="30000" dirty="0"/>
              <a:t>2</a:t>
            </a:r>
            <a:r>
              <a:rPr lang="en-US" sz="1100" dirty="0"/>
              <a:t>, A. Ozarowski</a:t>
            </a:r>
            <a:r>
              <a:rPr lang="en-US" sz="1100" baseline="30000" dirty="0"/>
              <a:t>1</a:t>
            </a:r>
            <a:r>
              <a:rPr lang="en-US" sz="1100" dirty="0"/>
              <a:t>, Q. Huang</a:t>
            </a:r>
            <a:r>
              <a:rPr lang="en-US" sz="1100" baseline="30000" dirty="0"/>
              <a:t>4</a:t>
            </a:r>
            <a:r>
              <a:rPr lang="en-US" sz="1100" dirty="0"/>
              <a:t>, H. Zhou</a:t>
            </a:r>
            <a:r>
              <a:rPr lang="en-US" sz="1100" baseline="30000" dirty="0"/>
              <a:t>4</a:t>
            </a:r>
            <a:r>
              <a:rPr lang="en-US" sz="1100" dirty="0"/>
              <a:t>, J. Fang</a:t>
            </a:r>
            <a:r>
              <a:rPr lang="en-US" sz="1100" baseline="30000" dirty="0"/>
              <a:t>5</a:t>
            </a:r>
            <a:r>
              <a:rPr lang="en-US" sz="1100" dirty="0"/>
              <a:t>, S. M. Winter</a:t>
            </a:r>
            <a:r>
              <a:rPr lang="en-US" sz="1100" baseline="30000" dirty="0"/>
              <a:t>2</a:t>
            </a:r>
            <a:r>
              <a:rPr lang="en-US" sz="1100" dirty="0"/>
              <a:t>, Z. Jiang</a:t>
            </a:r>
            <a:r>
              <a:rPr lang="en-US" sz="1100" baseline="30000" dirty="0"/>
              <a:t>5</a:t>
            </a:r>
            <a:r>
              <a:rPr lang="en-US" sz="1100" dirty="0"/>
              <a:t>, D. Smirnov</a:t>
            </a:r>
            <a:r>
              <a:rPr lang="en-US" sz="1100" baseline="30000" dirty="0"/>
              <a:t>1</a:t>
            </a:r>
          </a:p>
          <a:p>
            <a:pPr algn="ctr">
              <a:spcBef>
                <a:spcPts val="0"/>
              </a:spcBef>
            </a:pPr>
            <a:r>
              <a:rPr lang="en-US" sz="1050" b="1" dirty="0">
                <a:solidFill>
                  <a:srgbClr val="0033CC"/>
                </a:solidFill>
              </a:rPr>
              <a:t>1. NHMFL, FSU; 2. Wake Forest University; 3. Anhui University; 4. University of Tennessee; 5. Georgia Tech.</a:t>
            </a:r>
          </a:p>
          <a:p>
            <a:pPr algn="ctr">
              <a:spcBef>
                <a:spcPts val="0"/>
              </a:spcBef>
            </a:pPr>
            <a:r>
              <a:rPr lang="en-US" sz="600" b="1" dirty="0">
                <a:solidFill>
                  <a:srgbClr val="0033CC"/>
                </a:solidFill>
              </a:rPr>
              <a:t> </a:t>
            </a:r>
          </a:p>
          <a:p>
            <a:pPr algn="ctr">
              <a:spcBef>
                <a:spcPts val="0"/>
              </a:spcBef>
            </a:pPr>
            <a:r>
              <a:rPr lang="en-US" sz="1050" b="1" dirty="0"/>
              <a:t>Funding Grants:</a:t>
            </a:r>
            <a:r>
              <a:rPr lang="en-US" sz="1050" dirty="0"/>
              <a:t> </a:t>
            </a:r>
            <a:r>
              <a:rPr lang="en-US" sz="1050" dirty="0">
                <a:latin typeface="+mn-lt"/>
              </a:rPr>
              <a:t>G.S. Boebinger (NSF DMR-2128556</a:t>
            </a:r>
            <a:r>
              <a:rPr lang="en-US" sz="1050" dirty="0"/>
              <a:t>); D. Smirnov (DOE </a:t>
            </a:r>
            <a:r>
              <a:rPr lang="en-US" sz="1050" dirty="0">
                <a:solidFill>
                  <a:srgbClr val="211E1E"/>
                </a:solidFill>
                <a:effectLst/>
                <a:latin typeface="+mj-lt"/>
              </a:rPr>
              <a:t>DE-FG02-07ER46451</a:t>
            </a:r>
            <a:r>
              <a:rPr lang="en-US" sz="1050" dirty="0"/>
              <a:t>); H. Zhou (DOE </a:t>
            </a:r>
            <a:r>
              <a:rPr lang="en-US" sz="1050" dirty="0">
                <a:solidFill>
                  <a:srgbClr val="211E1E"/>
                </a:solidFill>
                <a:effectLst/>
                <a:latin typeface="+mj-lt"/>
              </a:rPr>
              <a:t>DE- SC0020254</a:t>
            </a:r>
            <a:r>
              <a:rPr lang="en-US" sz="1050" dirty="0"/>
              <a:t>); Z. Jiang (DOE </a:t>
            </a:r>
            <a:r>
              <a:rPr lang="en-US" sz="1050" dirty="0">
                <a:solidFill>
                  <a:srgbClr val="211E1E"/>
                </a:solidFill>
                <a:effectLst/>
                <a:latin typeface="+mj-lt"/>
              </a:rPr>
              <a:t>DE-SC0023455</a:t>
            </a:r>
            <a:r>
              <a:rPr lang="en-US" sz="1050" dirty="0"/>
              <a:t>)</a:t>
            </a:r>
            <a:endParaRPr lang="en-US" sz="1050" b="1" dirty="0">
              <a:solidFill>
                <a:srgbClr val="0033CC"/>
              </a:solidFill>
            </a:endParaRPr>
          </a:p>
        </p:txBody>
      </p:sp>
      <p:sp>
        <p:nvSpPr>
          <p:cNvPr id="1027" name="Rectangle 5"/>
          <p:cNvSpPr>
            <a:spLocks noChangeArrowheads="1"/>
          </p:cNvSpPr>
          <p:nvPr/>
        </p:nvSpPr>
        <p:spPr bwMode="auto">
          <a:xfrm>
            <a:off x="2308225" y="6281739"/>
            <a:ext cx="184150" cy="274637"/>
          </a:xfrm>
          <a:prstGeom prst="rect">
            <a:avLst/>
          </a:prstGeom>
          <a:noFill/>
          <a:ln w="9525">
            <a:noFill/>
            <a:miter lim="800000"/>
            <a:headEnd/>
            <a:tailEnd/>
          </a:ln>
        </p:spPr>
        <p:txBody>
          <a:bodyPr wrap="none">
            <a:spAutoFit/>
          </a:bodyPr>
          <a:lstStyle/>
          <a:p>
            <a:endParaRPr lang="en-US" sz="1200"/>
          </a:p>
        </p:txBody>
      </p:sp>
      <p:sp>
        <p:nvSpPr>
          <p:cNvPr id="1028" name="Text Box 28"/>
          <p:cNvSpPr txBox="1">
            <a:spLocks noChangeArrowheads="1"/>
          </p:cNvSpPr>
          <p:nvPr/>
        </p:nvSpPr>
        <p:spPr bwMode="auto">
          <a:xfrm>
            <a:off x="46006" y="1286695"/>
            <a:ext cx="5834503" cy="5078313"/>
          </a:xfrm>
          <a:prstGeom prst="rect">
            <a:avLst/>
          </a:prstGeom>
          <a:noFill/>
          <a:ln w="9525">
            <a:noFill/>
            <a:miter lim="800000"/>
            <a:headEnd/>
            <a:tailEnd/>
          </a:ln>
        </p:spPr>
        <p:txBody>
          <a:bodyPr wrap="square">
            <a:spAutoFit/>
          </a:bodyPr>
          <a:lstStyle/>
          <a:p>
            <a:pPr algn="just"/>
            <a:r>
              <a:rPr lang="en-US" sz="1200" i="1" u="sng" dirty="0"/>
              <a:t>Quantum spin liquids represent an intriguing phase of matter that can arise in magnetic materials with certain structures, where quantum fluctuations impede the formation of long-range magnetic order, even at the lowest temperatures. </a:t>
            </a:r>
            <a:r>
              <a:rPr lang="en-US" sz="1200" dirty="0" err="1"/>
              <a:t>Kitaev’s</a:t>
            </a:r>
            <a:r>
              <a:rPr lang="en-US" sz="1200" dirty="0"/>
              <a:t> spin-½  honeycomb model has attracted a lot of interest as it predicts exotic features that could be utilized in future quantum computing schemes. The compound Na</a:t>
            </a:r>
            <a:r>
              <a:rPr lang="en-US" sz="1200" baseline="-25000" dirty="0"/>
              <a:t>2</a:t>
            </a:r>
            <a:r>
              <a:rPr lang="en-US" sz="1200" dirty="0"/>
              <a:t>Co</a:t>
            </a:r>
            <a:r>
              <a:rPr lang="en-US" sz="1200" baseline="-25000" dirty="0"/>
              <a:t>2</a:t>
            </a:r>
            <a:r>
              <a:rPr lang="en-US" sz="1200" dirty="0"/>
              <a:t>TeO</a:t>
            </a:r>
            <a:r>
              <a:rPr lang="en-US" sz="1200" baseline="-25000" dirty="0"/>
              <a:t>6</a:t>
            </a:r>
            <a:r>
              <a:rPr lang="en-US" sz="1200" dirty="0"/>
              <a:t> has emerged as a potential </a:t>
            </a:r>
            <a:r>
              <a:rPr lang="en-US" sz="1200" dirty="0" err="1"/>
              <a:t>Kitaev</a:t>
            </a:r>
            <a:r>
              <a:rPr lang="en-US" sz="1200" dirty="0"/>
              <a:t> spin-liquid candidate in which the magnetic interactions between the low-energy effective spin-½ degrees of freedom associated with the cobalt (Co) atoms are highly directional. It is this property and the trigonal symmetry of the lattice that is central to the </a:t>
            </a:r>
            <a:r>
              <a:rPr lang="en-US" sz="1200" dirty="0" err="1"/>
              <a:t>Kitaev</a:t>
            </a:r>
            <a:r>
              <a:rPr lang="en-US" sz="1200" dirty="0"/>
              <a:t> physics. </a:t>
            </a:r>
          </a:p>
          <a:p>
            <a:pPr algn="just"/>
            <a:r>
              <a:rPr lang="en-US" sz="900" dirty="0"/>
              <a:t> </a:t>
            </a:r>
          </a:p>
          <a:p>
            <a:pPr algn="just"/>
            <a:r>
              <a:rPr lang="en-US" sz="1200" dirty="0"/>
              <a:t>In this highly collaborative experimental and theoretical study, involving researchers from China and multiple US universities, a combination of far-infrared transmission and high-field electron paramagnetic resonance (EPR) spectroscopy has been employed to investigate the low-temperature magnetic excitations of Na</a:t>
            </a:r>
            <a:r>
              <a:rPr lang="en-US" sz="1200" baseline="-25000" dirty="0"/>
              <a:t>2</a:t>
            </a:r>
            <a:r>
              <a:rPr lang="en-US" sz="1200" dirty="0"/>
              <a:t>Co</a:t>
            </a:r>
            <a:r>
              <a:rPr lang="en-US" sz="1200" baseline="-25000" dirty="0"/>
              <a:t>2</a:t>
            </a:r>
            <a:r>
              <a:rPr lang="en-US" sz="1200" dirty="0"/>
              <a:t>TeO</a:t>
            </a:r>
            <a:r>
              <a:rPr lang="en-US" sz="1200" baseline="-25000" dirty="0"/>
              <a:t>6</a:t>
            </a:r>
            <a:r>
              <a:rPr lang="en-US" sz="1200" dirty="0"/>
              <a:t> across a wide range of energies (0.2−15 </a:t>
            </a:r>
            <a:r>
              <a:rPr lang="en-US" sz="1200" dirty="0" err="1"/>
              <a:t>meV</a:t>
            </a:r>
            <a:r>
              <a:rPr lang="en-US" sz="1200" dirty="0"/>
              <a:t>) and magnetic fields (≤ 17.5T); </a:t>
            </a:r>
            <a:r>
              <a:rPr lang="en-US" sz="1200" i="1" u="sng" dirty="0"/>
              <a:t>the work combines capabilities from two MagLab facilities, the Electron Magnetic Resonance and DC Field facilities. The measurements reveal extremely rich spectra with a surprisingly large number of modes. Theoretical calculations find that disorder associated with the partial occupancy of sodium (Na) sites within the lattice plays a crucial role in generating these modes.</a:t>
            </a:r>
          </a:p>
          <a:p>
            <a:pPr algn="just"/>
            <a:r>
              <a:rPr lang="en-US" sz="900" dirty="0"/>
              <a:t> </a:t>
            </a:r>
          </a:p>
          <a:p>
            <a:pPr algn="just"/>
            <a:r>
              <a:rPr lang="en-US" sz="1200" dirty="0"/>
              <a:t>This comprehensive study has resulted in a detailed understanding of the magnetic excitations in Na</a:t>
            </a:r>
            <a:r>
              <a:rPr lang="en-US" sz="1200" baseline="-25000" dirty="0"/>
              <a:t>2</a:t>
            </a:r>
            <a:r>
              <a:rPr lang="en-US" sz="1200" dirty="0"/>
              <a:t>Co</a:t>
            </a:r>
            <a:r>
              <a:rPr lang="en-US" sz="1200" baseline="-25000" dirty="0"/>
              <a:t>2</a:t>
            </a:r>
            <a:r>
              <a:rPr lang="en-US" sz="1200" dirty="0"/>
              <a:t>TeO</a:t>
            </a:r>
            <a:r>
              <a:rPr lang="en-US" sz="1200" baseline="-25000" dirty="0"/>
              <a:t>6</a:t>
            </a:r>
            <a:r>
              <a:rPr lang="en-US" sz="1200" dirty="0"/>
              <a:t>, revealing the key role of disorder associated with the sodium atoms immediately surrounding the cobalt spins. More generally, </a:t>
            </a:r>
            <a:r>
              <a:rPr lang="en-US" sz="1200" i="1" u="sng" dirty="0"/>
              <a:t>the work emphasizes the importance of understanding (and possibly controlling) disorder in the spin environment in the search for materials hosting </a:t>
            </a:r>
            <a:r>
              <a:rPr lang="en-US" sz="1200" i="1" u="sng" dirty="0" err="1"/>
              <a:t>Kitaev</a:t>
            </a:r>
            <a:r>
              <a:rPr lang="en-US" sz="1200" i="1" u="sng" dirty="0"/>
              <a:t> physics with potential for future practical applications.</a:t>
            </a:r>
          </a:p>
        </p:txBody>
      </p:sp>
      <p:sp>
        <p:nvSpPr>
          <p:cNvPr id="1029" name="Line 42"/>
          <p:cNvSpPr>
            <a:spLocks noChangeShapeType="1"/>
          </p:cNvSpPr>
          <p:nvPr/>
        </p:nvSpPr>
        <p:spPr bwMode="auto">
          <a:xfrm>
            <a:off x="0" y="1215689"/>
            <a:ext cx="12192000" cy="28082"/>
          </a:xfrm>
          <a:prstGeom prst="line">
            <a:avLst/>
          </a:prstGeom>
          <a:noFill/>
          <a:ln w="82550" cmpd="thickThin">
            <a:solidFill>
              <a:schemeClr val="tx1"/>
            </a:solidFill>
            <a:round/>
            <a:headEnd/>
            <a:tailEnd/>
          </a:ln>
        </p:spPr>
        <p:txBody>
          <a:bodyPr/>
          <a:lstStyle/>
          <a:p>
            <a:endParaRPr lang="en-US"/>
          </a:p>
        </p:txBody>
      </p:sp>
      <p:pic>
        <p:nvPicPr>
          <p:cNvPr id="12" name="Picture 11" descr="NSF logo.jpg"/>
          <p:cNvPicPr>
            <a:picLocks noChangeAspect="1"/>
          </p:cNvPicPr>
          <p:nvPr/>
        </p:nvPicPr>
        <p:blipFill>
          <a:blip r:embed="rId3" cstate="print"/>
          <a:stretch>
            <a:fillRect/>
          </a:stretch>
        </p:blipFill>
        <p:spPr>
          <a:xfrm>
            <a:off x="11086828" y="65069"/>
            <a:ext cx="1017188" cy="1023315"/>
          </a:xfrm>
          <a:prstGeom prst="rect">
            <a:avLst/>
          </a:prstGeom>
        </p:spPr>
      </p:pic>
      <p:pic>
        <p:nvPicPr>
          <p:cNvPr id="14" name="Picture 13" descr="JustM_purple.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2282" y="113901"/>
            <a:ext cx="792698" cy="944759"/>
          </a:xfrm>
          <a:prstGeom prst="rect">
            <a:avLst/>
          </a:prstGeom>
        </p:spPr>
      </p:pic>
      <p:grpSp>
        <p:nvGrpSpPr>
          <p:cNvPr id="10" name="Group 9">
            <a:extLst>
              <a:ext uri="{FF2B5EF4-FFF2-40B4-BE49-F238E27FC236}">
                <a16:creationId xmlns:a16="http://schemas.microsoft.com/office/drawing/2014/main" id="{35FCA92A-0FC2-A154-F736-BE960A69E2BB}"/>
              </a:ext>
            </a:extLst>
          </p:cNvPr>
          <p:cNvGrpSpPr/>
          <p:nvPr/>
        </p:nvGrpSpPr>
        <p:grpSpPr>
          <a:xfrm>
            <a:off x="5886796" y="1370315"/>
            <a:ext cx="6067849" cy="3983863"/>
            <a:chOff x="5743575" y="1326247"/>
            <a:chExt cx="6067849" cy="3983863"/>
          </a:xfrm>
        </p:grpSpPr>
        <p:sp>
          <p:nvSpPr>
            <p:cNvPr id="2" name="AutoShape 2">
              <a:extLst>
                <a:ext uri="{FF2B5EF4-FFF2-40B4-BE49-F238E27FC236}">
                  <a16:creationId xmlns:a16="http://schemas.microsoft.com/office/drawing/2014/main" id="{E4D5DAA7-ACA5-4300-AB3C-9A2A1C32E8E2}"/>
                </a:ext>
              </a:extLst>
            </p:cNvPr>
            <p:cNvSpPr>
              <a:spLocks noChangeAspect="1" noChangeArrowheads="1"/>
            </p:cNvSpPr>
            <p:nvPr/>
          </p:nvSpPr>
          <p:spPr bwMode="auto">
            <a:xfrm>
              <a:off x="5743575" y="3224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6" name="Group 5">
              <a:extLst>
                <a:ext uri="{FF2B5EF4-FFF2-40B4-BE49-F238E27FC236}">
                  <a16:creationId xmlns:a16="http://schemas.microsoft.com/office/drawing/2014/main" id="{E8322B47-F7B8-0C02-A6E3-D22782CDA150}"/>
                </a:ext>
              </a:extLst>
            </p:cNvPr>
            <p:cNvGrpSpPr/>
            <p:nvPr/>
          </p:nvGrpSpPr>
          <p:grpSpPr>
            <a:xfrm>
              <a:off x="5934076" y="1326247"/>
              <a:ext cx="5877348" cy="3983863"/>
              <a:chOff x="5971440" y="1377173"/>
              <a:chExt cx="5983982" cy="4129032"/>
            </a:xfrm>
          </p:grpSpPr>
          <p:pic>
            <p:nvPicPr>
              <p:cNvPr id="4" name="Picture 3" descr="A diagram of a blue and red line&#10;&#10;Description automatically generated with medium confidence">
                <a:extLst>
                  <a:ext uri="{FF2B5EF4-FFF2-40B4-BE49-F238E27FC236}">
                    <a16:creationId xmlns:a16="http://schemas.microsoft.com/office/drawing/2014/main" id="{E38B814C-EB1E-F272-CD53-E8A13BCBD2A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36510"/>
              <a:stretch/>
            </p:blipFill>
            <p:spPr>
              <a:xfrm>
                <a:off x="5971440" y="1377173"/>
                <a:ext cx="5358747" cy="4129032"/>
              </a:xfrm>
              <a:prstGeom prst="rect">
                <a:avLst/>
              </a:prstGeom>
            </p:spPr>
          </p:pic>
          <p:pic>
            <p:nvPicPr>
              <p:cNvPr id="5" name="Picture 4" descr="A diagram of a blue and red line&#10;&#10;Description automatically generated with medium confidence">
                <a:extLst>
                  <a:ext uri="{FF2B5EF4-FFF2-40B4-BE49-F238E27FC236}">
                    <a16:creationId xmlns:a16="http://schemas.microsoft.com/office/drawing/2014/main" id="{713CECC8-5222-E7D0-94C7-B2B106D4979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2477"/>
              <a:stretch/>
            </p:blipFill>
            <p:spPr>
              <a:xfrm>
                <a:off x="11320435" y="1377173"/>
                <a:ext cx="634987" cy="4129032"/>
              </a:xfrm>
              <a:prstGeom prst="rect">
                <a:avLst/>
              </a:prstGeom>
            </p:spPr>
          </p:pic>
        </p:grpSp>
        <p:sp>
          <p:nvSpPr>
            <p:cNvPr id="8" name="Rectangle 7">
              <a:extLst>
                <a:ext uri="{FF2B5EF4-FFF2-40B4-BE49-F238E27FC236}">
                  <a16:creationId xmlns:a16="http://schemas.microsoft.com/office/drawing/2014/main" id="{377E2AAA-395A-CE33-4547-03BBEB4239D5}"/>
                </a:ext>
              </a:extLst>
            </p:cNvPr>
            <p:cNvSpPr/>
            <p:nvPr/>
          </p:nvSpPr>
          <p:spPr>
            <a:xfrm>
              <a:off x="8164636" y="4403140"/>
              <a:ext cx="577975" cy="3165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6FE6D35-D0F0-3A14-E750-229C60D6BC36}"/>
                </a:ext>
              </a:extLst>
            </p:cNvPr>
            <p:cNvSpPr/>
            <p:nvPr/>
          </p:nvSpPr>
          <p:spPr>
            <a:xfrm>
              <a:off x="10538166" y="4381530"/>
              <a:ext cx="577975" cy="3165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4F747F1-92CB-1663-2771-F7E50F4E7BF2}"/>
                </a:ext>
              </a:extLst>
            </p:cNvPr>
            <p:cNvSpPr txBox="1"/>
            <p:nvPr/>
          </p:nvSpPr>
          <p:spPr>
            <a:xfrm>
              <a:off x="6500983" y="1436450"/>
              <a:ext cx="374461" cy="369332"/>
            </a:xfrm>
            <a:prstGeom prst="rect">
              <a:avLst/>
            </a:prstGeom>
            <a:solidFill>
              <a:schemeClr val="bg1"/>
            </a:solidFill>
          </p:spPr>
          <p:txBody>
            <a:bodyPr wrap="none" lIns="45720" rIns="45720" rtlCol="0">
              <a:spAutoFit/>
            </a:bodyPr>
            <a:lstStyle/>
            <a:p>
              <a:r>
                <a:rPr lang="en-US" dirty="0"/>
                <a:t>(a)</a:t>
              </a:r>
            </a:p>
          </p:txBody>
        </p:sp>
        <p:sp>
          <p:nvSpPr>
            <p:cNvPr id="16" name="TextBox 15">
              <a:extLst>
                <a:ext uri="{FF2B5EF4-FFF2-40B4-BE49-F238E27FC236}">
                  <a16:creationId xmlns:a16="http://schemas.microsoft.com/office/drawing/2014/main" id="{0D929E7B-13E3-B838-BF25-EB16671CB096}"/>
                </a:ext>
              </a:extLst>
            </p:cNvPr>
            <p:cNvSpPr txBox="1"/>
            <p:nvPr/>
          </p:nvSpPr>
          <p:spPr>
            <a:xfrm>
              <a:off x="8958126" y="1436450"/>
              <a:ext cx="374461" cy="369332"/>
            </a:xfrm>
            <a:prstGeom prst="rect">
              <a:avLst/>
            </a:prstGeom>
            <a:solidFill>
              <a:schemeClr val="bg1"/>
            </a:solidFill>
          </p:spPr>
          <p:txBody>
            <a:bodyPr wrap="none" lIns="45720" rIns="45720" rtlCol="0">
              <a:spAutoFit/>
            </a:bodyPr>
            <a:lstStyle/>
            <a:p>
              <a:r>
                <a:rPr lang="en-US" dirty="0"/>
                <a:t>(b)</a:t>
              </a:r>
            </a:p>
          </p:txBody>
        </p:sp>
      </p:grpSp>
      <p:sp>
        <p:nvSpPr>
          <p:cNvPr id="17" name="TextBox 16">
            <a:extLst>
              <a:ext uri="{FF2B5EF4-FFF2-40B4-BE49-F238E27FC236}">
                <a16:creationId xmlns:a16="http://schemas.microsoft.com/office/drawing/2014/main" id="{427EEF9A-9FB7-38E2-B317-399C695C79A8}"/>
              </a:ext>
            </a:extLst>
          </p:cNvPr>
          <p:cNvSpPr txBox="1"/>
          <p:nvPr/>
        </p:nvSpPr>
        <p:spPr>
          <a:xfrm>
            <a:off x="5904377" y="5392586"/>
            <a:ext cx="6199639" cy="769441"/>
          </a:xfrm>
          <a:prstGeom prst="rect">
            <a:avLst/>
          </a:prstGeom>
          <a:noFill/>
        </p:spPr>
        <p:txBody>
          <a:bodyPr wrap="square" rtlCol="0">
            <a:spAutoFit/>
          </a:bodyPr>
          <a:lstStyle/>
          <a:p>
            <a:pPr algn="just"/>
            <a:r>
              <a:rPr lang="en-US" sz="1100" b="1" i="0" u="none" strike="noStrike" dirty="0">
                <a:solidFill>
                  <a:srgbClr val="000000"/>
                </a:solidFill>
                <a:effectLst/>
                <a:latin typeface="Helvetica" pitchFamily="2" charset="0"/>
              </a:rPr>
              <a:t>Figure:</a:t>
            </a:r>
            <a:r>
              <a:rPr lang="en-US" sz="1100" b="0" i="0" u="none" strike="noStrike" dirty="0">
                <a:solidFill>
                  <a:srgbClr val="000000"/>
                </a:solidFill>
                <a:effectLst/>
                <a:latin typeface="Helvetica" pitchFamily="2" charset="0"/>
              </a:rPr>
              <a:t> Normalized far-infrared transmission (see color legend) measured on a single-crystal of Na</a:t>
            </a:r>
            <a:r>
              <a:rPr lang="en-US" sz="1100" b="0" i="0" u="none" strike="noStrike" baseline="-25000" dirty="0">
                <a:solidFill>
                  <a:srgbClr val="000000"/>
                </a:solidFill>
                <a:effectLst/>
                <a:latin typeface="Helvetica" pitchFamily="2" charset="0"/>
              </a:rPr>
              <a:t>2</a:t>
            </a:r>
            <a:r>
              <a:rPr lang="en-US" sz="1100" b="0" i="0" u="none" strike="noStrike" dirty="0">
                <a:solidFill>
                  <a:srgbClr val="000000"/>
                </a:solidFill>
                <a:effectLst/>
                <a:latin typeface="Helvetica" pitchFamily="2" charset="0"/>
              </a:rPr>
              <a:t>Co</a:t>
            </a:r>
            <a:r>
              <a:rPr lang="en-US" sz="1100" b="0" i="0" u="none" strike="noStrike" baseline="-25000" dirty="0">
                <a:solidFill>
                  <a:srgbClr val="000000"/>
                </a:solidFill>
                <a:effectLst/>
                <a:latin typeface="Helvetica" pitchFamily="2" charset="0"/>
              </a:rPr>
              <a:t>2</a:t>
            </a:r>
            <a:r>
              <a:rPr lang="en-US" sz="1100" b="0" i="0" u="none" strike="noStrike" dirty="0">
                <a:solidFill>
                  <a:srgbClr val="000000"/>
                </a:solidFill>
                <a:effectLst/>
                <a:latin typeface="Helvetica" pitchFamily="2" charset="0"/>
              </a:rPr>
              <a:t>TeO</a:t>
            </a:r>
            <a:r>
              <a:rPr lang="en-US" sz="1100" b="0" i="0" u="none" strike="noStrike" baseline="-25000" dirty="0">
                <a:solidFill>
                  <a:srgbClr val="000000"/>
                </a:solidFill>
                <a:effectLst/>
                <a:latin typeface="Helvetica" pitchFamily="2" charset="0"/>
              </a:rPr>
              <a:t>6</a:t>
            </a:r>
            <a:r>
              <a:rPr lang="en-US" sz="1100" b="0" i="0" u="none" strike="noStrike" dirty="0">
                <a:solidFill>
                  <a:srgbClr val="000000"/>
                </a:solidFill>
                <a:effectLst/>
                <a:latin typeface="Helvetica" pitchFamily="2" charset="0"/>
              </a:rPr>
              <a:t> at </a:t>
            </a:r>
            <a:r>
              <a:rPr lang="en-US" sz="1100" b="0" i="1" u="none" strike="noStrike" dirty="0">
                <a:solidFill>
                  <a:srgbClr val="000000"/>
                </a:solidFill>
                <a:effectLst/>
                <a:latin typeface="Helvetica" pitchFamily="2" charset="0"/>
              </a:rPr>
              <a:t>T</a:t>
            </a:r>
            <a:r>
              <a:rPr lang="en-US" sz="1100" b="0" i="0" u="none" strike="noStrike" dirty="0">
                <a:solidFill>
                  <a:srgbClr val="000000"/>
                </a:solidFill>
                <a:effectLst/>
                <a:latin typeface="Helvetica" pitchFamily="2" charset="0"/>
              </a:rPr>
              <a:t> = 5K, with the applied magnetic field </a:t>
            </a:r>
            <a:r>
              <a:rPr lang="en-US" sz="1100" b="1" i="1" u="none" strike="noStrike" dirty="0" err="1">
                <a:solidFill>
                  <a:srgbClr val="000000"/>
                </a:solidFill>
                <a:effectLst/>
                <a:latin typeface="Helvetica" pitchFamily="2" charset="0"/>
              </a:rPr>
              <a:t>B</a:t>
            </a:r>
            <a:r>
              <a:rPr lang="en-US" sz="1100" b="0" i="0" u="none" strike="noStrike" dirty="0" err="1">
                <a:solidFill>
                  <a:srgbClr val="000000"/>
                </a:solidFill>
                <a:effectLst/>
                <a:latin typeface="Helvetica" pitchFamily="2" charset="0"/>
              </a:rPr>
              <a:t>∥</a:t>
            </a:r>
            <a:r>
              <a:rPr lang="en-US" sz="1100" b="0" i="1" u="none" strike="noStrike" dirty="0" err="1">
                <a:solidFill>
                  <a:srgbClr val="000000"/>
                </a:solidFill>
                <a:effectLst/>
                <a:latin typeface="Helvetica" pitchFamily="2" charset="0"/>
              </a:rPr>
              <a:t>a</a:t>
            </a:r>
            <a:r>
              <a:rPr lang="en-US" sz="1100" b="0" i="0" u="none" strike="noStrike" dirty="0">
                <a:solidFill>
                  <a:srgbClr val="000000"/>
                </a:solidFill>
                <a:effectLst/>
                <a:latin typeface="Helvetica" pitchFamily="2" charset="0"/>
              </a:rPr>
              <a:t>* (panel a) and </a:t>
            </a:r>
            <a:r>
              <a:rPr lang="en-US" sz="1100" b="1" i="1" u="none" strike="noStrike" dirty="0" err="1">
                <a:solidFill>
                  <a:srgbClr val="000000"/>
                </a:solidFill>
                <a:effectLst/>
                <a:latin typeface="Helvetica" pitchFamily="2" charset="0"/>
              </a:rPr>
              <a:t>B</a:t>
            </a:r>
            <a:r>
              <a:rPr lang="en-US" sz="1100" b="0" i="0" u="none" strike="noStrike" dirty="0" err="1">
                <a:solidFill>
                  <a:srgbClr val="000000"/>
                </a:solidFill>
                <a:effectLst/>
                <a:latin typeface="Helvetica" pitchFamily="2" charset="0"/>
              </a:rPr>
              <a:t>∥</a:t>
            </a:r>
            <a:r>
              <a:rPr lang="en-US" sz="1100" b="0" i="1" u="none" strike="noStrike" dirty="0" err="1">
                <a:solidFill>
                  <a:srgbClr val="000000"/>
                </a:solidFill>
                <a:effectLst/>
                <a:latin typeface="Helvetica" pitchFamily="2" charset="0"/>
              </a:rPr>
              <a:t>a</a:t>
            </a:r>
            <a:r>
              <a:rPr lang="en-US" sz="1100" b="0" i="0" u="none" strike="noStrike" dirty="0">
                <a:solidFill>
                  <a:srgbClr val="000000"/>
                </a:solidFill>
                <a:effectLst/>
                <a:latin typeface="Helvetica" pitchFamily="2" charset="0"/>
              </a:rPr>
              <a:t> (panel b). Black circles are excitation modes extracted from the EPR spectra measured on powdered samples at </a:t>
            </a:r>
            <a:r>
              <a:rPr lang="en-US" sz="1100" b="0" i="1" u="none" strike="noStrike" dirty="0">
                <a:solidFill>
                  <a:srgbClr val="000000"/>
                </a:solidFill>
                <a:effectLst/>
                <a:latin typeface="Helvetica" pitchFamily="2" charset="0"/>
              </a:rPr>
              <a:t>T</a:t>
            </a:r>
            <a:r>
              <a:rPr lang="en-US" sz="1100" b="0" i="0" u="none" strike="noStrike" dirty="0">
                <a:solidFill>
                  <a:srgbClr val="000000"/>
                </a:solidFill>
                <a:effectLst/>
                <a:latin typeface="Helvetica" pitchFamily="2" charset="0"/>
              </a:rPr>
              <a:t> = 5K. Dashed lines are guides to some of the weaker excitation modes.</a:t>
            </a:r>
            <a:endParaRPr lang="en-US" sz="1100" dirty="0"/>
          </a:p>
        </p:txBody>
      </p:sp>
      <p:sp>
        <p:nvSpPr>
          <p:cNvPr id="1034" name="Rectangle 49"/>
          <p:cNvSpPr>
            <a:spLocks noChangeArrowheads="1"/>
          </p:cNvSpPr>
          <p:nvPr/>
        </p:nvSpPr>
        <p:spPr bwMode="auto">
          <a:xfrm>
            <a:off x="5934076" y="1329113"/>
            <a:ext cx="6169940" cy="4830652"/>
          </a:xfrm>
          <a:prstGeom prst="rect">
            <a:avLst/>
          </a:prstGeom>
          <a:noFill/>
          <a:ln w="19050">
            <a:solidFill>
              <a:srgbClr val="0033CC"/>
            </a:solidFill>
            <a:miter lim="800000"/>
            <a:headEnd/>
            <a:tailEnd/>
          </a:ln>
        </p:spPr>
        <p:txBody>
          <a:bodyPr wrap="none" anchor="ctr"/>
          <a:lstStyle/>
          <a:p>
            <a:endParaRPr lang="en-US"/>
          </a:p>
        </p:txBody>
      </p:sp>
      <p:sp>
        <p:nvSpPr>
          <p:cNvPr id="3" name="Text Box 28">
            <a:extLst>
              <a:ext uri="{FF2B5EF4-FFF2-40B4-BE49-F238E27FC236}">
                <a16:creationId xmlns:a16="http://schemas.microsoft.com/office/drawing/2014/main" id="{0D20993B-7153-8172-18FB-DD9AF317105A}"/>
              </a:ext>
            </a:extLst>
          </p:cNvPr>
          <p:cNvSpPr txBox="1">
            <a:spLocks noChangeArrowheads="1"/>
          </p:cNvSpPr>
          <p:nvPr/>
        </p:nvSpPr>
        <p:spPr bwMode="auto">
          <a:xfrm>
            <a:off x="0" y="6270618"/>
            <a:ext cx="12192000" cy="615553"/>
          </a:xfrm>
          <a:prstGeom prst="rect">
            <a:avLst/>
          </a:prstGeom>
          <a:noFill/>
          <a:ln w="9525">
            <a:noFill/>
            <a:miter lim="800000"/>
            <a:headEnd/>
            <a:tailEnd/>
          </a:ln>
        </p:spPr>
        <p:txBody>
          <a:bodyPr wrap="square">
            <a:spAutoFit/>
          </a:bodyPr>
          <a:lstStyle/>
          <a:p>
            <a:r>
              <a:rPr lang="en-US" sz="1100" b="1" dirty="0">
                <a:solidFill>
                  <a:srgbClr val="333399"/>
                </a:solidFill>
              </a:rPr>
              <a:t>Facilities and instrumentation used:</a:t>
            </a:r>
            <a:r>
              <a:rPr lang="en-US" sz="1100" dirty="0">
                <a:solidFill>
                  <a:srgbClr val="333399"/>
                </a:solidFill>
              </a:rPr>
              <a:t> Joint EMR/DC-Field Facility Operation (</a:t>
            </a:r>
            <a:r>
              <a:rPr lang="en-US" sz="1100" dirty="0">
                <a:solidFill>
                  <a:srgbClr val="333299"/>
                </a:solidFill>
              </a:rPr>
              <a:t>15/17 T Transmission EPR Spectrometer and FTIR Spectrometer in SCM3</a:t>
            </a:r>
            <a:r>
              <a:rPr lang="en-US" sz="1100" dirty="0">
                <a:solidFill>
                  <a:srgbClr val="333399"/>
                </a:solidFill>
              </a:rPr>
              <a:t>).</a:t>
            </a:r>
          </a:p>
          <a:p>
            <a:r>
              <a:rPr lang="en-US" sz="1100" b="1" dirty="0">
                <a:solidFill>
                  <a:srgbClr val="333399"/>
                </a:solidFill>
                <a:latin typeface="+mj-lt"/>
              </a:rPr>
              <a:t>Citation: </a:t>
            </a:r>
            <a:r>
              <a:rPr lang="en-US" sz="1100" b="0" i="0" dirty="0">
                <a:solidFill>
                  <a:srgbClr val="000000"/>
                </a:solidFill>
                <a:effectLst/>
                <a:latin typeface="arial" panose="020B0604020202020204" pitchFamily="34" charset="0"/>
              </a:rPr>
              <a:t> </a:t>
            </a:r>
            <a:r>
              <a:rPr lang="en-US" sz="1100" b="0" i="0" dirty="0">
                <a:solidFill>
                  <a:srgbClr val="333399"/>
                </a:solidFill>
                <a:effectLst/>
                <a:latin typeface="arial" panose="020B0604020202020204" pitchFamily="34" charset="0"/>
              </a:rPr>
              <a:t>Xiang, L.; </a:t>
            </a:r>
            <a:r>
              <a:rPr lang="en-US" sz="1100" b="0" i="0" dirty="0" err="1">
                <a:solidFill>
                  <a:srgbClr val="333399"/>
                </a:solidFill>
                <a:effectLst/>
                <a:latin typeface="arial" panose="020B0604020202020204" pitchFamily="34" charset="0"/>
              </a:rPr>
              <a:t>Dhakal</a:t>
            </a:r>
            <a:r>
              <a:rPr lang="en-US" sz="1100" b="0" i="0" dirty="0">
                <a:solidFill>
                  <a:srgbClr val="333399"/>
                </a:solidFill>
                <a:effectLst/>
                <a:latin typeface="arial" panose="020B0604020202020204" pitchFamily="34" charset="0"/>
              </a:rPr>
              <a:t>, R.; Ozerov, M.; Jiang, Y.; </a:t>
            </a:r>
            <a:r>
              <a:rPr lang="en-US" sz="1100" b="0" i="0" dirty="0" err="1">
                <a:solidFill>
                  <a:srgbClr val="333399"/>
                </a:solidFill>
                <a:effectLst/>
                <a:latin typeface="arial" panose="020B0604020202020204" pitchFamily="34" charset="0"/>
              </a:rPr>
              <a:t>Mou</a:t>
            </a:r>
            <a:r>
              <a:rPr lang="en-US" sz="1100" b="0" i="0" dirty="0">
                <a:solidFill>
                  <a:srgbClr val="333399"/>
                </a:solidFill>
                <a:effectLst/>
                <a:latin typeface="arial" panose="020B0604020202020204" pitchFamily="34" charset="0"/>
              </a:rPr>
              <a:t>, B.S.; Ozarowski, A.; Huang, Q.; Zhou, H.; Fang, J.; Winter, S.M.; Jiang, Z.; Smirnov, D., </a:t>
            </a:r>
          </a:p>
          <a:p>
            <a:r>
              <a:rPr lang="en-US" sz="1100" b="0" i="1" dirty="0">
                <a:solidFill>
                  <a:srgbClr val="333399"/>
                </a:solidFill>
                <a:effectLst/>
                <a:latin typeface="arial" panose="020B0604020202020204" pitchFamily="34" charset="0"/>
              </a:rPr>
              <a:t>Disorder-Enriched Magnetic Excitations in a Heisenberg-</a:t>
            </a:r>
            <a:r>
              <a:rPr lang="en-US" sz="1100" b="0" i="1" dirty="0" err="1">
                <a:solidFill>
                  <a:srgbClr val="333399"/>
                </a:solidFill>
                <a:effectLst/>
                <a:latin typeface="arial" panose="020B0604020202020204" pitchFamily="34" charset="0"/>
              </a:rPr>
              <a:t>Kitaev</a:t>
            </a:r>
            <a:r>
              <a:rPr lang="en-US" sz="1100" b="0" i="1" dirty="0">
                <a:solidFill>
                  <a:srgbClr val="333399"/>
                </a:solidFill>
                <a:effectLst/>
                <a:latin typeface="arial" panose="020B0604020202020204" pitchFamily="34" charset="0"/>
              </a:rPr>
              <a:t> Quantum Magnet Na2Co2TeO6,   </a:t>
            </a:r>
            <a:r>
              <a:rPr lang="en-US" sz="1100" b="0" i="0" dirty="0">
                <a:solidFill>
                  <a:srgbClr val="333399"/>
                </a:solidFill>
                <a:effectLst/>
                <a:latin typeface="arial" panose="020B0604020202020204" pitchFamily="34" charset="0"/>
              </a:rPr>
              <a:t> </a:t>
            </a:r>
            <a:r>
              <a:rPr lang="en-US" sz="1100" b="1" i="0" dirty="0">
                <a:solidFill>
                  <a:srgbClr val="333399"/>
                </a:solidFill>
                <a:effectLst/>
                <a:latin typeface="arial" panose="020B0604020202020204" pitchFamily="34" charset="0"/>
              </a:rPr>
              <a:t>Physical Review Letters</a:t>
            </a:r>
            <a:r>
              <a:rPr lang="en-US" sz="1100" b="0" i="0" dirty="0">
                <a:solidFill>
                  <a:srgbClr val="333399"/>
                </a:solidFill>
                <a:effectLst/>
                <a:latin typeface="arial" panose="020B0604020202020204" pitchFamily="34" charset="0"/>
              </a:rPr>
              <a:t>, </a:t>
            </a:r>
            <a:r>
              <a:rPr lang="en-US" sz="1100" b="1" i="0" dirty="0">
                <a:solidFill>
                  <a:srgbClr val="333399"/>
                </a:solidFill>
                <a:effectLst/>
                <a:latin typeface="arial" panose="020B0604020202020204" pitchFamily="34" charset="0"/>
              </a:rPr>
              <a:t>131</a:t>
            </a:r>
            <a:r>
              <a:rPr lang="en-US" sz="1100" b="0" i="0" dirty="0">
                <a:solidFill>
                  <a:srgbClr val="333399"/>
                </a:solidFill>
                <a:effectLst/>
                <a:latin typeface="arial" panose="020B0604020202020204" pitchFamily="34" charset="0"/>
              </a:rPr>
              <a:t>, 076701 (2023)    </a:t>
            </a:r>
            <a:r>
              <a:rPr lang="en-US" sz="1100" b="1" i="0" dirty="0">
                <a:solidFill>
                  <a:srgbClr val="333399"/>
                </a:solidFill>
                <a:effectLst/>
                <a:latin typeface="arial" panose="020B0604020202020204" pitchFamily="34" charset="0"/>
                <a:hlinkClick r:id="rId6">
                  <a:extLst>
                    <a:ext uri="{A12FA001-AC4F-418D-AE19-62706E023703}">
                      <ahyp:hlinkClr xmlns:ahyp="http://schemas.microsoft.com/office/drawing/2018/hyperlinkcolor" val="tx"/>
                    </a:ext>
                  </a:extLst>
                </a:hlinkClick>
              </a:rPr>
              <a:t>doi.org/10.1103/PhysRevLett.131.076701</a:t>
            </a:r>
            <a:endParaRPr lang="en-US" sz="1100" dirty="0">
              <a:solidFill>
                <a:srgbClr val="333399"/>
              </a:solidFill>
              <a:latin typeface="+mj-lt"/>
            </a:endParaRPr>
          </a:p>
        </p:txBody>
      </p:sp>
    </p:spTree>
    <p:extLst>
      <p:ext uri="{BB962C8B-B14F-4D97-AF65-F5344CB8AC3E}">
        <p14:creationId xmlns:p14="http://schemas.microsoft.com/office/powerpoint/2010/main" val="3345844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ChangeArrowheads="1"/>
          </p:cNvSpPr>
          <p:nvPr/>
        </p:nvSpPr>
        <p:spPr bwMode="auto">
          <a:xfrm>
            <a:off x="2308225" y="6281739"/>
            <a:ext cx="184150" cy="274637"/>
          </a:xfrm>
          <a:prstGeom prst="rect">
            <a:avLst/>
          </a:prstGeom>
          <a:noFill/>
          <a:ln w="9525">
            <a:noFill/>
            <a:miter lim="800000"/>
            <a:headEnd/>
            <a:tailEnd/>
          </a:ln>
        </p:spPr>
        <p:txBody>
          <a:bodyPr wrap="none">
            <a:spAutoFit/>
          </a:bodyPr>
          <a:lstStyle/>
          <a:p>
            <a:endParaRPr lang="en-US" sz="1200"/>
          </a:p>
        </p:txBody>
      </p:sp>
      <p:sp>
        <p:nvSpPr>
          <p:cNvPr id="1029" name="Line 42"/>
          <p:cNvSpPr>
            <a:spLocks noChangeShapeType="1"/>
          </p:cNvSpPr>
          <p:nvPr/>
        </p:nvSpPr>
        <p:spPr bwMode="auto">
          <a:xfrm>
            <a:off x="0" y="1215689"/>
            <a:ext cx="12192000" cy="28082"/>
          </a:xfrm>
          <a:prstGeom prst="line">
            <a:avLst/>
          </a:prstGeom>
          <a:noFill/>
          <a:ln w="82550" cmpd="thickThin">
            <a:solidFill>
              <a:schemeClr val="tx1"/>
            </a:solidFill>
            <a:round/>
            <a:headEnd/>
            <a:tailEnd/>
          </a:ln>
        </p:spPr>
        <p:txBody>
          <a:bodyPr/>
          <a:lstStyle/>
          <a:p>
            <a:endParaRPr lang="en-US"/>
          </a:p>
        </p:txBody>
      </p:sp>
      <p:sp>
        <p:nvSpPr>
          <p:cNvPr id="2" name="AutoShape 2">
            <a:extLst>
              <a:ext uri="{FF2B5EF4-FFF2-40B4-BE49-F238E27FC236}">
                <a16:creationId xmlns:a16="http://schemas.microsoft.com/office/drawing/2014/main" id="{E4D5DAA7-ACA5-4300-AB3C-9A2A1C32E8E2}"/>
              </a:ext>
            </a:extLst>
          </p:cNvPr>
          <p:cNvSpPr>
            <a:spLocks noChangeAspect="1" noChangeArrowheads="1"/>
          </p:cNvSpPr>
          <p:nvPr/>
        </p:nvSpPr>
        <p:spPr bwMode="auto">
          <a:xfrm>
            <a:off x="5743575" y="327831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 Box 28">
            <a:extLst>
              <a:ext uri="{FF2B5EF4-FFF2-40B4-BE49-F238E27FC236}">
                <a16:creationId xmlns:a16="http://schemas.microsoft.com/office/drawing/2014/main" id="{F958FDB7-C0E4-7AA7-D5C0-EB2D7A062E49}"/>
              </a:ext>
            </a:extLst>
          </p:cNvPr>
          <p:cNvSpPr txBox="1">
            <a:spLocks noChangeArrowheads="1"/>
          </p:cNvSpPr>
          <p:nvPr/>
        </p:nvSpPr>
        <p:spPr bwMode="auto">
          <a:xfrm>
            <a:off x="241292" y="1481076"/>
            <a:ext cx="5365939" cy="4524315"/>
          </a:xfrm>
          <a:prstGeom prst="rect">
            <a:avLst/>
          </a:prstGeom>
          <a:noFill/>
          <a:ln w="9525">
            <a:noFill/>
            <a:miter lim="800000"/>
            <a:headEnd/>
            <a:tailEnd/>
          </a:ln>
        </p:spPr>
        <p:txBody>
          <a:bodyPr wrap="square">
            <a:spAutoFit/>
          </a:bodyPr>
          <a:lstStyle/>
          <a:p>
            <a:pPr algn="just"/>
            <a:r>
              <a:rPr lang="en-US" sz="1200" b="1" dirty="0">
                <a:solidFill>
                  <a:srgbClr val="000000"/>
                </a:solidFill>
              </a:rPr>
              <a:t>What is the finding? </a:t>
            </a:r>
            <a:r>
              <a:rPr lang="en-US" sz="1200" i="1" u="sng" dirty="0">
                <a:effectLst/>
                <a:latin typeface="+mj-lt"/>
                <a:ea typeface="Calibri" panose="020F0502020204030204" pitchFamily="34" charset="0"/>
              </a:rPr>
              <a:t>This collaboration studied an enigmatic magnetic material, </a:t>
            </a:r>
            <a:r>
              <a:rPr lang="en-US" sz="1200" i="1" u="sng" dirty="0"/>
              <a:t>Na</a:t>
            </a:r>
            <a:r>
              <a:rPr lang="en-US" sz="1200" i="1" u="sng" baseline="-25000" dirty="0"/>
              <a:t>2</a:t>
            </a:r>
            <a:r>
              <a:rPr lang="en-US" sz="1200" i="1" u="sng" dirty="0"/>
              <a:t>Co</a:t>
            </a:r>
            <a:r>
              <a:rPr lang="en-US" sz="1200" i="1" u="sng" baseline="-25000" dirty="0"/>
              <a:t>2</a:t>
            </a:r>
            <a:r>
              <a:rPr lang="en-US" sz="1200" i="1" u="sng" dirty="0"/>
              <a:t>TeO</a:t>
            </a:r>
            <a:r>
              <a:rPr lang="en-US" sz="1200" i="1" u="sng" baseline="-25000" dirty="0"/>
              <a:t>6</a:t>
            </a:r>
            <a:r>
              <a:rPr lang="en-US" sz="1200" i="1" u="sng" dirty="0">
                <a:effectLst/>
                <a:latin typeface="+mj-lt"/>
                <a:ea typeface="Calibri" panose="020F0502020204030204" pitchFamily="34" charset="0"/>
              </a:rPr>
              <a:t>, that is thought to host exotic magnetic excitations that could be utilized in future quantum computing schemes.</a:t>
            </a:r>
            <a:r>
              <a:rPr lang="en-US" sz="1200" i="1" dirty="0">
                <a:effectLst/>
                <a:latin typeface="+mj-lt"/>
                <a:ea typeface="Calibri" panose="020F0502020204030204" pitchFamily="34" charset="0"/>
              </a:rPr>
              <a:t> </a:t>
            </a:r>
            <a:r>
              <a:rPr lang="en-US" sz="1200" dirty="0">
                <a:effectLst/>
                <a:latin typeface="+mj-lt"/>
                <a:ea typeface="Calibri" panose="020F0502020204030204" pitchFamily="34" charset="0"/>
              </a:rPr>
              <a:t>Through detailed theoretical analysis of the evolution of the magnetic excitation spectrum across a wide range of applied magnetic field, </a:t>
            </a:r>
            <a:r>
              <a:rPr lang="en-US" sz="1200" i="1" u="sng" dirty="0">
                <a:effectLst/>
                <a:latin typeface="+mj-lt"/>
                <a:ea typeface="Calibri" panose="020F0502020204030204" pitchFamily="34" charset="0"/>
              </a:rPr>
              <a:t>researchers reveals </a:t>
            </a:r>
            <a:r>
              <a:rPr lang="en-US" sz="1200" i="1" u="sng" dirty="0">
                <a:latin typeface="+mj-lt"/>
                <a:ea typeface="Calibri" panose="020F0502020204030204" pitchFamily="34" charset="0"/>
              </a:rPr>
              <a:t>the</a:t>
            </a:r>
            <a:r>
              <a:rPr lang="en-US" sz="1200" i="1" u="sng" dirty="0">
                <a:effectLst/>
                <a:latin typeface="+mj-lt"/>
                <a:ea typeface="Calibri" panose="020F0502020204030204" pitchFamily="34" charset="0"/>
              </a:rPr>
              <a:t> crucial role of microscopic disorder in the crystals that strongly affects the resulting macroscopic magnetic properties.</a:t>
            </a:r>
            <a:endParaRPr lang="en-US" sz="1200" i="1" u="sng" dirty="0">
              <a:latin typeface="Arial" charset="0"/>
            </a:endParaRPr>
          </a:p>
          <a:p>
            <a:pPr algn="just"/>
            <a:endParaRPr lang="en-US" sz="1200" dirty="0">
              <a:solidFill>
                <a:srgbClr val="000000"/>
              </a:solidFill>
            </a:endParaRPr>
          </a:p>
          <a:p>
            <a:pPr algn="just"/>
            <a:r>
              <a:rPr lang="en-US" sz="1200" b="1" dirty="0">
                <a:solidFill>
                  <a:srgbClr val="000000"/>
                </a:solidFill>
                <a:latin typeface="+mj-lt"/>
              </a:rPr>
              <a:t>Why is this important? </a:t>
            </a:r>
            <a:r>
              <a:rPr lang="en-US" sz="1200" dirty="0"/>
              <a:t>This comprehensive study has resulted in a detailed understanding of the magnetic excitations in Na</a:t>
            </a:r>
            <a:r>
              <a:rPr lang="en-US" sz="1200" baseline="-25000" dirty="0"/>
              <a:t>2</a:t>
            </a:r>
            <a:r>
              <a:rPr lang="en-US" sz="1200" dirty="0"/>
              <a:t>Co</a:t>
            </a:r>
            <a:r>
              <a:rPr lang="en-US" sz="1200" baseline="-25000" dirty="0"/>
              <a:t>2</a:t>
            </a:r>
            <a:r>
              <a:rPr lang="en-US" sz="1200" dirty="0"/>
              <a:t>TeO</a:t>
            </a:r>
            <a:r>
              <a:rPr lang="en-US" sz="1200" baseline="-25000" dirty="0"/>
              <a:t>6</a:t>
            </a:r>
            <a:r>
              <a:rPr lang="en-US" sz="1200" dirty="0"/>
              <a:t>, revealing the key role of disorder associated with the sodium atoms immediately surrounding the cobalt spins (see Figure). </a:t>
            </a:r>
            <a:r>
              <a:rPr lang="en-US" sz="1200" i="1" u="sng" dirty="0">
                <a:effectLst/>
                <a:latin typeface="+mj-lt"/>
                <a:ea typeface="Calibri" panose="020F0502020204030204" pitchFamily="34" charset="0"/>
              </a:rPr>
              <a:t>Understanding the role of disorder more generally (and how to control it) in this class of materials is an important prerequisite for </a:t>
            </a:r>
            <a:r>
              <a:rPr lang="en-US" sz="1200" i="1" u="sng" kern="1200" dirty="0">
                <a:solidFill>
                  <a:schemeClr val="tx1"/>
                </a:solidFill>
                <a:effectLst/>
                <a:latin typeface="Arial" charset="0"/>
                <a:ea typeface="+mn-ea"/>
                <a:cs typeface="+mn-cs"/>
              </a:rPr>
              <a:t>development of future </a:t>
            </a:r>
            <a:r>
              <a:rPr lang="en-US" sz="1200" i="1" u="sng" dirty="0">
                <a:effectLst/>
                <a:latin typeface="+mj-lt"/>
                <a:ea typeface="Calibri" panose="020F0502020204030204" pitchFamily="34" charset="0"/>
              </a:rPr>
              <a:t>information technologies</a:t>
            </a:r>
            <a:r>
              <a:rPr lang="en-US" sz="1200" dirty="0">
                <a:effectLst/>
                <a:latin typeface="+mj-lt"/>
                <a:ea typeface="Calibri" panose="020F0502020204030204" pitchFamily="34" charset="0"/>
              </a:rPr>
              <a:t>.</a:t>
            </a:r>
            <a:endParaRPr lang="en-US" sz="1200" dirty="0">
              <a:latin typeface="+mj-lt"/>
            </a:endParaRPr>
          </a:p>
          <a:p>
            <a:pPr algn="just"/>
            <a:endParaRPr lang="en-US" sz="1200" dirty="0">
              <a:latin typeface="Arial" charset="0"/>
            </a:endParaRPr>
          </a:p>
          <a:p>
            <a:pPr algn="just"/>
            <a:r>
              <a:rPr lang="en-US" sz="1200" b="1" dirty="0">
                <a:solidFill>
                  <a:srgbClr val="000000"/>
                </a:solidFill>
                <a:latin typeface="+mj-lt"/>
              </a:rPr>
              <a:t>Why did this research need the MagLab?</a:t>
            </a:r>
            <a:r>
              <a:rPr lang="en-US" sz="1200" b="1" dirty="0">
                <a:latin typeface="+mj-lt"/>
              </a:rPr>
              <a:t> </a:t>
            </a:r>
            <a:r>
              <a:rPr lang="en-US" sz="1200" dirty="0">
                <a:latin typeface="+mj-lt"/>
              </a:rPr>
              <a:t> </a:t>
            </a:r>
            <a:r>
              <a:rPr lang="en-US" sz="1200" dirty="0">
                <a:effectLst/>
                <a:latin typeface="+mj-lt"/>
                <a:ea typeface="Calibri" panose="020F0502020204030204" pitchFamily="34" charset="0"/>
              </a:rPr>
              <a:t>Measuring the precise nature of the magnetic excitations associated with the </a:t>
            </a:r>
            <a:r>
              <a:rPr lang="en-US" sz="1200" dirty="0"/>
              <a:t>Na</a:t>
            </a:r>
            <a:r>
              <a:rPr lang="en-US" sz="1200" baseline="-25000" dirty="0"/>
              <a:t>2</a:t>
            </a:r>
            <a:r>
              <a:rPr lang="en-US" sz="1200" dirty="0"/>
              <a:t>Co</a:t>
            </a:r>
            <a:r>
              <a:rPr lang="en-US" sz="1200" baseline="-25000" dirty="0"/>
              <a:t>2</a:t>
            </a:r>
            <a:r>
              <a:rPr lang="en-US" sz="1200" dirty="0"/>
              <a:t>TeO</a:t>
            </a:r>
            <a:r>
              <a:rPr lang="en-US" sz="1200" baseline="-25000" dirty="0"/>
              <a:t>6</a:t>
            </a:r>
            <a:r>
              <a:rPr lang="en-US" sz="1200" dirty="0"/>
              <a:t> </a:t>
            </a:r>
            <a:r>
              <a:rPr lang="en-US" sz="1200" dirty="0">
                <a:effectLst/>
                <a:latin typeface="+mj-lt"/>
                <a:ea typeface="Calibri" panose="020F0502020204030204" pitchFamily="34" charset="0"/>
              </a:rPr>
              <a:t>compound over a wide range of magnetic fields and frequencies was essential to diagnosing the role of disorder in these complex quantum magnetic materials. </a:t>
            </a:r>
            <a:r>
              <a:rPr lang="en-US" sz="1200" i="1" u="sng" dirty="0">
                <a:effectLst/>
                <a:latin typeface="+mj-lt"/>
                <a:ea typeface="Calibri" panose="020F0502020204030204" pitchFamily="34" charset="0"/>
              </a:rPr>
              <a:t>In particular, cooperation between the MagLab’s Electron Magnetic Resonance (EMR) facility and DC Field facility provided unrivaled experimental insights by bringing to bear the combined capabilities of high-field electron paramagnetic resonance (EPR) and far-infrared </a:t>
            </a:r>
            <a:r>
              <a:rPr lang="en-US" sz="1200" i="1" u="sng" dirty="0" err="1">
                <a:effectLst/>
                <a:latin typeface="+mj-lt"/>
                <a:ea typeface="Calibri" panose="020F0502020204030204" pitchFamily="34" charset="0"/>
              </a:rPr>
              <a:t>magnetospectroscopy</a:t>
            </a:r>
            <a:r>
              <a:rPr lang="en-US" sz="1200" i="1" u="sng" dirty="0">
                <a:effectLst/>
                <a:latin typeface="+mj-lt"/>
                <a:ea typeface="Calibri" panose="020F0502020204030204" pitchFamily="34" charset="0"/>
              </a:rPr>
              <a:t> (FIRMS) that are available at the MagLab</a:t>
            </a:r>
            <a:r>
              <a:rPr lang="en-US" sz="1200" dirty="0">
                <a:effectLst/>
                <a:latin typeface="+mj-lt"/>
                <a:ea typeface="Calibri" panose="020F0502020204030204" pitchFamily="34" charset="0"/>
              </a:rPr>
              <a:t>.</a:t>
            </a:r>
            <a:endParaRPr lang="en-US" sz="1200" dirty="0">
              <a:latin typeface="+mj-lt"/>
            </a:endParaRPr>
          </a:p>
        </p:txBody>
      </p:sp>
      <p:pic>
        <p:nvPicPr>
          <p:cNvPr id="8" name="Picture 7" descr="A diagram of a molecule&#10;&#10;Description automatically generated with medium confidence">
            <a:extLst>
              <a:ext uri="{FF2B5EF4-FFF2-40B4-BE49-F238E27FC236}">
                <a16:creationId xmlns:a16="http://schemas.microsoft.com/office/drawing/2014/main" id="{A3A5B6F6-522D-4C32-2D55-01D9131A8A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4076" y="1525211"/>
            <a:ext cx="6188253" cy="3647910"/>
          </a:xfrm>
          <a:prstGeom prst="rect">
            <a:avLst/>
          </a:prstGeom>
        </p:spPr>
      </p:pic>
      <p:sp>
        <p:nvSpPr>
          <p:cNvPr id="9" name="Rectangle 8">
            <a:extLst>
              <a:ext uri="{FF2B5EF4-FFF2-40B4-BE49-F238E27FC236}">
                <a16:creationId xmlns:a16="http://schemas.microsoft.com/office/drawing/2014/main" id="{DB25C2D0-A0DB-897D-5755-35B8A1D78D07}"/>
              </a:ext>
            </a:extLst>
          </p:cNvPr>
          <p:cNvSpPr/>
          <p:nvPr/>
        </p:nvSpPr>
        <p:spPr>
          <a:xfrm>
            <a:off x="6048375" y="1474200"/>
            <a:ext cx="769284" cy="3165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4487B7-EA7E-1EED-9956-833D7FCACBE6}"/>
              </a:ext>
            </a:extLst>
          </p:cNvPr>
          <p:cNvSpPr/>
          <p:nvPr/>
        </p:nvSpPr>
        <p:spPr>
          <a:xfrm>
            <a:off x="8964145" y="1481076"/>
            <a:ext cx="769284" cy="3165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49">
            <a:extLst>
              <a:ext uri="{FF2B5EF4-FFF2-40B4-BE49-F238E27FC236}">
                <a16:creationId xmlns:a16="http://schemas.microsoft.com/office/drawing/2014/main" id="{8642165F-9280-4252-36F7-3DD115EEAEBC}"/>
              </a:ext>
            </a:extLst>
          </p:cNvPr>
          <p:cNvSpPr>
            <a:spLocks noChangeArrowheads="1"/>
          </p:cNvSpPr>
          <p:nvPr/>
        </p:nvSpPr>
        <p:spPr bwMode="auto">
          <a:xfrm>
            <a:off x="5743575" y="1329113"/>
            <a:ext cx="6360441" cy="4830652"/>
          </a:xfrm>
          <a:prstGeom prst="rect">
            <a:avLst/>
          </a:prstGeom>
          <a:noFill/>
          <a:ln w="19050">
            <a:solidFill>
              <a:srgbClr val="0033CC"/>
            </a:solidFill>
            <a:miter lim="800000"/>
            <a:headEnd/>
            <a:tailEnd/>
          </a:ln>
        </p:spPr>
        <p:txBody>
          <a:bodyPr wrap="none" anchor="ctr"/>
          <a:lstStyle/>
          <a:p>
            <a:endParaRPr lang="en-US"/>
          </a:p>
        </p:txBody>
      </p:sp>
      <p:sp>
        <p:nvSpPr>
          <p:cNvPr id="16" name="TextBox 15">
            <a:extLst>
              <a:ext uri="{FF2B5EF4-FFF2-40B4-BE49-F238E27FC236}">
                <a16:creationId xmlns:a16="http://schemas.microsoft.com/office/drawing/2014/main" id="{B418ADB8-CD46-8731-D071-D46925C4628F}"/>
              </a:ext>
            </a:extLst>
          </p:cNvPr>
          <p:cNvSpPr txBox="1"/>
          <p:nvPr/>
        </p:nvSpPr>
        <p:spPr>
          <a:xfrm>
            <a:off x="5966223" y="1428444"/>
            <a:ext cx="497252" cy="400110"/>
          </a:xfrm>
          <a:prstGeom prst="rect">
            <a:avLst/>
          </a:prstGeom>
          <a:noFill/>
        </p:spPr>
        <p:txBody>
          <a:bodyPr wrap="none" rtlCol="0">
            <a:spAutoFit/>
          </a:bodyPr>
          <a:lstStyle/>
          <a:p>
            <a:r>
              <a:rPr lang="en-US" sz="2000" dirty="0"/>
              <a:t>(a)</a:t>
            </a:r>
          </a:p>
        </p:txBody>
      </p:sp>
      <p:sp>
        <p:nvSpPr>
          <p:cNvPr id="17" name="TextBox 16">
            <a:extLst>
              <a:ext uri="{FF2B5EF4-FFF2-40B4-BE49-F238E27FC236}">
                <a16:creationId xmlns:a16="http://schemas.microsoft.com/office/drawing/2014/main" id="{4CF91AE0-FEBC-4771-5A6D-9D0CDD6EDBFE}"/>
              </a:ext>
            </a:extLst>
          </p:cNvPr>
          <p:cNvSpPr txBox="1"/>
          <p:nvPr/>
        </p:nvSpPr>
        <p:spPr>
          <a:xfrm>
            <a:off x="9005256" y="1433263"/>
            <a:ext cx="497252" cy="400110"/>
          </a:xfrm>
          <a:prstGeom prst="rect">
            <a:avLst/>
          </a:prstGeom>
          <a:noFill/>
        </p:spPr>
        <p:txBody>
          <a:bodyPr wrap="none" rtlCol="0">
            <a:spAutoFit/>
          </a:bodyPr>
          <a:lstStyle/>
          <a:p>
            <a:r>
              <a:rPr lang="en-US" sz="2000" dirty="0"/>
              <a:t>(b)</a:t>
            </a:r>
          </a:p>
        </p:txBody>
      </p:sp>
      <p:sp>
        <p:nvSpPr>
          <p:cNvPr id="18" name="TextBox 17">
            <a:extLst>
              <a:ext uri="{FF2B5EF4-FFF2-40B4-BE49-F238E27FC236}">
                <a16:creationId xmlns:a16="http://schemas.microsoft.com/office/drawing/2014/main" id="{063F82A0-55A4-0E8D-5EE2-48698762FACE}"/>
              </a:ext>
            </a:extLst>
          </p:cNvPr>
          <p:cNvSpPr txBox="1"/>
          <p:nvPr/>
        </p:nvSpPr>
        <p:spPr>
          <a:xfrm>
            <a:off x="5838825" y="5250944"/>
            <a:ext cx="6169939" cy="830997"/>
          </a:xfrm>
          <a:prstGeom prst="rect">
            <a:avLst/>
          </a:prstGeom>
          <a:noFill/>
        </p:spPr>
        <p:txBody>
          <a:bodyPr wrap="square" rtlCol="0">
            <a:spAutoFit/>
          </a:bodyPr>
          <a:lstStyle/>
          <a:p>
            <a:pPr algn="just"/>
            <a:r>
              <a:rPr lang="en-US" sz="1200" b="1" i="0" u="none" strike="noStrike" dirty="0">
                <a:solidFill>
                  <a:srgbClr val="000000"/>
                </a:solidFill>
                <a:effectLst/>
                <a:latin typeface="+mj-lt"/>
              </a:rPr>
              <a:t>Figure (a) </a:t>
            </a:r>
            <a:r>
              <a:rPr lang="en-US" sz="1200" b="0" i="0" u="none" strike="noStrike" dirty="0">
                <a:solidFill>
                  <a:srgbClr val="000000"/>
                </a:solidFill>
                <a:effectLst/>
                <a:latin typeface="+mj-lt"/>
              </a:rPr>
              <a:t>Average crystal structure of Na</a:t>
            </a:r>
            <a:r>
              <a:rPr lang="en-US" sz="1200" b="0" i="0" u="none" strike="noStrike" baseline="-25000" dirty="0">
                <a:solidFill>
                  <a:srgbClr val="000000"/>
                </a:solidFill>
                <a:effectLst/>
                <a:latin typeface="+mj-lt"/>
              </a:rPr>
              <a:t>2</a:t>
            </a:r>
            <a:r>
              <a:rPr lang="en-US" sz="1200" b="0" i="0" u="none" strike="noStrike" dirty="0">
                <a:solidFill>
                  <a:srgbClr val="000000"/>
                </a:solidFill>
                <a:effectLst/>
                <a:latin typeface="+mj-lt"/>
              </a:rPr>
              <a:t>Co</a:t>
            </a:r>
            <a:r>
              <a:rPr lang="en-US" sz="1200" b="0" i="0" u="none" strike="noStrike" baseline="-25000" dirty="0">
                <a:solidFill>
                  <a:srgbClr val="000000"/>
                </a:solidFill>
                <a:effectLst/>
                <a:latin typeface="+mj-lt"/>
              </a:rPr>
              <a:t>2</a:t>
            </a:r>
            <a:r>
              <a:rPr lang="en-US" sz="1200" b="0" i="0" u="none" strike="noStrike" dirty="0">
                <a:solidFill>
                  <a:srgbClr val="000000"/>
                </a:solidFill>
                <a:effectLst/>
                <a:latin typeface="+mj-lt"/>
              </a:rPr>
              <a:t>TeO</a:t>
            </a:r>
            <a:r>
              <a:rPr lang="en-US" sz="1200" b="0" i="0" u="none" strike="noStrike" baseline="-25000" dirty="0">
                <a:solidFill>
                  <a:srgbClr val="000000"/>
                </a:solidFill>
                <a:effectLst/>
                <a:latin typeface="+mj-lt"/>
              </a:rPr>
              <a:t>6</a:t>
            </a:r>
            <a:r>
              <a:rPr lang="en-US" sz="1200" b="0" i="0" u="none" strike="noStrike" dirty="0">
                <a:solidFill>
                  <a:srgbClr val="000000"/>
                </a:solidFill>
                <a:effectLst/>
                <a:latin typeface="+mj-lt"/>
              </a:rPr>
              <a:t> with each Na site </a:t>
            </a:r>
            <a:r>
              <a:rPr lang="en-US" sz="1200" b="0" i="0" u="none" strike="noStrike" baseline="30000" dirty="0">
                <a:solidFill>
                  <a:srgbClr val="000000"/>
                </a:solidFill>
                <a:effectLst/>
                <a:latin typeface="+mj-lt"/>
              </a:rPr>
              <a:t>2</a:t>
            </a:r>
            <a:r>
              <a:rPr lang="en-US" sz="1200" b="0" i="0" u="none" strike="noStrike" dirty="0">
                <a:solidFill>
                  <a:srgbClr val="000000"/>
                </a:solidFill>
                <a:effectLst/>
                <a:latin typeface="+mj-lt"/>
              </a:rPr>
              <a:t>/</a:t>
            </a:r>
            <a:r>
              <a:rPr lang="en-US" sz="1200" b="0" i="0" u="none" strike="noStrike" baseline="-25000" dirty="0">
                <a:solidFill>
                  <a:srgbClr val="000000"/>
                </a:solidFill>
                <a:effectLst/>
                <a:latin typeface="+mj-lt"/>
              </a:rPr>
              <a:t>3</a:t>
            </a:r>
            <a:r>
              <a:rPr lang="en-US" sz="1200" b="0" i="0" u="none" strike="noStrike" dirty="0">
                <a:solidFill>
                  <a:srgbClr val="000000"/>
                </a:solidFill>
                <a:effectLst/>
                <a:latin typeface="+mj-lt"/>
              </a:rPr>
              <a:t> occupied; </a:t>
            </a:r>
            <a:r>
              <a:rPr lang="en-US" sz="1200" b="0" i="0" u="none" strike="noStrike" dirty="0" err="1">
                <a:solidFill>
                  <a:srgbClr val="000000"/>
                </a:solidFill>
                <a:effectLst/>
                <a:latin typeface="+mj-lt"/>
              </a:rPr>
              <a:t>Te</a:t>
            </a:r>
            <a:r>
              <a:rPr lang="en-US" sz="1200" b="0" i="0" u="none" strike="noStrike" dirty="0">
                <a:solidFill>
                  <a:srgbClr val="000000"/>
                </a:solidFill>
                <a:effectLst/>
                <a:latin typeface="+mj-lt"/>
              </a:rPr>
              <a:t> and O atoms have been omitted for clarity. </a:t>
            </a:r>
            <a:r>
              <a:rPr lang="en-US" sz="1200" b="1" i="0" u="none" strike="noStrike" dirty="0">
                <a:solidFill>
                  <a:srgbClr val="000000"/>
                </a:solidFill>
                <a:effectLst/>
                <a:latin typeface="+mj-lt"/>
              </a:rPr>
              <a:t>(b)</a:t>
            </a:r>
            <a:r>
              <a:rPr lang="en-US" sz="1200" b="0" i="0" u="none" strike="noStrike" dirty="0">
                <a:solidFill>
                  <a:srgbClr val="000000"/>
                </a:solidFill>
                <a:effectLst/>
                <a:latin typeface="+mj-lt"/>
              </a:rPr>
              <a:t> Representative structure showing Na-occupation disorder, i.e., </a:t>
            </a:r>
            <a:r>
              <a:rPr lang="en-US" sz="1200" b="0" i="0" u="none" strike="noStrike" baseline="30000" dirty="0">
                <a:solidFill>
                  <a:srgbClr val="000000"/>
                </a:solidFill>
                <a:effectLst/>
                <a:latin typeface="+mj-lt"/>
              </a:rPr>
              <a:t>2</a:t>
            </a:r>
            <a:r>
              <a:rPr lang="en-US" sz="1200" b="0" i="0" u="none" strike="noStrike" dirty="0">
                <a:solidFill>
                  <a:srgbClr val="000000"/>
                </a:solidFill>
                <a:effectLst/>
                <a:latin typeface="+mj-lt"/>
              </a:rPr>
              <a:t>/</a:t>
            </a:r>
            <a:r>
              <a:rPr lang="en-US" sz="1200" b="0" i="0" u="none" strike="noStrike" baseline="-25000" dirty="0">
                <a:solidFill>
                  <a:srgbClr val="000000"/>
                </a:solidFill>
                <a:effectLst/>
                <a:latin typeface="+mj-lt"/>
              </a:rPr>
              <a:t>3</a:t>
            </a:r>
            <a:r>
              <a:rPr lang="en-US" sz="1200" b="0" i="0" u="none" strike="noStrike" dirty="0">
                <a:solidFill>
                  <a:srgbClr val="000000"/>
                </a:solidFill>
                <a:effectLst/>
                <a:latin typeface="+mj-lt"/>
              </a:rPr>
              <a:t> of the sites are occupied while </a:t>
            </a:r>
            <a:r>
              <a:rPr lang="en-US" sz="1200" b="0" i="0" u="none" strike="noStrike" baseline="30000" dirty="0">
                <a:solidFill>
                  <a:srgbClr val="000000"/>
                </a:solidFill>
                <a:effectLst/>
                <a:latin typeface="+mj-lt"/>
              </a:rPr>
              <a:t>1</a:t>
            </a:r>
            <a:r>
              <a:rPr lang="en-US" sz="1200" b="0" i="0" u="none" strike="noStrike" dirty="0">
                <a:solidFill>
                  <a:srgbClr val="000000"/>
                </a:solidFill>
                <a:effectLst/>
                <a:latin typeface="+mj-lt"/>
              </a:rPr>
              <a:t>/</a:t>
            </a:r>
            <a:r>
              <a:rPr lang="en-US" sz="1200" b="0" i="0" u="none" strike="noStrike" baseline="-25000" dirty="0">
                <a:solidFill>
                  <a:srgbClr val="000000"/>
                </a:solidFill>
                <a:effectLst/>
                <a:latin typeface="+mj-lt"/>
              </a:rPr>
              <a:t>3</a:t>
            </a:r>
            <a:r>
              <a:rPr lang="en-US" sz="1200" b="0" i="0" u="none" strike="noStrike" dirty="0">
                <a:solidFill>
                  <a:srgbClr val="000000"/>
                </a:solidFill>
                <a:effectLst/>
                <a:latin typeface="+mj-lt"/>
              </a:rPr>
              <a:t> are vacant. The thick black lines denote nearest-neighbor Co spin-spin interactions.</a:t>
            </a:r>
            <a:endParaRPr lang="en-US" sz="1200" dirty="0">
              <a:latin typeface="+mj-lt"/>
            </a:endParaRPr>
          </a:p>
        </p:txBody>
      </p:sp>
      <p:sp>
        <p:nvSpPr>
          <p:cNvPr id="7" name="Text Box 62">
            <a:extLst>
              <a:ext uri="{FF2B5EF4-FFF2-40B4-BE49-F238E27FC236}">
                <a16:creationId xmlns:a16="http://schemas.microsoft.com/office/drawing/2014/main" id="{58E90D87-E98F-F3D6-319F-5737AD62A8AA}"/>
              </a:ext>
            </a:extLst>
          </p:cNvPr>
          <p:cNvSpPr txBox="1">
            <a:spLocks noChangeArrowheads="1"/>
          </p:cNvSpPr>
          <p:nvPr/>
        </p:nvSpPr>
        <p:spPr bwMode="auto">
          <a:xfrm>
            <a:off x="-8044" y="68896"/>
            <a:ext cx="12192000" cy="1015663"/>
          </a:xfrm>
          <a:prstGeom prst="rect">
            <a:avLst/>
          </a:prstGeom>
          <a:noFill/>
          <a:ln w="9525">
            <a:noFill/>
            <a:miter lim="800000"/>
            <a:headEnd/>
            <a:tailEnd/>
          </a:ln>
        </p:spPr>
        <p:txBody>
          <a:bodyPr wrap="square">
            <a:spAutoFit/>
          </a:bodyPr>
          <a:lstStyle/>
          <a:p>
            <a:pPr algn="ctr">
              <a:spcBef>
                <a:spcPts val="0"/>
              </a:spcBef>
            </a:pPr>
            <a:r>
              <a:rPr lang="en-US" sz="1600" b="1" dirty="0">
                <a:solidFill>
                  <a:srgbClr val="211E1E"/>
                </a:solidFill>
                <a:effectLst/>
                <a:latin typeface="+mj-lt"/>
              </a:rPr>
              <a:t>Disorder-Enriched Magnetic Excitations in a Heisenberg-</a:t>
            </a:r>
            <a:r>
              <a:rPr lang="en-US" sz="1600" b="1" dirty="0" err="1">
                <a:solidFill>
                  <a:srgbClr val="211E1E"/>
                </a:solidFill>
                <a:effectLst/>
                <a:latin typeface="+mj-lt"/>
              </a:rPr>
              <a:t>Kitaev</a:t>
            </a:r>
            <a:r>
              <a:rPr lang="en-US" sz="1600" b="1" dirty="0">
                <a:solidFill>
                  <a:srgbClr val="211E1E"/>
                </a:solidFill>
                <a:effectLst/>
                <a:latin typeface="+mj-lt"/>
              </a:rPr>
              <a:t> Quantum Magnet, Na</a:t>
            </a:r>
            <a:r>
              <a:rPr lang="en-US" sz="1600" b="1" baseline="-25000" dirty="0">
                <a:solidFill>
                  <a:srgbClr val="211E1E"/>
                </a:solidFill>
                <a:effectLst/>
                <a:latin typeface="+mj-lt"/>
              </a:rPr>
              <a:t>2</a:t>
            </a:r>
            <a:r>
              <a:rPr lang="en-US" sz="1600" b="1" dirty="0">
                <a:solidFill>
                  <a:srgbClr val="211E1E"/>
                </a:solidFill>
                <a:effectLst/>
                <a:latin typeface="+mj-lt"/>
              </a:rPr>
              <a:t>Co</a:t>
            </a:r>
            <a:r>
              <a:rPr lang="en-US" sz="1600" b="1" baseline="-25000" dirty="0">
                <a:solidFill>
                  <a:srgbClr val="211E1E"/>
                </a:solidFill>
                <a:effectLst/>
                <a:latin typeface="+mj-lt"/>
              </a:rPr>
              <a:t>2</a:t>
            </a:r>
            <a:r>
              <a:rPr lang="en-US" sz="1600" b="1" dirty="0">
                <a:solidFill>
                  <a:srgbClr val="211E1E"/>
                </a:solidFill>
                <a:effectLst/>
                <a:latin typeface="+mj-lt"/>
              </a:rPr>
              <a:t>TeO</a:t>
            </a:r>
            <a:r>
              <a:rPr lang="en-US" sz="1600" b="1" baseline="-25000" dirty="0">
                <a:solidFill>
                  <a:srgbClr val="211E1E"/>
                </a:solidFill>
                <a:effectLst/>
                <a:latin typeface="+mj-lt"/>
              </a:rPr>
              <a:t>6</a:t>
            </a:r>
            <a:r>
              <a:rPr lang="en-US" sz="1600" b="1" dirty="0">
                <a:solidFill>
                  <a:srgbClr val="211E1E"/>
                </a:solidFill>
                <a:effectLst/>
                <a:latin typeface="+mj-lt"/>
              </a:rPr>
              <a:t> </a:t>
            </a:r>
            <a:endParaRPr lang="en-US" sz="1600" b="1" dirty="0">
              <a:latin typeface="+mj-lt"/>
            </a:endParaRPr>
          </a:p>
          <a:p>
            <a:pPr algn="ctr">
              <a:spcBef>
                <a:spcPts val="0"/>
              </a:spcBef>
            </a:pPr>
            <a:endParaRPr lang="en-US" sz="600" dirty="0"/>
          </a:p>
          <a:p>
            <a:pPr algn="ctr">
              <a:spcBef>
                <a:spcPts val="0"/>
              </a:spcBef>
            </a:pPr>
            <a:r>
              <a:rPr lang="en-US" sz="1100" dirty="0"/>
              <a:t>L. Xiang</a:t>
            </a:r>
            <a:r>
              <a:rPr lang="en-US" sz="1100" baseline="30000" dirty="0"/>
              <a:t>1</a:t>
            </a:r>
            <a:r>
              <a:rPr lang="en-US" sz="1100" dirty="0"/>
              <a:t>, R. Dhakal</a:t>
            </a:r>
            <a:r>
              <a:rPr lang="en-US" sz="1100" baseline="30000" dirty="0"/>
              <a:t>2</a:t>
            </a:r>
            <a:r>
              <a:rPr lang="en-US" sz="1100" dirty="0"/>
              <a:t>, M. Ozerov</a:t>
            </a:r>
            <a:r>
              <a:rPr lang="en-US" sz="1100" baseline="30000" dirty="0"/>
              <a:t>1</a:t>
            </a:r>
            <a:r>
              <a:rPr lang="en-US" sz="1100" dirty="0"/>
              <a:t>, Y. Jiang</a:t>
            </a:r>
            <a:r>
              <a:rPr lang="en-US" sz="1100" baseline="30000" dirty="0"/>
              <a:t>3</a:t>
            </a:r>
            <a:r>
              <a:rPr lang="en-US" sz="1100" dirty="0"/>
              <a:t>, B. S. Mou</a:t>
            </a:r>
            <a:r>
              <a:rPr lang="en-US" sz="1100" baseline="30000" dirty="0"/>
              <a:t>2</a:t>
            </a:r>
            <a:r>
              <a:rPr lang="en-US" sz="1100" dirty="0"/>
              <a:t>, A. Ozarowski</a:t>
            </a:r>
            <a:r>
              <a:rPr lang="en-US" sz="1100" baseline="30000" dirty="0"/>
              <a:t>1</a:t>
            </a:r>
            <a:r>
              <a:rPr lang="en-US" sz="1100" dirty="0"/>
              <a:t>, Q. Huang</a:t>
            </a:r>
            <a:r>
              <a:rPr lang="en-US" sz="1100" baseline="30000" dirty="0"/>
              <a:t>4</a:t>
            </a:r>
            <a:r>
              <a:rPr lang="en-US" sz="1100" dirty="0"/>
              <a:t>, H. Zhou</a:t>
            </a:r>
            <a:r>
              <a:rPr lang="en-US" sz="1100" baseline="30000" dirty="0"/>
              <a:t>4</a:t>
            </a:r>
            <a:r>
              <a:rPr lang="en-US" sz="1100" dirty="0"/>
              <a:t>, J. Fang</a:t>
            </a:r>
            <a:r>
              <a:rPr lang="en-US" sz="1100" baseline="30000" dirty="0"/>
              <a:t>5</a:t>
            </a:r>
            <a:r>
              <a:rPr lang="en-US" sz="1100" dirty="0"/>
              <a:t>, S. M. Winter</a:t>
            </a:r>
            <a:r>
              <a:rPr lang="en-US" sz="1100" baseline="30000" dirty="0"/>
              <a:t>2</a:t>
            </a:r>
            <a:r>
              <a:rPr lang="en-US" sz="1100" dirty="0"/>
              <a:t>, Z. Jiang</a:t>
            </a:r>
            <a:r>
              <a:rPr lang="en-US" sz="1100" baseline="30000" dirty="0"/>
              <a:t>5</a:t>
            </a:r>
            <a:r>
              <a:rPr lang="en-US" sz="1100" dirty="0"/>
              <a:t>, D. Smirnov</a:t>
            </a:r>
            <a:r>
              <a:rPr lang="en-US" sz="1100" baseline="30000" dirty="0"/>
              <a:t>1</a:t>
            </a:r>
          </a:p>
          <a:p>
            <a:pPr algn="ctr">
              <a:spcBef>
                <a:spcPts val="0"/>
              </a:spcBef>
            </a:pPr>
            <a:r>
              <a:rPr lang="en-US" sz="1050" b="1" dirty="0">
                <a:solidFill>
                  <a:srgbClr val="0033CC"/>
                </a:solidFill>
              </a:rPr>
              <a:t>1. MagLab / Florida State University; 2. Wake Forest University; 3. Anhui University; 4. University of Tennessee; 5. Georgia Institute of Technology</a:t>
            </a:r>
          </a:p>
          <a:p>
            <a:pPr algn="ctr">
              <a:spcBef>
                <a:spcPts val="0"/>
              </a:spcBef>
            </a:pPr>
            <a:r>
              <a:rPr lang="en-US" sz="600" b="1" dirty="0">
                <a:solidFill>
                  <a:srgbClr val="0033CC"/>
                </a:solidFill>
              </a:rPr>
              <a:t> </a:t>
            </a:r>
          </a:p>
          <a:p>
            <a:pPr algn="ctr">
              <a:spcBef>
                <a:spcPts val="0"/>
              </a:spcBef>
            </a:pPr>
            <a:r>
              <a:rPr lang="en-US" sz="1050" b="1" dirty="0"/>
              <a:t>Funding Grants:</a:t>
            </a:r>
            <a:r>
              <a:rPr lang="en-US" sz="1050" dirty="0"/>
              <a:t> </a:t>
            </a:r>
            <a:r>
              <a:rPr lang="en-US" sz="1050" dirty="0">
                <a:latin typeface="+mn-lt"/>
              </a:rPr>
              <a:t>G.S. Boebinger (NSF DMR-2128556</a:t>
            </a:r>
            <a:r>
              <a:rPr lang="en-US" sz="1050" dirty="0"/>
              <a:t>); D. Smirnov (DOE </a:t>
            </a:r>
            <a:r>
              <a:rPr lang="en-US" sz="1050" dirty="0">
                <a:solidFill>
                  <a:srgbClr val="211E1E"/>
                </a:solidFill>
                <a:effectLst/>
                <a:latin typeface="+mj-lt"/>
              </a:rPr>
              <a:t>DE-FG02-07ER46451</a:t>
            </a:r>
            <a:r>
              <a:rPr lang="en-US" sz="1050" dirty="0"/>
              <a:t>); H. Zhou (DOE </a:t>
            </a:r>
            <a:r>
              <a:rPr lang="en-US" sz="1050" dirty="0">
                <a:solidFill>
                  <a:srgbClr val="211E1E"/>
                </a:solidFill>
                <a:effectLst/>
                <a:latin typeface="+mj-lt"/>
              </a:rPr>
              <a:t>DE- SC0020254</a:t>
            </a:r>
            <a:r>
              <a:rPr lang="en-US" sz="1050" dirty="0"/>
              <a:t>); Z. Jiang (DOE </a:t>
            </a:r>
            <a:r>
              <a:rPr lang="en-US" sz="1050" dirty="0">
                <a:solidFill>
                  <a:srgbClr val="211E1E"/>
                </a:solidFill>
                <a:effectLst/>
                <a:latin typeface="+mj-lt"/>
              </a:rPr>
              <a:t>DE-SC0023455</a:t>
            </a:r>
            <a:r>
              <a:rPr lang="en-US" sz="1050" dirty="0"/>
              <a:t>)</a:t>
            </a:r>
            <a:endParaRPr lang="en-US" sz="1050" b="1" dirty="0">
              <a:solidFill>
                <a:srgbClr val="0033CC"/>
              </a:solidFill>
            </a:endParaRPr>
          </a:p>
        </p:txBody>
      </p:sp>
      <p:pic>
        <p:nvPicPr>
          <p:cNvPr id="10" name="Picture 9" descr="NSF logo.jpg">
            <a:extLst>
              <a:ext uri="{FF2B5EF4-FFF2-40B4-BE49-F238E27FC236}">
                <a16:creationId xmlns:a16="http://schemas.microsoft.com/office/drawing/2014/main" id="{07F4492C-EBC1-9311-C2C5-B12E507E82EC}"/>
              </a:ext>
            </a:extLst>
          </p:cNvPr>
          <p:cNvPicPr>
            <a:picLocks noChangeAspect="1"/>
          </p:cNvPicPr>
          <p:nvPr/>
        </p:nvPicPr>
        <p:blipFill>
          <a:blip r:embed="rId4" cstate="print"/>
          <a:stretch>
            <a:fillRect/>
          </a:stretch>
        </p:blipFill>
        <p:spPr>
          <a:xfrm>
            <a:off x="11086828" y="65069"/>
            <a:ext cx="1017188" cy="1023315"/>
          </a:xfrm>
          <a:prstGeom prst="rect">
            <a:avLst/>
          </a:prstGeom>
        </p:spPr>
      </p:pic>
      <p:pic>
        <p:nvPicPr>
          <p:cNvPr id="11" name="Picture 10" descr="JustM_purple.jpg">
            <a:extLst>
              <a:ext uri="{FF2B5EF4-FFF2-40B4-BE49-F238E27FC236}">
                <a16:creationId xmlns:a16="http://schemas.microsoft.com/office/drawing/2014/main" id="{07E1742E-1126-B0D7-6BA1-A9EFEBC9578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12282" y="113901"/>
            <a:ext cx="792698" cy="944759"/>
          </a:xfrm>
          <a:prstGeom prst="rect">
            <a:avLst/>
          </a:prstGeom>
        </p:spPr>
      </p:pic>
      <p:sp>
        <p:nvSpPr>
          <p:cNvPr id="13" name="Text Box 28">
            <a:extLst>
              <a:ext uri="{FF2B5EF4-FFF2-40B4-BE49-F238E27FC236}">
                <a16:creationId xmlns:a16="http://schemas.microsoft.com/office/drawing/2014/main" id="{90B5A099-E8BB-DAAA-49F9-B474738CE895}"/>
              </a:ext>
            </a:extLst>
          </p:cNvPr>
          <p:cNvSpPr txBox="1">
            <a:spLocks noChangeArrowheads="1"/>
          </p:cNvSpPr>
          <p:nvPr/>
        </p:nvSpPr>
        <p:spPr bwMode="auto">
          <a:xfrm>
            <a:off x="0" y="6270618"/>
            <a:ext cx="12192000" cy="615553"/>
          </a:xfrm>
          <a:prstGeom prst="rect">
            <a:avLst/>
          </a:prstGeom>
          <a:noFill/>
          <a:ln w="9525">
            <a:noFill/>
            <a:miter lim="800000"/>
            <a:headEnd/>
            <a:tailEnd/>
          </a:ln>
        </p:spPr>
        <p:txBody>
          <a:bodyPr wrap="square">
            <a:spAutoFit/>
          </a:bodyPr>
          <a:lstStyle/>
          <a:p>
            <a:r>
              <a:rPr lang="en-US" sz="1100" b="1" dirty="0">
                <a:solidFill>
                  <a:srgbClr val="333399"/>
                </a:solidFill>
              </a:rPr>
              <a:t>Facilities and instrumentation used:</a:t>
            </a:r>
            <a:r>
              <a:rPr lang="en-US" sz="1100" dirty="0">
                <a:solidFill>
                  <a:srgbClr val="333399"/>
                </a:solidFill>
              </a:rPr>
              <a:t> Joint EMR/DC-Field Facility Operation (</a:t>
            </a:r>
            <a:r>
              <a:rPr lang="en-US" sz="1100" dirty="0">
                <a:solidFill>
                  <a:srgbClr val="333299"/>
                </a:solidFill>
              </a:rPr>
              <a:t>15/17 T Transmission EPR Spectrometer and FTIR Spectrometer in SCM3</a:t>
            </a:r>
            <a:r>
              <a:rPr lang="en-US" sz="1100" dirty="0">
                <a:solidFill>
                  <a:srgbClr val="333399"/>
                </a:solidFill>
              </a:rPr>
              <a:t>).</a:t>
            </a:r>
          </a:p>
          <a:p>
            <a:r>
              <a:rPr lang="en-US" sz="1100" b="1" dirty="0">
                <a:solidFill>
                  <a:srgbClr val="333399"/>
                </a:solidFill>
                <a:latin typeface="+mj-lt"/>
              </a:rPr>
              <a:t>Citation: </a:t>
            </a:r>
            <a:r>
              <a:rPr lang="en-US" sz="1100" b="0" i="0" dirty="0">
                <a:solidFill>
                  <a:srgbClr val="000000"/>
                </a:solidFill>
                <a:effectLst/>
                <a:latin typeface="arial" panose="020B0604020202020204" pitchFamily="34" charset="0"/>
              </a:rPr>
              <a:t> </a:t>
            </a:r>
            <a:r>
              <a:rPr lang="en-US" sz="1100" b="0" i="0" dirty="0">
                <a:solidFill>
                  <a:srgbClr val="333399"/>
                </a:solidFill>
                <a:effectLst/>
                <a:latin typeface="arial" panose="020B0604020202020204" pitchFamily="34" charset="0"/>
              </a:rPr>
              <a:t>Xiang, L.; </a:t>
            </a:r>
            <a:r>
              <a:rPr lang="en-US" sz="1100" b="0" i="0" dirty="0" err="1">
                <a:solidFill>
                  <a:srgbClr val="333399"/>
                </a:solidFill>
                <a:effectLst/>
                <a:latin typeface="arial" panose="020B0604020202020204" pitchFamily="34" charset="0"/>
              </a:rPr>
              <a:t>Dhakal</a:t>
            </a:r>
            <a:r>
              <a:rPr lang="en-US" sz="1100" b="0" i="0" dirty="0">
                <a:solidFill>
                  <a:srgbClr val="333399"/>
                </a:solidFill>
                <a:effectLst/>
                <a:latin typeface="arial" panose="020B0604020202020204" pitchFamily="34" charset="0"/>
              </a:rPr>
              <a:t>, R.; Ozerov, M.; Jiang, Y.; </a:t>
            </a:r>
            <a:r>
              <a:rPr lang="en-US" sz="1100" b="0" i="0" dirty="0" err="1">
                <a:solidFill>
                  <a:srgbClr val="333399"/>
                </a:solidFill>
                <a:effectLst/>
                <a:latin typeface="arial" panose="020B0604020202020204" pitchFamily="34" charset="0"/>
              </a:rPr>
              <a:t>Mou</a:t>
            </a:r>
            <a:r>
              <a:rPr lang="en-US" sz="1100" b="0" i="0" dirty="0">
                <a:solidFill>
                  <a:srgbClr val="333399"/>
                </a:solidFill>
                <a:effectLst/>
                <a:latin typeface="arial" panose="020B0604020202020204" pitchFamily="34" charset="0"/>
              </a:rPr>
              <a:t>, B.S.; Ozarowski, A.; Huang, Q.; Zhou, H.; Fang, J.; Winter, S.M.; Jiang, Z.; Smirnov, D., </a:t>
            </a:r>
          </a:p>
          <a:p>
            <a:r>
              <a:rPr lang="en-US" sz="1100" b="0" i="1" dirty="0">
                <a:solidFill>
                  <a:srgbClr val="333399"/>
                </a:solidFill>
                <a:effectLst/>
                <a:latin typeface="arial" panose="020B0604020202020204" pitchFamily="34" charset="0"/>
              </a:rPr>
              <a:t>Disorder-Enriched Magnetic Excitations in a Heisenberg-</a:t>
            </a:r>
            <a:r>
              <a:rPr lang="en-US" sz="1100" b="0" i="1" dirty="0" err="1">
                <a:solidFill>
                  <a:srgbClr val="333399"/>
                </a:solidFill>
                <a:effectLst/>
                <a:latin typeface="arial" panose="020B0604020202020204" pitchFamily="34" charset="0"/>
              </a:rPr>
              <a:t>Kitaev</a:t>
            </a:r>
            <a:r>
              <a:rPr lang="en-US" sz="1100" b="0" i="1" dirty="0">
                <a:solidFill>
                  <a:srgbClr val="333399"/>
                </a:solidFill>
                <a:effectLst/>
                <a:latin typeface="arial" panose="020B0604020202020204" pitchFamily="34" charset="0"/>
              </a:rPr>
              <a:t> Quantum Magnet Na2Co2TeO6,   </a:t>
            </a:r>
            <a:r>
              <a:rPr lang="en-US" sz="1100" b="0" i="0" dirty="0">
                <a:solidFill>
                  <a:srgbClr val="333399"/>
                </a:solidFill>
                <a:effectLst/>
                <a:latin typeface="arial" panose="020B0604020202020204" pitchFamily="34" charset="0"/>
              </a:rPr>
              <a:t> </a:t>
            </a:r>
            <a:r>
              <a:rPr lang="en-US" sz="1100" b="1" i="0" dirty="0">
                <a:solidFill>
                  <a:srgbClr val="333399"/>
                </a:solidFill>
                <a:effectLst/>
                <a:latin typeface="arial" panose="020B0604020202020204" pitchFamily="34" charset="0"/>
              </a:rPr>
              <a:t>Physical Review Letters</a:t>
            </a:r>
            <a:r>
              <a:rPr lang="en-US" sz="1100" b="0" i="0" dirty="0">
                <a:solidFill>
                  <a:srgbClr val="333399"/>
                </a:solidFill>
                <a:effectLst/>
                <a:latin typeface="arial" panose="020B0604020202020204" pitchFamily="34" charset="0"/>
              </a:rPr>
              <a:t>, </a:t>
            </a:r>
            <a:r>
              <a:rPr lang="en-US" sz="1100" b="1" i="0" dirty="0">
                <a:solidFill>
                  <a:srgbClr val="333399"/>
                </a:solidFill>
                <a:effectLst/>
                <a:latin typeface="arial" panose="020B0604020202020204" pitchFamily="34" charset="0"/>
              </a:rPr>
              <a:t>131</a:t>
            </a:r>
            <a:r>
              <a:rPr lang="en-US" sz="1100" b="0" i="0" dirty="0">
                <a:solidFill>
                  <a:srgbClr val="333399"/>
                </a:solidFill>
                <a:effectLst/>
                <a:latin typeface="arial" panose="020B0604020202020204" pitchFamily="34" charset="0"/>
              </a:rPr>
              <a:t>, 076701 (2023)    </a:t>
            </a:r>
            <a:r>
              <a:rPr lang="en-US" sz="1100" b="1" i="0" dirty="0">
                <a:solidFill>
                  <a:srgbClr val="333399"/>
                </a:solidFill>
                <a:effectLst/>
                <a:latin typeface="arial" panose="020B0604020202020204" pitchFamily="34" charset="0"/>
                <a:hlinkClick r:id="rId6">
                  <a:extLst>
                    <a:ext uri="{A12FA001-AC4F-418D-AE19-62706E023703}">
                      <ahyp:hlinkClr xmlns:ahyp="http://schemas.microsoft.com/office/drawing/2018/hyperlinkcolor" val="tx"/>
                    </a:ext>
                  </a:extLst>
                </a:hlinkClick>
              </a:rPr>
              <a:t>doi.org/10.1103/PhysRevLett.131.076701</a:t>
            </a:r>
            <a:endParaRPr lang="en-US" sz="1100" dirty="0">
              <a:solidFill>
                <a:srgbClr val="333399"/>
              </a:solidFill>
              <a:latin typeface="+mj-lt"/>
            </a:endParaRPr>
          </a:p>
        </p:txBody>
      </p:sp>
    </p:spTree>
    <p:extLst>
      <p:ext uri="{BB962C8B-B14F-4D97-AF65-F5344CB8AC3E}">
        <p14:creationId xmlns:p14="http://schemas.microsoft.com/office/powerpoint/2010/main" val="156376858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C4AD0200B8BC44BDD330EF3059487F" ma:contentTypeVersion="1" ma:contentTypeDescription="Create a new document." ma:contentTypeScope="" ma:versionID="0da82ca7ad83cb9daf5cd4f11a0355f1">
  <xsd:schema xmlns:xsd="http://www.w3.org/2001/XMLSchema" xmlns:xs="http://www.w3.org/2001/XMLSchema" xmlns:p="http://schemas.microsoft.com/office/2006/metadata/properties" xmlns:ns2="2ba5d019-e4dc-4c77-b441-444c3562fe17" targetNamespace="http://schemas.microsoft.com/office/2006/metadata/properties" ma:root="true" ma:fieldsID="400a779ef7cc78711cad3a81b79875b7" ns2:_="">
    <xsd:import namespace="2ba5d019-e4dc-4c77-b441-444c3562fe17"/>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a5d019-e4dc-4c77-b441-444c3562fe1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8603242-3B8B-4C1A-92A7-DBA8A8EE2FCE}"/>
</file>

<file path=customXml/itemProps2.xml><?xml version="1.0" encoding="utf-8"?>
<ds:datastoreItem xmlns:ds="http://schemas.openxmlformats.org/officeDocument/2006/customXml" ds:itemID="{E8080373-06CF-4FF9-8519-1E36C649FAAB}"/>
</file>

<file path=customXml/itemProps3.xml><?xml version="1.0" encoding="utf-8"?>
<ds:datastoreItem xmlns:ds="http://schemas.openxmlformats.org/officeDocument/2006/customXml" ds:itemID="{CD06BEA4-4FBA-4B80-80D4-C76B86AD652B}"/>
</file>

<file path=docProps/app.xml><?xml version="1.0" encoding="utf-8"?>
<Properties xmlns="http://schemas.openxmlformats.org/officeDocument/2006/extended-properties" xmlns:vt="http://schemas.openxmlformats.org/officeDocument/2006/docPropsVTypes">
  <TotalTime>11580</TotalTime>
  <Words>1160</Words>
  <Application>Microsoft Office PowerPoint</Application>
  <PresentationFormat>Widescreen</PresentationFormat>
  <Paragraphs>36</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Arial</vt:lpstr>
      <vt:lpstr>Helvetica</vt:lpstr>
      <vt:lpstr>Default Design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Li</dc:creator>
  <cp:lastModifiedBy>Gregory Boebinger</cp:lastModifiedBy>
  <cp:revision>149</cp:revision>
  <cp:lastPrinted>2019-07-16T13:07:28Z</cp:lastPrinted>
  <dcterms:created xsi:type="dcterms:W3CDTF">2004-08-07T03:10:56Z</dcterms:created>
  <dcterms:modified xsi:type="dcterms:W3CDTF">2024-01-05T21:31:32Z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0x010100AFC4AD0200B8BC44BDD330EF3059487F</vt:lpwstr>
  </property>
</Properties>
</file>