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4" r:id="rId2"/>
    <p:sldId id="266"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7" autoAdjust="0"/>
    <p:restoredTop sz="95950" autoAdjust="0"/>
  </p:normalViewPr>
  <p:slideViewPr>
    <p:cSldViewPr snapToGrid="0">
      <p:cViewPr varScale="1">
        <p:scale>
          <a:sx n="142" d="100"/>
          <a:sy n="142" d="100"/>
        </p:scale>
        <p:origin x="1236" y="13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975822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872238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38/s43246-023-00422-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hyperlink" Target="https://doi.org/10.1038/s43246-023-00422-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5743" y="1517233"/>
            <a:ext cx="6272993" cy="4154984"/>
          </a:xfrm>
          <a:prstGeom prst="rect">
            <a:avLst/>
          </a:prstGeom>
          <a:noFill/>
          <a:ln w="9525">
            <a:noFill/>
            <a:miter lim="800000"/>
            <a:headEnd/>
            <a:tailEnd/>
          </a:ln>
        </p:spPr>
        <p:txBody>
          <a:bodyPr wrap="square">
            <a:spAutoFit/>
          </a:bodyPr>
          <a:lstStyle/>
          <a:p>
            <a:pPr indent="228600" algn="just"/>
            <a:r>
              <a:rPr lang="en-US" sz="1200" i="1" u="sng" dirty="0">
                <a:latin typeface="+mn-lt"/>
              </a:rPr>
              <a:t>The </a:t>
            </a:r>
            <a:r>
              <a:rPr lang="en-US" sz="1200" i="1" u="sng" dirty="0" err="1">
                <a:latin typeface="+mn-lt"/>
              </a:rPr>
              <a:t>kagome</a:t>
            </a:r>
            <a:r>
              <a:rPr lang="en-US" sz="1200" i="1" u="sng" dirty="0">
                <a:latin typeface="+mn-lt"/>
              </a:rPr>
              <a:t> metal CsV</a:t>
            </a:r>
            <a:r>
              <a:rPr lang="en-US" sz="1200" i="1" u="sng" baseline="-25000" dirty="0">
                <a:latin typeface="+mn-lt"/>
              </a:rPr>
              <a:t>3</a:t>
            </a:r>
            <a:r>
              <a:rPr lang="en-US" sz="1200" i="1" u="sng" dirty="0">
                <a:latin typeface="+mn-lt"/>
              </a:rPr>
              <a:t>Sb</a:t>
            </a:r>
            <a:r>
              <a:rPr lang="en-US" sz="1200" i="1" u="sng" baseline="-25000" dirty="0">
                <a:latin typeface="+mn-lt"/>
              </a:rPr>
              <a:t>5</a:t>
            </a:r>
            <a:r>
              <a:rPr lang="en-US" sz="1200" i="1" u="sng" dirty="0">
                <a:latin typeface="+mn-lt"/>
              </a:rPr>
              <a:t> has attracted considerable attention because it is thought to host small </a:t>
            </a:r>
            <a:r>
              <a:rPr lang="en-US" sz="1200" i="1" u="sng" dirty="0" err="1">
                <a:latin typeface="+mn-lt"/>
              </a:rPr>
              <a:t>Chern</a:t>
            </a:r>
            <a:r>
              <a:rPr lang="en-US" sz="1200" i="1" u="sng" dirty="0">
                <a:latin typeface="+mn-lt"/>
              </a:rPr>
              <a:t> Fermi pockets that possess spontaneous orbital currents and large orbital magnetic moments</a:t>
            </a:r>
            <a:r>
              <a:rPr lang="en-US" sz="1200" dirty="0">
                <a:latin typeface="+mn-lt"/>
              </a:rPr>
              <a:t>. Unfortunately, the pockets align antiferromagnetically, so that it has, until now, proven impossible to detect their presence definitively. However, </a:t>
            </a:r>
            <a:r>
              <a:rPr lang="en-US" sz="1200" i="1" u="sng" dirty="0">
                <a:latin typeface="+mn-lt"/>
              </a:rPr>
              <a:t>in this MagLab user collaboration, the </a:t>
            </a:r>
            <a:r>
              <a:rPr lang="en-US" sz="1200" i="1" u="sng" dirty="0" err="1">
                <a:latin typeface="+mn-lt"/>
              </a:rPr>
              <a:t>Chern</a:t>
            </a:r>
            <a:r>
              <a:rPr lang="en-US" sz="1200" i="1" u="sng" dirty="0">
                <a:latin typeface="+mn-lt"/>
              </a:rPr>
              <a:t> pockets are revealed via magnetic breakdown, an effect in which large magnetic fields cause quasiparticles to tunnel between different Fermi-surface sections</a:t>
            </a:r>
            <a:r>
              <a:rPr lang="en-US" sz="1200" dirty="0">
                <a:latin typeface="+mn-lt"/>
              </a:rPr>
              <a:t>.</a:t>
            </a:r>
          </a:p>
          <a:p>
            <a:pPr indent="228600" algn="just"/>
            <a:r>
              <a:rPr lang="en-US" sz="1200" dirty="0">
                <a:latin typeface="+mn-lt"/>
              </a:rPr>
              <a:t>Magnetic breakdown orbits between the </a:t>
            </a:r>
            <a:r>
              <a:rPr lang="en-US" sz="1200" dirty="0" err="1">
                <a:latin typeface="+mn-lt"/>
              </a:rPr>
              <a:t>Chern</a:t>
            </a:r>
            <a:r>
              <a:rPr lang="en-US" sz="1200" dirty="0">
                <a:latin typeface="+mn-lt"/>
              </a:rPr>
              <a:t> pockets (labeled β) and a conventional Fermi-surface section (ɣ) give rise to </a:t>
            </a:r>
            <a:r>
              <a:rPr lang="en-US" sz="1200" dirty="0" err="1">
                <a:latin typeface="+mn-lt"/>
              </a:rPr>
              <a:t>Shubnikov</a:t>
            </a:r>
            <a:r>
              <a:rPr lang="en-US" sz="1200" dirty="0">
                <a:latin typeface="+mn-lt"/>
              </a:rPr>
              <a:t>-de Haas (</a:t>
            </a:r>
            <a:r>
              <a:rPr lang="en-US" sz="1200" dirty="0" err="1">
                <a:latin typeface="+mn-lt"/>
              </a:rPr>
              <a:t>SdH</a:t>
            </a:r>
            <a:r>
              <a:rPr lang="en-US" sz="1200" dirty="0">
                <a:latin typeface="+mn-lt"/>
              </a:rPr>
              <a:t>) oscillations in the conductivity, detected here as the frequency </a:t>
            </a:r>
            <a:r>
              <a:rPr lang="en-US" sz="1200" i="1" dirty="0">
                <a:latin typeface="+mn-lt"/>
                <a:cs typeface="Times New Roman" panose="02020603050405020304" pitchFamily="18" charset="0"/>
              </a:rPr>
              <a:t>f</a:t>
            </a:r>
            <a:r>
              <a:rPr lang="en-US" sz="1200" dirty="0">
                <a:latin typeface="+mn-lt"/>
              </a:rPr>
              <a:t> of a proximity-detector oscillator (</a:t>
            </a:r>
            <a:r>
              <a:rPr lang="en-US" sz="1200" b="1" dirty="0">
                <a:latin typeface="+mn-lt"/>
              </a:rPr>
              <a:t>Fig. a). Fig. (a)</a:t>
            </a:r>
            <a:r>
              <a:rPr lang="en-US" sz="1200" dirty="0">
                <a:latin typeface="+mn-lt"/>
              </a:rPr>
              <a:t> also reveals that the </a:t>
            </a:r>
            <a:r>
              <a:rPr lang="en-US" sz="1200" dirty="0" err="1">
                <a:latin typeface="+mn-lt"/>
              </a:rPr>
              <a:t>SdH</a:t>
            </a:r>
            <a:r>
              <a:rPr lang="en-US" sz="1200" dirty="0">
                <a:latin typeface="+mn-lt"/>
              </a:rPr>
              <a:t> oscillations vary in amplitude with the angle of the CsV</a:t>
            </a:r>
            <a:r>
              <a:rPr lang="en-US" sz="1200" baseline="-25000" dirty="0">
                <a:latin typeface="+mn-lt"/>
              </a:rPr>
              <a:t>3</a:t>
            </a:r>
            <a:r>
              <a:rPr lang="en-US" sz="1200" dirty="0">
                <a:latin typeface="+mn-lt"/>
              </a:rPr>
              <a:t>Sb</a:t>
            </a:r>
            <a:r>
              <a:rPr lang="en-US" sz="1200" baseline="-25000" dirty="0">
                <a:latin typeface="+mn-lt"/>
              </a:rPr>
              <a:t>5 </a:t>
            </a:r>
            <a:r>
              <a:rPr lang="en-US" sz="1200" dirty="0">
                <a:latin typeface="+mn-lt"/>
              </a:rPr>
              <a:t>crystal in the magnetic field. The variation is even more visible in the Fourier transform of the </a:t>
            </a:r>
            <a:r>
              <a:rPr lang="en-US" sz="1200" dirty="0" err="1">
                <a:latin typeface="+mn-lt"/>
              </a:rPr>
              <a:t>SdH</a:t>
            </a:r>
            <a:r>
              <a:rPr lang="en-US" sz="1200" dirty="0">
                <a:latin typeface="+mn-lt"/>
              </a:rPr>
              <a:t> oscillations, as </a:t>
            </a:r>
            <a:r>
              <a:rPr lang="en-US" sz="1200" b="1" dirty="0">
                <a:latin typeface="+mn-lt"/>
              </a:rPr>
              <a:t>Fig. (b)</a:t>
            </a:r>
            <a:r>
              <a:rPr lang="en-US" sz="1200" dirty="0">
                <a:latin typeface="+mn-lt"/>
              </a:rPr>
              <a:t> shows for the ɣ+2β (red) and </a:t>
            </a:r>
            <a:r>
              <a:rPr lang="en-US" sz="1200" dirty="0">
                <a:solidFill>
                  <a:srgbClr val="000000"/>
                </a:solidFill>
                <a:latin typeface="+mn-lt"/>
              </a:rPr>
              <a:t>ɣ+3</a:t>
            </a:r>
            <a:r>
              <a:rPr lang="el-GR" sz="1200" dirty="0">
                <a:solidFill>
                  <a:srgbClr val="000000"/>
                </a:solidFill>
                <a:latin typeface="+mn-lt"/>
              </a:rPr>
              <a:t>β</a:t>
            </a:r>
            <a:r>
              <a:rPr lang="el-GR" sz="1200" dirty="0">
                <a:latin typeface="+mn-lt"/>
              </a:rPr>
              <a:t> </a:t>
            </a:r>
            <a:r>
              <a:rPr lang="en-US" sz="1200" dirty="0">
                <a:latin typeface="+mn-lt"/>
              </a:rPr>
              <a:t>(blue) breakdown orbits. </a:t>
            </a:r>
          </a:p>
          <a:p>
            <a:pPr indent="228600" algn="just"/>
            <a:r>
              <a:rPr lang="en-US" sz="1200" dirty="0">
                <a:latin typeface="+mn-lt"/>
              </a:rPr>
              <a:t>Such an angle-dependent amplitude variation of magnetic quantum oscillations </a:t>
            </a:r>
            <a:r>
              <a:rPr lang="en-US" sz="1200" b="1" dirty="0">
                <a:latin typeface="+mn-lt"/>
              </a:rPr>
              <a:t>(Fig. c) </a:t>
            </a:r>
            <a:r>
              <a:rPr lang="en-US" sz="1200" dirty="0">
                <a:latin typeface="+mn-lt"/>
              </a:rPr>
              <a:t>is known as the </a:t>
            </a:r>
            <a:r>
              <a:rPr lang="en-US" sz="1200" i="1" dirty="0">
                <a:latin typeface="+mn-lt"/>
              </a:rPr>
              <a:t>spin-zero effect; </a:t>
            </a:r>
            <a:r>
              <a:rPr lang="en-US" sz="1200" dirty="0">
                <a:latin typeface="+mn-lt"/>
              </a:rPr>
              <a:t>normally, it is caused by the Zeeman splitting of the Landau levels. By contrast, here it is due to </a:t>
            </a:r>
            <a:r>
              <a:rPr lang="en-US" sz="1200" dirty="0" err="1">
                <a:latin typeface="+mn-lt"/>
              </a:rPr>
              <a:t>Chern</a:t>
            </a:r>
            <a:r>
              <a:rPr lang="en-US" sz="1200" dirty="0">
                <a:latin typeface="+mn-lt"/>
              </a:rPr>
              <a:t> pockets with oppositely directed large orbital moments. </a:t>
            </a:r>
            <a:r>
              <a:rPr lang="en-US" sz="1200" i="1" u="sng" dirty="0">
                <a:latin typeface="+mn-lt"/>
              </a:rPr>
              <a:t>Such Berry-curvature-generated orbital moments are almost always concealed. In CsV</a:t>
            </a:r>
            <a:r>
              <a:rPr lang="en-US" sz="1200" i="1" u="sng" baseline="-25000" dirty="0">
                <a:latin typeface="+mn-lt"/>
              </a:rPr>
              <a:t>3</a:t>
            </a:r>
            <a:r>
              <a:rPr lang="en-US" sz="1200" i="1" u="sng" dirty="0">
                <a:latin typeface="+mn-lt"/>
              </a:rPr>
              <a:t>Sb</a:t>
            </a:r>
            <a:r>
              <a:rPr lang="en-US" sz="1200" i="1" u="sng" baseline="-25000" dirty="0">
                <a:latin typeface="+mn-lt"/>
              </a:rPr>
              <a:t>5</a:t>
            </a:r>
            <a:r>
              <a:rPr lang="en-US" sz="1200" i="1" u="sng" dirty="0">
                <a:latin typeface="+mn-lt"/>
              </a:rPr>
              <a:t>, however, magnetic breakdown in intense pulsed magnetic fields allows them to be visibly manifested in </a:t>
            </a:r>
            <a:r>
              <a:rPr lang="en-US" sz="1200" i="1" u="sng" dirty="0" err="1">
                <a:latin typeface="+mn-lt"/>
              </a:rPr>
              <a:t>SdH</a:t>
            </a:r>
            <a:r>
              <a:rPr lang="en-US" sz="1200" i="1" u="sng" dirty="0">
                <a:latin typeface="+mn-lt"/>
              </a:rPr>
              <a:t> oscillations</a:t>
            </a:r>
            <a:r>
              <a:rPr lang="en-US" sz="1200" dirty="0">
                <a:latin typeface="+mn-lt"/>
              </a:rPr>
              <a:t>, a remarkable example of the interplay between electronic correlations and more conventional electronic bands in quantum materials.</a:t>
            </a:r>
          </a:p>
        </p:txBody>
      </p:sp>
      <p:sp>
        <p:nvSpPr>
          <p:cNvPr id="1029" name="Line 42"/>
          <p:cNvSpPr>
            <a:spLocks noChangeShapeType="1"/>
          </p:cNvSpPr>
          <p:nvPr/>
        </p:nvSpPr>
        <p:spPr bwMode="auto">
          <a:xfrm>
            <a:off x="0" y="1432625"/>
            <a:ext cx="12192000" cy="28082"/>
          </a:xfrm>
          <a:prstGeom prst="line">
            <a:avLst/>
          </a:prstGeom>
          <a:noFill/>
          <a:ln w="82550" cmpd="thickThin">
            <a:solidFill>
              <a:schemeClr val="tx1"/>
            </a:solidFill>
            <a:round/>
            <a:headEnd/>
            <a:tailEnd/>
          </a:ln>
        </p:spPr>
        <p:txBody>
          <a:bodyPr/>
          <a:lstStyle/>
          <a:p>
            <a:endParaRPr lang="en-US"/>
          </a:p>
        </p:txBody>
      </p:sp>
      <p:sp>
        <p:nvSpPr>
          <p:cNvPr id="10" name="Text Box 28"/>
          <p:cNvSpPr txBox="1">
            <a:spLocks noChangeArrowheads="1"/>
          </p:cNvSpPr>
          <p:nvPr/>
        </p:nvSpPr>
        <p:spPr bwMode="auto">
          <a:xfrm>
            <a:off x="60994" y="5669775"/>
            <a:ext cx="6128329" cy="1107996"/>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 65T and 75T pulsed magnets, proximity-detector oscillator, and 3D printed rotator at the NHMFL Pulsed-Field Facility, Los Alamos</a:t>
            </a:r>
            <a:r>
              <a:rPr lang="en-US" sz="1100" dirty="0">
                <a:solidFill>
                  <a:srgbClr val="333399"/>
                </a:solidFill>
              </a:rPr>
              <a:t>.</a:t>
            </a:r>
          </a:p>
          <a:p>
            <a:pPr algn="just"/>
            <a:r>
              <a:rPr lang="en-US" sz="1100" b="1" dirty="0">
                <a:solidFill>
                  <a:srgbClr val="333399"/>
                </a:solidFill>
              </a:rPr>
              <a:t>Citation: </a:t>
            </a:r>
            <a:r>
              <a:rPr lang="en-US" sz="1100" b="0" i="0" dirty="0">
                <a:solidFill>
                  <a:srgbClr val="333399"/>
                </a:solidFill>
                <a:effectLst/>
                <a:latin typeface="arial" panose="020B0604020202020204" pitchFamily="34" charset="0"/>
              </a:rPr>
              <a:t>Chen, K.; Zheng, G.; Zhang, D.; Chan, A.; Zhu, Y.; Jenkins, K.; Yu, F.; Shi, M.; Ying, J.; Xiang, Z.; Chen, X.; Wang, Z.; Singleton, J.; Li, L., </a:t>
            </a:r>
            <a:r>
              <a:rPr lang="en-US" sz="1100" b="0" i="1" dirty="0">
                <a:solidFill>
                  <a:srgbClr val="333399"/>
                </a:solidFill>
                <a:effectLst/>
                <a:latin typeface="arial" panose="020B0604020202020204" pitchFamily="34" charset="0"/>
              </a:rPr>
              <a:t>Magnetic breakdown and spin-zero effect in quantum oscillations in </a:t>
            </a:r>
            <a:r>
              <a:rPr lang="en-US" sz="1100" b="0" i="1" dirty="0" err="1">
                <a:solidFill>
                  <a:srgbClr val="333399"/>
                </a:solidFill>
                <a:effectLst/>
                <a:latin typeface="arial" panose="020B0604020202020204" pitchFamily="34" charset="0"/>
              </a:rPr>
              <a:t>kagome</a:t>
            </a:r>
            <a:r>
              <a:rPr lang="en-US" sz="1100" b="0" i="1" dirty="0">
                <a:solidFill>
                  <a:srgbClr val="333399"/>
                </a:solidFill>
                <a:effectLst/>
                <a:latin typeface="arial" panose="020B0604020202020204" pitchFamily="34" charset="0"/>
              </a:rPr>
              <a:t> metal CsV3Sb5,</a:t>
            </a:r>
            <a:r>
              <a:rPr lang="en-US" sz="1100" b="0" i="0" dirty="0">
                <a:solidFill>
                  <a:srgbClr val="333399"/>
                </a:solidFill>
                <a:effectLst/>
                <a:latin typeface="arial" panose="020B0604020202020204" pitchFamily="34" charset="0"/>
              </a:rPr>
              <a:t> Communications Materials, </a:t>
            </a:r>
            <a:r>
              <a:rPr lang="en-US" sz="1100" b="1" i="0" dirty="0">
                <a:solidFill>
                  <a:srgbClr val="333399"/>
                </a:solidFill>
                <a:effectLst/>
                <a:latin typeface="arial" panose="020B0604020202020204" pitchFamily="34" charset="0"/>
              </a:rPr>
              <a:t>4</a:t>
            </a:r>
            <a:r>
              <a:rPr lang="en-US" sz="1100" b="0" i="0" dirty="0">
                <a:solidFill>
                  <a:srgbClr val="333399"/>
                </a:solidFill>
                <a:effectLst/>
                <a:latin typeface="arial" panose="020B0604020202020204" pitchFamily="34" charset="0"/>
              </a:rPr>
              <a:t>, 96 (2023) </a:t>
            </a:r>
            <a:r>
              <a:rPr lang="en-US" sz="1100" b="1" i="0" dirty="0">
                <a:solidFill>
                  <a:srgbClr val="333399"/>
                </a:solidFill>
                <a:effectLst/>
                <a:latin typeface="arial" panose="020B0604020202020204" pitchFamily="34" charset="0"/>
                <a:hlinkClick r:id="rId3">
                  <a:extLst>
                    <a:ext uri="{A12FA001-AC4F-418D-AE19-62706E023703}">
                      <ahyp:hlinkClr xmlns:ahyp="http://schemas.microsoft.com/office/drawing/2018/hyperlinkcolor" val="tx"/>
                    </a:ext>
                  </a:extLst>
                </a:hlinkClick>
              </a:rPr>
              <a:t>doi.org/10.1038/s43246-023-00422-y</a:t>
            </a:r>
            <a:endParaRPr lang="en-US" sz="1200" dirty="0">
              <a:solidFill>
                <a:srgbClr val="333399"/>
              </a:solidFill>
            </a:endParaRPr>
          </a:p>
        </p:txBody>
      </p:sp>
      <p:pic>
        <p:nvPicPr>
          <p:cNvPr id="12" name="Picture 11" descr="NSF logo.jpg"/>
          <p:cNvPicPr>
            <a:picLocks noChangeAspect="1"/>
          </p:cNvPicPr>
          <p:nvPr/>
        </p:nvPicPr>
        <p:blipFill>
          <a:blip r:embed="rId4" cstate="print"/>
          <a:stretch>
            <a:fillRect/>
          </a:stretch>
        </p:blipFill>
        <p:spPr>
          <a:xfrm>
            <a:off x="11062731" y="53359"/>
            <a:ext cx="1017188" cy="1023315"/>
          </a:xfrm>
          <a:prstGeom prst="rect">
            <a:avLst/>
          </a:prstGeom>
        </p:spPr>
      </p:pic>
      <p:sp>
        <p:nvSpPr>
          <p:cNvPr id="13" name="Text Box 62"/>
          <p:cNvSpPr txBox="1">
            <a:spLocks noChangeArrowheads="1"/>
          </p:cNvSpPr>
          <p:nvPr/>
        </p:nvSpPr>
        <p:spPr bwMode="auto">
          <a:xfrm>
            <a:off x="1287839" y="86103"/>
            <a:ext cx="9521072" cy="1346522"/>
          </a:xfrm>
          <a:prstGeom prst="rect">
            <a:avLst/>
          </a:prstGeom>
          <a:noFill/>
          <a:ln w="9525">
            <a:noFill/>
            <a:miter lim="800000"/>
            <a:headEnd/>
            <a:tailEnd/>
          </a:ln>
        </p:spPr>
        <p:txBody>
          <a:bodyPr wrap="square">
            <a:spAutoFit/>
          </a:bodyPr>
          <a:lstStyle/>
          <a:p>
            <a:pPr algn="ctr">
              <a:spcBef>
                <a:spcPts val="0"/>
              </a:spcBef>
            </a:pPr>
            <a:r>
              <a:rPr lang="en-US" sz="1600" b="1" dirty="0"/>
              <a:t>Using 75T pulsed magnetic fields to detect </a:t>
            </a:r>
            <a:r>
              <a:rPr lang="en-US" sz="1600" b="1" dirty="0" err="1"/>
              <a:t>Chern</a:t>
            </a:r>
            <a:r>
              <a:rPr lang="en-US" sz="1600" b="1" dirty="0"/>
              <a:t> pockets with large orbital moments in CsV</a:t>
            </a:r>
            <a:r>
              <a:rPr lang="en-US" sz="1600" b="1" baseline="-25000" dirty="0"/>
              <a:t>3</a:t>
            </a:r>
            <a:r>
              <a:rPr lang="en-US" sz="1600" b="1" dirty="0"/>
              <a:t>Sb</a:t>
            </a:r>
            <a:r>
              <a:rPr lang="en-US" sz="1600" b="1" baseline="-25000" dirty="0"/>
              <a:t>5</a:t>
            </a:r>
            <a:r>
              <a:rPr lang="en-US" sz="1100" dirty="0"/>
              <a:t> </a:t>
            </a:r>
          </a:p>
          <a:p>
            <a:pPr algn="ctr">
              <a:spcBef>
                <a:spcPts val="0"/>
              </a:spcBef>
            </a:pPr>
            <a:r>
              <a:rPr lang="en-US" sz="1100" dirty="0" err="1"/>
              <a:t>Kuan</a:t>
            </a:r>
            <a:r>
              <a:rPr lang="en-US" sz="1100" dirty="0"/>
              <a:t>-Wen Chen</a:t>
            </a:r>
            <a:r>
              <a:rPr lang="en-US" sz="1100" baseline="30000" dirty="0"/>
              <a:t>1</a:t>
            </a:r>
            <a:r>
              <a:rPr lang="en-US" sz="1100" dirty="0"/>
              <a:t>, </a:t>
            </a:r>
            <a:r>
              <a:rPr lang="en-US" sz="1100" dirty="0" err="1"/>
              <a:t>Guoxin</a:t>
            </a:r>
            <a:r>
              <a:rPr lang="en-US" sz="1100" dirty="0"/>
              <a:t> Zheng</a:t>
            </a:r>
            <a:r>
              <a:rPr lang="en-US" sz="1100" baseline="30000" dirty="0"/>
              <a:t>1</a:t>
            </a:r>
            <a:r>
              <a:rPr lang="en-US" sz="1100" dirty="0"/>
              <a:t>, Dechen Zhang</a:t>
            </a:r>
            <a:r>
              <a:rPr lang="en-US" sz="1100" baseline="30000" dirty="0"/>
              <a:t>1</a:t>
            </a:r>
            <a:r>
              <a:rPr lang="en-US" sz="1100" dirty="0"/>
              <a:t>, Aaron Chan</a:t>
            </a:r>
            <a:r>
              <a:rPr lang="en-US" sz="1100" baseline="30000" dirty="0"/>
              <a:t>1</a:t>
            </a:r>
            <a:r>
              <a:rPr lang="en-US" sz="1100" dirty="0"/>
              <a:t>, Yuan Zhu</a:t>
            </a:r>
            <a:r>
              <a:rPr lang="en-US" sz="1100" baseline="30000" dirty="0"/>
              <a:t>1</a:t>
            </a:r>
            <a:r>
              <a:rPr lang="en-US" sz="1100" dirty="0"/>
              <a:t>, Kaila Jenkins</a:t>
            </a:r>
            <a:r>
              <a:rPr lang="en-US" sz="1100" baseline="30000" dirty="0"/>
              <a:t>1</a:t>
            </a:r>
            <a:r>
              <a:rPr lang="en-US" sz="1100" dirty="0"/>
              <a:t>, </a:t>
            </a:r>
            <a:r>
              <a:rPr lang="en-US" sz="1100" dirty="0" err="1"/>
              <a:t>Fanghang</a:t>
            </a:r>
            <a:r>
              <a:rPr lang="en-US" sz="1100" dirty="0"/>
              <a:t> Yu</a:t>
            </a:r>
            <a:r>
              <a:rPr lang="en-US" sz="1100" baseline="30000" dirty="0"/>
              <a:t>2</a:t>
            </a:r>
            <a:r>
              <a:rPr lang="en-US" sz="1100" dirty="0"/>
              <a:t>, </a:t>
            </a:r>
            <a:r>
              <a:rPr lang="en-US" sz="1100" dirty="0" err="1"/>
              <a:t>Mengzhu</a:t>
            </a:r>
            <a:r>
              <a:rPr lang="en-US" sz="1100" dirty="0"/>
              <a:t> Shi</a:t>
            </a:r>
            <a:r>
              <a:rPr lang="en-US" sz="1100" baseline="30000" dirty="0"/>
              <a:t>2</a:t>
            </a:r>
            <a:r>
              <a:rPr lang="en-US" sz="1100" dirty="0"/>
              <a:t>, </a:t>
            </a:r>
            <a:r>
              <a:rPr lang="en-US" sz="1100" dirty="0" err="1"/>
              <a:t>Jianjun</a:t>
            </a:r>
            <a:r>
              <a:rPr lang="en-US" sz="1100" dirty="0"/>
              <a:t> Ying</a:t>
            </a:r>
            <a:r>
              <a:rPr lang="en-US" sz="1100" baseline="30000" dirty="0"/>
              <a:t>2</a:t>
            </a:r>
            <a:r>
              <a:rPr lang="en-US" sz="1100" dirty="0"/>
              <a:t>, </a:t>
            </a:r>
            <a:r>
              <a:rPr lang="en-US" sz="1100" dirty="0" err="1"/>
              <a:t>Ziji</a:t>
            </a:r>
            <a:r>
              <a:rPr lang="en-US" sz="1100" dirty="0"/>
              <a:t> Xiang</a:t>
            </a:r>
            <a:r>
              <a:rPr lang="en-US" sz="1100" baseline="30000" dirty="0"/>
              <a:t>1,2,</a:t>
            </a:r>
            <a:r>
              <a:rPr lang="en-US" sz="1100" dirty="0"/>
              <a:t> </a:t>
            </a:r>
            <a:r>
              <a:rPr lang="en-US" sz="1100" dirty="0" err="1"/>
              <a:t>Xianhui</a:t>
            </a:r>
            <a:r>
              <a:rPr lang="en-US" sz="1100" dirty="0"/>
              <a:t> Chen</a:t>
            </a:r>
            <a:r>
              <a:rPr lang="en-US" sz="1100" baseline="30000" dirty="0"/>
              <a:t>2</a:t>
            </a:r>
            <a:r>
              <a:rPr lang="en-US" sz="1100" dirty="0"/>
              <a:t>, </a:t>
            </a:r>
            <a:r>
              <a:rPr lang="en-US" sz="1100" dirty="0" err="1"/>
              <a:t>Ziqiang</a:t>
            </a:r>
            <a:r>
              <a:rPr lang="en-US" sz="1100" dirty="0"/>
              <a:t> Wang</a:t>
            </a:r>
            <a:r>
              <a:rPr lang="en-US" sz="1100" baseline="30000" dirty="0"/>
              <a:t>3</a:t>
            </a:r>
            <a:r>
              <a:rPr lang="en-US" sz="1100" dirty="0"/>
              <a:t>, John Singleton</a:t>
            </a:r>
            <a:r>
              <a:rPr lang="en-US" sz="1100" baseline="30000" dirty="0"/>
              <a:t>4</a:t>
            </a:r>
            <a:r>
              <a:rPr lang="en-US" sz="1100" dirty="0"/>
              <a:t> &amp; Lu Li</a:t>
            </a:r>
            <a:r>
              <a:rPr lang="en-US" sz="1100" baseline="30000" dirty="0"/>
              <a:t>1</a:t>
            </a:r>
            <a:endParaRPr lang="en-US" sz="1100" dirty="0"/>
          </a:p>
          <a:p>
            <a:pPr algn="ctr">
              <a:spcBef>
                <a:spcPts val="0"/>
              </a:spcBef>
            </a:pPr>
            <a:r>
              <a:rPr lang="en-US" sz="1100" b="1" baseline="30000" dirty="0">
                <a:solidFill>
                  <a:srgbClr val="0033CC"/>
                </a:solidFill>
              </a:rPr>
              <a:t>1</a:t>
            </a:r>
            <a:r>
              <a:rPr lang="en-US" sz="1100" b="1" dirty="0">
                <a:solidFill>
                  <a:srgbClr val="0033CC"/>
                </a:solidFill>
              </a:rPr>
              <a:t>Department of Physics, University of Michigan, </a:t>
            </a:r>
            <a:r>
              <a:rPr lang="en-US" sz="1100" b="1" baseline="30000" dirty="0">
                <a:solidFill>
                  <a:srgbClr val="0033CC"/>
                </a:solidFill>
              </a:rPr>
              <a:t>2</a:t>
            </a:r>
            <a:r>
              <a:rPr lang="en-US" sz="1100" b="1" dirty="0">
                <a:solidFill>
                  <a:srgbClr val="0033CC"/>
                </a:solidFill>
              </a:rPr>
              <a:t>CAS Key Laboratory of Strongly-coupled Quantum Matter Physics,</a:t>
            </a:r>
          </a:p>
          <a:p>
            <a:pPr algn="ctr">
              <a:spcBef>
                <a:spcPts val="0"/>
              </a:spcBef>
            </a:pPr>
            <a:r>
              <a:rPr lang="en-US" sz="1100" b="1" baseline="30000" dirty="0">
                <a:solidFill>
                  <a:srgbClr val="0033CC"/>
                </a:solidFill>
              </a:rPr>
              <a:t>3</a:t>
            </a:r>
            <a:r>
              <a:rPr lang="en-US" sz="1100" b="1" dirty="0">
                <a:solidFill>
                  <a:srgbClr val="0033CC"/>
                </a:solidFill>
              </a:rPr>
              <a:t>Department of Physics, Boston College, </a:t>
            </a:r>
            <a:r>
              <a:rPr lang="en-US" sz="1100" b="1" baseline="30000" dirty="0">
                <a:solidFill>
                  <a:srgbClr val="0033CC"/>
                </a:solidFill>
              </a:rPr>
              <a:t>4</a:t>
            </a:r>
            <a:r>
              <a:rPr lang="en-US" sz="1100" b="1" dirty="0">
                <a:solidFill>
                  <a:srgbClr val="0033CC"/>
                </a:solidFill>
              </a:rPr>
              <a:t>National High Magnetic Field Laboratory at Los Alamos National Laboratory</a:t>
            </a:r>
          </a:p>
          <a:p>
            <a:pPr algn="ctr">
              <a:spcBef>
                <a:spcPts val="0"/>
              </a:spcBef>
            </a:pPr>
            <a:endParaRPr lang="en-US" sz="800" b="1" dirty="0">
              <a:solidFill>
                <a:srgbClr val="0033CC"/>
              </a:solidFill>
            </a:endParaRPr>
          </a:p>
          <a:p>
            <a:pPr algn="ctr">
              <a:spcBef>
                <a:spcPts val="0"/>
              </a:spcBef>
            </a:pPr>
            <a:r>
              <a:rPr lang="en-US" sz="1050" b="1" dirty="0"/>
              <a:t>Funding Grants:</a:t>
            </a:r>
            <a:r>
              <a:rPr lang="en-US" sz="1050" dirty="0"/>
              <a:t> </a:t>
            </a:r>
            <a:r>
              <a:rPr lang="en-US" sz="1050" dirty="0">
                <a:latin typeface="+mn-lt"/>
              </a:rPr>
              <a:t>G.S. Boebinger (NSF DMR-2128556</a:t>
            </a:r>
            <a:r>
              <a:rPr lang="en-US" sz="1050" dirty="0"/>
              <a:t>); </a:t>
            </a:r>
            <a:r>
              <a:rPr lang="en-US" sz="1050" dirty="0">
                <a:latin typeface="+mn-lt"/>
              </a:rPr>
              <a:t>J. Singleton (DOE Science of 100 T</a:t>
            </a:r>
            <a:r>
              <a:rPr lang="en-US" sz="1050" dirty="0"/>
              <a:t>); Lu Li  (DOE DE-SC0020184; NSF DMR1707620 and 2004288)</a:t>
            </a:r>
            <a:endParaRPr lang="en-US" sz="1050" b="1" dirty="0">
              <a:solidFill>
                <a:srgbClr val="0033CC"/>
              </a:solidFill>
            </a:endParaRPr>
          </a:p>
        </p:txBody>
      </p:sp>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12081" y="113955"/>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36975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5">
            <a:extLst>
              <a:ext uri="{FF2B5EF4-FFF2-40B4-BE49-F238E27FC236}">
                <a16:creationId xmlns:a16="http://schemas.microsoft.com/office/drawing/2014/main" id="{3CBD891C-7F3B-0C47-8FDC-86A5900B4596}"/>
              </a:ext>
            </a:extLst>
          </p:cNvPr>
          <p:cNvSpPr/>
          <p:nvPr/>
        </p:nvSpPr>
        <p:spPr>
          <a:xfrm>
            <a:off x="8729133" y="3818466"/>
            <a:ext cx="304800" cy="1199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3F059BC-F9B4-9147-9C6E-88CD31AFDDC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42314" y="1715955"/>
            <a:ext cx="5688692" cy="4920169"/>
          </a:xfrm>
          <a:prstGeom prst="rect">
            <a:avLst/>
          </a:prstGeom>
        </p:spPr>
      </p:pic>
      <p:sp>
        <p:nvSpPr>
          <p:cNvPr id="1034" name="Rectangle 49"/>
          <p:cNvSpPr>
            <a:spLocks noChangeArrowheads="1"/>
          </p:cNvSpPr>
          <p:nvPr/>
        </p:nvSpPr>
        <p:spPr bwMode="auto">
          <a:xfrm>
            <a:off x="6347012" y="1601480"/>
            <a:ext cx="5783994" cy="5150651"/>
          </a:xfrm>
          <a:prstGeom prst="rect">
            <a:avLst/>
          </a:prstGeom>
          <a:noFill/>
          <a:ln w="19050">
            <a:solidFill>
              <a:srgbClr val="0033CC"/>
            </a:solidFill>
            <a:miter lim="800000"/>
            <a:headEnd/>
            <a:tailEnd/>
          </a:ln>
        </p:spPr>
        <p:txBody>
          <a:bodyPr wrap="none" anchor="ctr"/>
          <a:lstStyle/>
          <a:p>
            <a:endParaRPr lang="en-US"/>
          </a:p>
        </p:txBody>
      </p:sp>
    </p:spTree>
    <p:extLst>
      <p:ext uri="{BB962C8B-B14F-4D97-AF65-F5344CB8AC3E}">
        <p14:creationId xmlns:p14="http://schemas.microsoft.com/office/powerpoint/2010/main" val="3615290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60993" y="1518401"/>
            <a:ext cx="6236903" cy="4216539"/>
          </a:xfrm>
          <a:prstGeom prst="rect">
            <a:avLst/>
          </a:prstGeom>
          <a:noFill/>
          <a:ln w="9525">
            <a:noFill/>
            <a:miter lim="800000"/>
            <a:headEnd/>
            <a:tailEnd/>
          </a:ln>
        </p:spPr>
        <p:txBody>
          <a:bodyPr wrap="square">
            <a:spAutoFit/>
          </a:bodyPr>
          <a:lstStyle/>
          <a:p>
            <a:pPr algn="just"/>
            <a:r>
              <a:rPr lang="en-US" sz="1200" b="1" dirty="0">
                <a:latin typeface="+mn-lt"/>
              </a:rPr>
              <a:t>What is the finding? </a:t>
            </a:r>
            <a:r>
              <a:rPr lang="en-US" sz="1200" dirty="0">
                <a:latin typeface="+mn-lt"/>
              </a:rPr>
              <a:t>A newly discovered metal, CsV</a:t>
            </a:r>
            <a:r>
              <a:rPr lang="en-US" sz="1200" baseline="-25000" dirty="0">
                <a:latin typeface="+mn-lt"/>
              </a:rPr>
              <a:t>3</a:t>
            </a:r>
            <a:r>
              <a:rPr lang="en-US" sz="1200" dirty="0">
                <a:latin typeface="+mn-lt"/>
              </a:rPr>
              <a:t>Sb</a:t>
            </a:r>
            <a:r>
              <a:rPr lang="en-US" sz="1200" baseline="-25000" dirty="0">
                <a:latin typeface="+mn-lt"/>
              </a:rPr>
              <a:t>5</a:t>
            </a:r>
            <a:r>
              <a:rPr lang="en-US" sz="1200" dirty="0">
                <a:latin typeface="+mn-lt"/>
              </a:rPr>
              <a:t>, has been studied in pulsed magnetic fields of up to 75T. The experiment recorded the electrical conductivity of CsV</a:t>
            </a:r>
            <a:r>
              <a:rPr lang="en-US" sz="1200" baseline="-25000" dirty="0">
                <a:latin typeface="+mn-lt"/>
              </a:rPr>
              <a:t>3</a:t>
            </a:r>
            <a:r>
              <a:rPr lang="en-US" sz="1200" dirty="0">
                <a:latin typeface="+mn-lt"/>
              </a:rPr>
              <a:t>Sb</a:t>
            </a:r>
            <a:r>
              <a:rPr lang="en-US" sz="1200" baseline="-25000" dirty="0">
                <a:latin typeface="+mn-lt"/>
              </a:rPr>
              <a:t>5</a:t>
            </a:r>
            <a:r>
              <a:rPr lang="en-US" sz="1200" dirty="0">
                <a:latin typeface="+mn-lt"/>
              </a:rPr>
              <a:t> via its effect on the frequency </a:t>
            </a:r>
            <a:r>
              <a:rPr lang="en-US" sz="1200" i="1" dirty="0">
                <a:latin typeface="+mn-lt"/>
                <a:cs typeface="Times New Roman" panose="02020603050405020304" pitchFamily="18" charset="0"/>
              </a:rPr>
              <a:t>f</a:t>
            </a:r>
            <a:r>
              <a:rPr lang="en-US" sz="1200" dirty="0">
                <a:latin typeface="+mn-lt"/>
              </a:rPr>
              <a:t> of a proximal oscillator.  For each field pulse, a tiny crystal of CsV</a:t>
            </a:r>
            <a:r>
              <a:rPr lang="en-US" sz="1200" baseline="-25000" dirty="0">
                <a:latin typeface="+mn-lt"/>
              </a:rPr>
              <a:t>3</a:t>
            </a:r>
            <a:r>
              <a:rPr lang="en-US" sz="1200" dirty="0">
                <a:latin typeface="+mn-lt"/>
              </a:rPr>
              <a:t>Sb</a:t>
            </a:r>
            <a:r>
              <a:rPr lang="en-US" sz="1200" baseline="-25000" dirty="0">
                <a:latin typeface="+mn-lt"/>
              </a:rPr>
              <a:t>5</a:t>
            </a:r>
            <a:r>
              <a:rPr lang="en-US" sz="1200" dirty="0">
                <a:latin typeface="+mn-lt"/>
              </a:rPr>
              <a:t> was rotated to different precise angles </a:t>
            </a:r>
            <a:r>
              <a:rPr lang="en-US" sz="1200" b="1" dirty="0">
                <a:latin typeface="+mn-lt"/>
              </a:rPr>
              <a:t>(Figure; the angles are indicated to the right). </a:t>
            </a:r>
            <a:r>
              <a:rPr lang="en-US" sz="1200" dirty="0">
                <a:latin typeface="+mn-lt"/>
              </a:rPr>
              <a:t>Wiggles are seen in the frequency, and their amplitude varies with the crystal’s angle in a distinctive way.</a:t>
            </a:r>
          </a:p>
          <a:p>
            <a:pPr algn="just"/>
            <a:endParaRPr lang="en-US" sz="800" b="1" dirty="0">
              <a:solidFill>
                <a:srgbClr val="000000"/>
              </a:solidFill>
              <a:latin typeface="+mn-lt"/>
            </a:endParaRPr>
          </a:p>
          <a:p>
            <a:pPr algn="just"/>
            <a:r>
              <a:rPr lang="en-US" sz="1200" b="1" dirty="0">
                <a:solidFill>
                  <a:srgbClr val="000000"/>
                </a:solidFill>
                <a:latin typeface="+mn-lt"/>
              </a:rPr>
              <a:t>Why is this important?  </a:t>
            </a:r>
            <a:r>
              <a:rPr lang="en-US" sz="1200" i="1" u="sng" dirty="0">
                <a:latin typeface="+mn-lt"/>
              </a:rPr>
              <a:t>The angular variation of the wiggles is due to the presence of </a:t>
            </a:r>
            <a:r>
              <a:rPr lang="en-US" sz="1200" i="1" u="sng" dirty="0" err="1">
                <a:latin typeface="+mn-lt"/>
              </a:rPr>
              <a:t>Chern</a:t>
            </a:r>
            <a:r>
              <a:rPr lang="en-US" sz="1200" i="1" u="sng" dirty="0">
                <a:latin typeface="+mn-lt"/>
              </a:rPr>
              <a:t> pockets in CsV</a:t>
            </a:r>
            <a:r>
              <a:rPr lang="en-US" sz="1200" i="1" u="sng" baseline="-25000" dirty="0">
                <a:latin typeface="+mn-lt"/>
              </a:rPr>
              <a:t>3</a:t>
            </a:r>
            <a:r>
              <a:rPr lang="en-US" sz="1200" i="1" u="sng" dirty="0">
                <a:latin typeface="+mn-lt"/>
              </a:rPr>
              <a:t>Sb</a:t>
            </a:r>
            <a:r>
              <a:rPr lang="en-US" sz="1200" i="1" u="sng" baseline="-25000" dirty="0">
                <a:latin typeface="+mn-lt"/>
              </a:rPr>
              <a:t>5</a:t>
            </a:r>
            <a:r>
              <a:rPr lang="en-US" sz="1200" i="1" u="sng" dirty="0">
                <a:latin typeface="+mn-lt"/>
              </a:rPr>
              <a:t>. Without any external energy being supplied, </a:t>
            </a:r>
            <a:r>
              <a:rPr lang="en-US" sz="1200" i="1" u="sng" dirty="0" err="1">
                <a:latin typeface="+mn-lt"/>
              </a:rPr>
              <a:t>Chern</a:t>
            </a:r>
            <a:r>
              <a:rPr lang="en-US" sz="1200" i="1" u="sng" dirty="0">
                <a:latin typeface="+mn-lt"/>
              </a:rPr>
              <a:t> pockets generate circulating currents that act like tiny coils, each producing a magnetic field. </a:t>
            </a:r>
            <a:r>
              <a:rPr lang="en-US" sz="1200" i="1" u="sng" dirty="0" err="1">
                <a:latin typeface="+mn-lt"/>
              </a:rPr>
              <a:t>Chern</a:t>
            </a:r>
            <a:r>
              <a:rPr lang="en-US" sz="1200" i="1" u="sng" dirty="0">
                <a:latin typeface="+mn-lt"/>
              </a:rPr>
              <a:t> pockets are a </a:t>
            </a:r>
            <a:r>
              <a:rPr lang="en-US" sz="1200" i="1" u="sng" dirty="0">
                <a:solidFill>
                  <a:srgbClr val="000000"/>
                </a:solidFill>
                <a:latin typeface="+mn-lt"/>
              </a:rPr>
              <a:t>key indicator of a quantum mechanical property known as topology</a:t>
            </a:r>
            <a:r>
              <a:rPr lang="en-US" sz="1200" i="1" dirty="0">
                <a:solidFill>
                  <a:srgbClr val="000000"/>
                </a:solidFill>
                <a:latin typeface="+mn-lt"/>
              </a:rPr>
              <a:t>.</a:t>
            </a:r>
            <a:r>
              <a:rPr lang="en-US" sz="1200" dirty="0">
                <a:solidFill>
                  <a:srgbClr val="000000"/>
                </a:solidFill>
                <a:latin typeface="+mn-lt"/>
              </a:rPr>
              <a:t> H</a:t>
            </a:r>
            <a:r>
              <a:rPr lang="en-US" sz="1200" dirty="0">
                <a:latin typeface="+mn-lt"/>
              </a:rPr>
              <a:t>owever, it is almost impossible to detect them, because ones with oppositely circulating currents pair up, cancelling out their magnetic fields. In this work, the problem is overcome by using high fields to generate the characteristic wiggles. </a:t>
            </a:r>
            <a:r>
              <a:rPr lang="en-US" sz="1200" i="1" u="sng" dirty="0">
                <a:latin typeface="+mn-lt"/>
              </a:rPr>
              <a:t>This is an important  measurement, because topology promises to be invaluable in future electronic devices that will work on completely new quantum principles</a:t>
            </a:r>
            <a:r>
              <a:rPr lang="en-US" sz="1200" dirty="0">
                <a:latin typeface="+mn-lt"/>
              </a:rPr>
              <a:t>. </a:t>
            </a:r>
          </a:p>
          <a:p>
            <a:pPr algn="just"/>
            <a:endParaRPr lang="en-US" sz="800" b="1" dirty="0">
              <a:latin typeface="+mn-lt"/>
            </a:endParaRPr>
          </a:p>
          <a:p>
            <a:pPr algn="just"/>
            <a:r>
              <a:rPr lang="en-US" sz="1200" b="1" dirty="0">
                <a:latin typeface="+mn-lt"/>
              </a:rPr>
              <a:t>Why did this research need the MagLab? </a:t>
            </a:r>
            <a:r>
              <a:rPr lang="en-US" sz="1200" dirty="0">
                <a:latin typeface="+mn-lt"/>
              </a:rPr>
              <a:t>Measuring conductivity in high fields is </a:t>
            </a:r>
            <a:r>
              <a:rPr lang="en-US" sz="1200" i="1" dirty="0">
                <a:latin typeface="+mn-lt"/>
              </a:rPr>
              <a:t>the</a:t>
            </a:r>
            <a:r>
              <a:rPr lang="en-US" sz="1200" dirty="0">
                <a:latin typeface="+mn-lt"/>
              </a:rPr>
              <a:t> most reliable way of detecting consequences of topology such as the wiggles seen here. </a:t>
            </a:r>
            <a:r>
              <a:rPr lang="en-US" sz="1200" i="1" u="sng" dirty="0">
                <a:latin typeface="+mn-lt"/>
              </a:rPr>
              <a:t>Characterizing the wiggles needs a precise knowledge of the crystal’s angle in the field, which required a special 3D printed rotator only available at the </a:t>
            </a:r>
            <a:r>
              <a:rPr lang="en-US" sz="1200" i="1" u="sng" dirty="0" err="1">
                <a:latin typeface="+mn-lt"/>
              </a:rPr>
              <a:t>MagLab</a:t>
            </a:r>
            <a:r>
              <a:rPr lang="en-US" sz="1200" i="1" u="sng" dirty="0">
                <a:latin typeface="+mn-lt"/>
              </a:rPr>
              <a:t>. At larger angles, the wiggles are pushed to higher fields, and so many magnet pulses up to 75T are essential to do a complete characterization</a:t>
            </a:r>
            <a:r>
              <a:rPr lang="en-US" sz="1200" dirty="0">
                <a:latin typeface="+mn-lt"/>
              </a:rPr>
              <a:t>.</a:t>
            </a:r>
          </a:p>
        </p:txBody>
      </p:sp>
      <p:sp>
        <p:nvSpPr>
          <p:cNvPr id="1029" name="Line 42"/>
          <p:cNvSpPr>
            <a:spLocks noChangeShapeType="1"/>
          </p:cNvSpPr>
          <p:nvPr/>
        </p:nvSpPr>
        <p:spPr bwMode="auto">
          <a:xfrm>
            <a:off x="0" y="1432625"/>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6388151" y="1546483"/>
            <a:ext cx="5742856" cy="5246446"/>
          </a:xfrm>
          <a:prstGeom prst="rect">
            <a:avLst/>
          </a:prstGeom>
          <a:noFill/>
          <a:ln w="19050">
            <a:solidFill>
              <a:srgbClr val="0033CC"/>
            </a:solidFill>
            <a:miter lim="800000"/>
            <a:headEnd/>
            <a:tailEnd/>
          </a:ln>
        </p:spPr>
        <p:txBody>
          <a:bodyPr wrap="none" anchor="ctr"/>
          <a:lstStyle/>
          <a:p>
            <a:endParaRPr lang="en-US"/>
          </a:p>
        </p:txBody>
      </p:sp>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36975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5">
            <a:extLst>
              <a:ext uri="{FF2B5EF4-FFF2-40B4-BE49-F238E27FC236}">
                <a16:creationId xmlns:a16="http://schemas.microsoft.com/office/drawing/2014/main" id="{3CBD891C-7F3B-0C47-8FDC-86A5900B4596}"/>
              </a:ext>
            </a:extLst>
          </p:cNvPr>
          <p:cNvSpPr/>
          <p:nvPr/>
        </p:nvSpPr>
        <p:spPr>
          <a:xfrm>
            <a:off x="8729133" y="3818466"/>
            <a:ext cx="304800" cy="1199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BA442C6-5087-B949-8C97-8C61C7BD54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5457" y="1781795"/>
            <a:ext cx="5535021" cy="4633721"/>
          </a:xfrm>
          <a:prstGeom prst="rect">
            <a:avLst/>
          </a:prstGeom>
        </p:spPr>
      </p:pic>
      <p:sp>
        <p:nvSpPr>
          <p:cNvPr id="7" name="Text Box 28">
            <a:extLst>
              <a:ext uri="{FF2B5EF4-FFF2-40B4-BE49-F238E27FC236}">
                <a16:creationId xmlns:a16="http://schemas.microsoft.com/office/drawing/2014/main" id="{0B0EAF05-6164-DABE-06F4-5C32933E59A5}"/>
              </a:ext>
            </a:extLst>
          </p:cNvPr>
          <p:cNvSpPr txBox="1">
            <a:spLocks noChangeArrowheads="1"/>
          </p:cNvSpPr>
          <p:nvPr/>
        </p:nvSpPr>
        <p:spPr bwMode="auto">
          <a:xfrm>
            <a:off x="60994" y="5669775"/>
            <a:ext cx="6128329" cy="1107996"/>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 65T and 75T pulsed magnets, proximity-detector oscillator, and 3D printed rotator at the NHMFL Pulsed-Field Facility, Los Alamos</a:t>
            </a:r>
            <a:r>
              <a:rPr lang="en-US" sz="1100" dirty="0">
                <a:solidFill>
                  <a:srgbClr val="333399"/>
                </a:solidFill>
              </a:rPr>
              <a:t>.</a:t>
            </a:r>
          </a:p>
          <a:p>
            <a:pPr algn="just"/>
            <a:r>
              <a:rPr lang="en-US" sz="1100" b="1" dirty="0">
                <a:solidFill>
                  <a:srgbClr val="333399"/>
                </a:solidFill>
              </a:rPr>
              <a:t>Citation: </a:t>
            </a:r>
            <a:r>
              <a:rPr lang="en-US" sz="1100" b="0" i="0" dirty="0">
                <a:solidFill>
                  <a:srgbClr val="333399"/>
                </a:solidFill>
                <a:effectLst/>
                <a:latin typeface="arial" panose="020B0604020202020204" pitchFamily="34" charset="0"/>
              </a:rPr>
              <a:t>Chen, K.; Zheng, G.; Zhang, D.; Chan, A.; Zhu, Y.; Jenkins, K.; Yu, F.; Shi, M.; Ying, J.; Xiang, Z.; Chen, X.; Wang, Z.; Singleton, J.; Li, L., </a:t>
            </a:r>
            <a:r>
              <a:rPr lang="en-US" sz="1100" b="0" i="1" dirty="0">
                <a:solidFill>
                  <a:srgbClr val="333399"/>
                </a:solidFill>
                <a:effectLst/>
                <a:latin typeface="arial" panose="020B0604020202020204" pitchFamily="34" charset="0"/>
              </a:rPr>
              <a:t>Magnetic breakdown and spin-zero effect in quantum oscillations in </a:t>
            </a:r>
            <a:r>
              <a:rPr lang="en-US" sz="1100" b="0" i="1" dirty="0" err="1">
                <a:solidFill>
                  <a:srgbClr val="333399"/>
                </a:solidFill>
                <a:effectLst/>
                <a:latin typeface="arial" panose="020B0604020202020204" pitchFamily="34" charset="0"/>
              </a:rPr>
              <a:t>kagome</a:t>
            </a:r>
            <a:r>
              <a:rPr lang="en-US" sz="1100" b="0" i="1" dirty="0">
                <a:solidFill>
                  <a:srgbClr val="333399"/>
                </a:solidFill>
                <a:effectLst/>
                <a:latin typeface="arial" panose="020B0604020202020204" pitchFamily="34" charset="0"/>
              </a:rPr>
              <a:t> metal CsV3Sb5,</a:t>
            </a:r>
            <a:r>
              <a:rPr lang="en-US" sz="1100" b="0" i="0" dirty="0">
                <a:solidFill>
                  <a:srgbClr val="333399"/>
                </a:solidFill>
                <a:effectLst/>
                <a:latin typeface="arial" panose="020B0604020202020204" pitchFamily="34" charset="0"/>
              </a:rPr>
              <a:t> Communications Materials, </a:t>
            </a:r>
            <a:r>
              <a:rPr lang="en-US" sz="1100" b="1" i="0" dirty="0">
                <a:solidFill>
                  <a:srgbClr val="333399"/>
                </a:solidFill>
                <a:effectLst/>
                <a:latin typeface="arial" panose="020B0604020202020204" pitchFamily="34" charset="0"/>
              </a:rPr>
              <a:t>4</a:t>
            </a:r>
            <a:r>
              <a:rPr lang="en-US" sz="1100" b="0" i="0" dirty="0">
                <a:solidFill>
                  <a:srgbClr val="333399"/>
                </a:solidFill>
                <a:effectLst/>
                <a:latin typeface="arial" panose="020B0604020202020204" pitchFamily="34" charset="0"/>
              </a:rPr>
              <a:t>, 96 (2023) </a:t>
            </a:r>
            <a:r>
              <a:rPr lang="en-US" sz="1100" b="1" i="0" dirty="0">
                <a:solidFill>
                  <a:srgbClr val="333399"/>
                </a:solidFill>
                <a:effectLst/>
                <a:latin typeface="arial" panose="020B0604020202020204" pitchFamily="34" charset="0"/>
                <a:hlinkClick r:id="rId4">
                  <a:extLst>
                    <a:ext uri="{A12FA001-AC4F-418D-AE19-62706E023703}">
                      <ahyp:hlinkClr xmlns:ahyp="http://schemas.microsoft.com/office/drawing/2018/hyperlinkcolor" val="tx"/>
                    </a:ext>
                  </a:extLst>
                </a:hlinkClick>
              </a:rPr>
              <a:t>doi.org/10.1038/s43246-023-00422-y</a:t>
            </a:r>
            <a:endParaRPr lang="en-US" sz="1200" dirty="0">
              <a:solidFill>
                <a:srgbClr val="333399"/>
              </a:solidFill>
            </a:endParaRPr>
          </a:p>
        </p:txBody>
      </p:sp>
      <p:pic>
        <p:nvPicPr>
          <p:cNvPr id="8" name="Picture 7" descr="NSF logo.jpg">
            <a:extLst>
              <a:ext uri="{FF2B5EF4-FFF2-40B4-BE49-F238E27FC236}">
                <a16:creationId xmlns:a16="http://schemas.microsoft.com/office/drawing/2014/main" id="{29B0BCBB-7D14-A3E4-D811-DD4C8C24E49D}"/>
              </a:ext>
            </a:extLst>
          </p:cNvPr>
          <p:cNvPicPr>
            <a:picLocks noChangeAspect="1"/>
          </p:cNvPicPr>
          <p:nvPr/>
        </p:nvPicPr>
        <p:blipFill>
          <a:blip r:embed="rId5" cstate="print"/>
          <a:stretch>
            <a:fillRect/>
          </a:stretch>
        </p:blipFill>
        <p:spPr>
          <a:xfrm>
            <a:off x="11062731" y="53359"/>
            <a:ext cx="1017188" cy="1023315"/>
          </a:xfrm>
          <a:prstGeom prst="rect">
            <a:avLst/>
          </a:prstGeom>
        </p:spPr>
      </p:pic>
      <p:sp>
        <p:nvSpPr>
          <p:cNvPr id="9" name="Text Box 62">
            <a:extLst>
              <a:ext uri="{FF2B5EF4-FFF2-40B4-BE49-F238E27FC236}">
                <a16:creationId xmlns:a16="http://schemas.microsoft.com/office/drawing/2014/main" id="{1E2136B4-0D4A-70DF-FC3D-4D2552CD04C1}"/>
              </a:ext>
            </a:extLst>
          </p:cNvPr>
          <p:cNvSpPr txBox="1">
            <a:spLocks noChangeArrowheads="1"/>
          </p:cNvSpPr>
          <p:nvPr/>
        </p:nvSpPr>
        <p:spPr bwMode="auto">
          <a:xfrm>
            <a:off x="1287839" y="86103"/>
            <a:ext cx="9521072" cy="1346522"/>
          </a:xfrm>
          <a:prstGeom prst="rect">
            <a:avLst/>
          </a:prstGeom>
          <a:noFill/>
          <a:ln w="9525">
            <a:noFill/>
            <a:miter lim="800000"/>
            <a:headEnd/>
            <a:tailEnd/>
          </a:ln>
        </p:spPr>
        <p:txBody>
          <a:bodyPr wrap="square">
            <a:spAutoFit/>
          </a:bodyPr>
          <a:lstStyle/>
          <a:p>
            <a:pPr algn="ctr">
              <a:spcBef>
                <a:spcPts val="0"/>
              </a:spcBef>
            </a:pPr>
            <a:r>
              <a:rPr lang="en-US" sz="1600" b="1" dirty="0"/>
              <a:t>Using 75T pulsed magnetic fields to detect </a:t>
            </a:r>
            <a:r>
              <a:rPr lang="en-US" sz="1600" b="1" dirty="0" err="1"/>
              <a:t>Chern</a:t>
            </a:r>
            <a:r>
              <a:rPr lang="en-US" sz="1600" b="1" dirty="0"/>
              <a:t> pockets with large orbital moments in CsV</a:t>
            </a:r>
            <a:r>
              <a:rPr lang="en-US" sz="1600" b="1" baseline="-25000" dirty="0"/>
              <a:t>3</a:t>
            </a:r>
            <a:r>
              <a:rPr lang="en-US" sz="1600" b="1" dirty="0"/>
              <a:t>Sb</a:t>
            </a:r>
            <a:r>
              <a:rPr lang="en-US" sz="1600" b="1" baseline="-25000" dirty="0"/>
              <a:t>5</a:t>
            </a:r>
            <a:r>
              <a:rPr lang="en-US" sz="1100" dirty="0"/>
              <a:t> </a:t>
            </a:r>
          </a:p>
          <a:p>
            <a:pPr algn="ctr">
              <a:spcBef>
                <a:spcPts val="0"/>
              </a:spcBef>
            </a:pPr>
            <a:r>
              <a:rPr lang="en-US" sz="1100" dirty="0" err="1"/>
              <a:t>Kuan</a:t>
            </a:r>
            <a:r>
              <a:rPr lang="en-US" sz="1100" dirty="0"/>
              <a:t>-Wen Chen</a:t>
            </a:r>
            <a:r>
              <a:rPr lang="en-US" sz="1100" baseline="30000" dirty="0"/>
              <a:t>1</a:t>
            </a:r>
            <a:r>
              <a:rPr lang="en-US" sz="1100" dirty="0"/>
              <a:t>, </a:t>
            </a:r>
            <a:r>
              <a:rPr lang="en-US" sz="1100" dirty="0" err="1"/>
              <a:t>Guoxin</a:t>
            </a:r>
            <a:r>
              <a:rPr lang="en-US" sz="1100" dirty="0"/>
              <a:t> Zheng</a:t>
            </a:r>
            <a:r>
              <a:rPr lang="en-US" sz="1100" baseline="30000" dirty="0"/>
              <a:t>1</a:t>
            </a:r>
            <a:r>
              <a:rPr lang="en-US" sz="1100" dirty="0"/>
              <a:t>, Dechen Zhang</a:t>
            </a:r>
            <a:r>
              <a:rPr lang="en-US" sz="1100" baseline="30000" dirty="0"/>
              <a:t>1</a:t>
            </a:r>
            <a:r>
              <a:rPr lang="en-US" sz="1100" dirty="0"/>
              <a:t>, Aaron Chan</a:t>
            </a:r>
            <a:r>
              <a:rPr lang="en-US" sz="1100" baseline="30000" dirty="0"/>
              <a:t>1</a:t>
            </a:r>
            <a:r>
              <a:rPr lang="en-US" sz="1100" dirty="0"/>
              <a:t>, Yuan Zhu</a:t>
            </a:r>
            <a:r>
              <a:rPr lang="en-US" sz="1100" baseline="30000" dirty="0"/>
              <a:t>1</a:t>
            </a:r>
            <a:r>
              <a:rPr lang="en-US" sz="1100" dirty="0"/>
              <a:t>, Kaila Jenkins</a:t>
            </a:r>
            <a:r>
              <a:rPr lang="en-US" sz="1100" baseline="30000" dirty="0"/>
              <a:t>1</a:t>
            </a:r>
            <a:r>
              <a:rPr lang="en-US" sz="1100" dirty="0"/>
              <a:t>, </a:t>
            </a:r>
            <a:r>
              <a:rPr lang="en-US" sz="1100" dirty="0" err="1"/>
              <a:t>Fanghang</a:t>
            </a:r>
            <a:r>
              <a:rPr lang="en-US" sz="1100" dirty="0"/>
              <a:t> Yu</a:t>
            </a:r>
            <a:r>
              <a:rPr lang="en-US" sz="1100" baseline="30000" dirty="0"/>
              <a:t>2</a:t>
            </a:r>
            <a:r>
              <a:rPr lang="en-US" sz="1100" dirty="0"/>
              <a:t>, </a:t>
            </a:r>
            <a:r>
              <a:rPr lang="en-US" sz="1100" dirty="0" err="1"/>
              <a:t>Mengzhu</a:t>
            </a:r>
            <a:r>
              <a:rPr lang="en-US" sz="1100" dirty="0"/>
              <a:t> Shi</a:t>
            </a:r>
            <a:r>
              <a:rPr lang="en-US" sz="1100" baseline="30000" dirty="0"/>
              <a:t>2</a:t>
            </a:r>
            <a:r>
              <a:rPr lang="en-US" sz="1100" dirty="0"/>
              <a:t>, </a:t>
            </a:r>
            <a:r>
              <a:rPr lang="en-US" sz="1100" dirty="0" err="1"/>
              <a:t>Jianjun</a:t>
            </a:r>
            <a:r>
              <a:rPr lang="en-US" sz="1100" dirty="0"/>
              <a:t> Ying</a:t>
            </a:r>
            <a:r>
              <a:rPr lang="en-US" sz="1100" baseline="30000" dirty="0"/>
              <a:t>2</a:t>
            </a:r>
            <a:r>
              <a:rPr lang="en-US" sz="1100" dirty="0"/>
              <a:t>, </a:t>
            </a:r>
            <a:r>
              <a:rPr lang="en-US" sz="1100" dirty="0" err="1"/>
              <a:t>Ziji</a:t>
            </a:r>
            <a:r>
              <a:rPr lang="en-US" sz="1100" dirty="0"/>
              <a:t> Xiang</a:t>
            </a:r>
            <a:r>
              <a:rPr lang="en-US" sz="1100" baseline="30000" dirty="0"/>
              <a:t>1,2,</a:t>
            </a:r>
            <a:r>
              <a:rPr lang="en-US" sz="1100" dirty="0"/>
              <a:t> </a:t>
            </a:r>
            <a:r>
              <a:rPr lang="en-US" sz="1100" dirty="0" err="1"/>
              <a:t>Xianhui</a:t>
            </a:r>
            <a:r>
              <a:rPr lang="en-US" sz="1100" dirty="0"/>
              <a:t> Chen</a:t>
            </a:r>
            <a:r>
              <a:rPr lang="en-US" sz="1100" baseline="30000" dirty="0"/>
              <a:t>2</a:t>
            </a:r>
            <a:r>
              <a:rPr lang="en-US" sz="1100" dirty="0"/>
              <a:t>, </a:t>
            </a:r>
            <a:r>
              <a:rPr lang="en-US" sz="1100" dirty="0" err="1"/>
              <a:t>Ziqiang</a:t>
            </a:r>
            <a:r>
              <a:rPr lang="en-US" sz="1100" dirty="0"/>
              <a:t> Wang</a:t>
            </a:r>
            <a:r>
              <a:rPr lang="en-US" sz="1100" baseline="30000" dirty="0"/>
              <a:t>3</a:t>
            </a:r>
            <a:r>
              <a:rPr lang="en-US" sz="1100" dirty="0"/>
              <a:t>, John Singleton</a:t>
            </a:r>
            <a:r>
              <a:rPr lang="en-US" sz="1100" baseline="30000" dirty="0"/>
              <a:t>4</a:t>
            </a:r>
            <a:r>
              <a:rPr lang="en-US" sz="1100" dirty="0"/>
              <a:t> &amp; Lu Li</a:t>
            </a:r>
            <a:r>
              <a:rPr lang="en-US" sz="1100" baseline="30000" dirty="0"/>
              <a:t>1</a:t>
            </a:r>
            <a:endParaRPr lang="en-US" sz="1100" dirty="0"/>
          </a:p>
          <a:p>
            <a:pPr algn="ctr">
              <a:spcBef>
                <a:spcPts val="0"/>
              </a:spcBef>
            </a:pPr>
            <a:r>
              <a:rPr lang="en-US" sz="1100" b="1" baseline="30000" dirty="0">
                <a:solidFill>
                  <a:srgbClr val="0033CC"/>
                </a:solidFill>
              </a:rPr>
              <a:t>1</a:t>
            </a:r>
            <a:r>
              <a:rPr lang="en-US" sz="1100" b="1" dirty="0">
                <a:solidFill>
                  <a:srgbClr val="0033CC"/>
                </a:solidFill>
              </a:rPr>
              <a:t>Department of Physics, University of Michigan, </a:t>
            </a:r>
            <a:r>
              <a:rPr lang="en-US" sz="1100" b="1" baseline="30000" dirty="0">
                <a:solidFill>
                  <a:srgbClr val="0033CC"/>
                </a:solidFill>
              </a:rPr>
              <a:t>2</a:t>
            </a:r>
            <a:r>
              <a:rPr lang="en-US" sz="1100" b="1" dirty="0">
                <a:solidFill>
                  <a:srgbClr val="0033CC"/>
                </a:solidFill>
              </a:rPr>
              <a:t>CAS Key Laboratory of Strongly-coupled Quantum Matter Physics,</a:t>
            </a:r>
          </a:p>
          <a:p>
            <a:pPr algn="ctr">
              <a:spcBef>
                <a:spcPts val="0"/>
              </a:spcBef>
            </a:pPr>
            <a:r>
              <a:rPr lang="en-US" sz="1100" b="1" baseline="30000" dirty="0">
                <a:solidFill>
                  <a:srgbClr val="0033CC"/>
                </a:solidFill>
              </a:rPr>
              <a:t>3</a:t>
            </a:r>
            <a:r>
              <a:rPr lang="en-US" sz="1100" b="1" dirty="0">
                <a:solidFill>
                  <a:srgbClr val="0033CC"/>
                </a:solidFill>
              </a:rPr>
              <a:t>Department of Physics, Boston College, </a:t>
            </a:r>
            <a:r>
              <a:rPr lang="en-US" sz="1100" b="1" baseline="30000" dirty="0">
                <a:solidFill>
                  <a:srgbClr val="0033CC"/>
                </a:solidFill>
              </a:rPr>
              <a:t>4</a:t>
            </a:r>
            <a:r>
              <a:rPr lang="en-US" sz="1100" b="1" dirty="0">
                <a:solidFill>
                  <a:srgbClr val="0033CC"/>
                </a:solidFill>
              </a:rPr>
              <a:t>National High Magnetic Field Laboratory at Los Alamos National Laboratory</a:t>
            </a:r>
          </a:p>
          <a:p>
            <a:pPr algn="ctr">
              <a:spcBef>
                <a:spcPts val="0"/>
              </a:spcBef>
            </a:pPr>
            <a:endParaRPr lang="en-US" sz="800" b="1" dirty="0">
              <a:solidFill>
                <a:srgbClr val="0033CC"/>
              </a:solidFill>
            </a:endParaRPr>
          </a:p>
          <a:p>
            <a:pPr algn="ctr">
              <a:spcBef>
                <a:spcPts val="0"/>
              </a:spcBef>
            </a:pPr>
            <a:r>
              <a:rPr lang="en-US" sz="1050" b="1" dirty="0"/>
              <a:t>Funding Grants:</a:t>
            </a:r>
            <a:r>
              <a:rPr lang="en-US" sz="1050" dirty="0"/>
              <a:t> </a:t>
            </a:r>
            <a:r>
              <a:rPr lang="en-US" sz="1050" dirty="0">
                <a:latin typeface="+mn-lt"/>
              </a:rPr>
              <a:t>G.S. Boebinger (NSF DMR-2128556</a:t>
            </a:r>
            <a:r>
              <a:rPr lang="en-US" sz="1050" dirty="0"/>
              <a:t>); </a:t>
            </a:r>
            <a:r>
              <a:rPr lang="en-US" sz="1050" dirty="0">
                <a:latin typeface="+mn-lt"/>
              </a:rPr>
              <a:t>J. Singleton (DOE Science of 100 T</a:t>
            </a:r>
            <a:r>
              <a:rPr lang="en-US" sz="1050" dirty="0"/>
              <a:t>); Lu Li  (DOE DE-SC0020184; NSF DMR1707620 and 2004288)</a:t>
            </a:r>
            <a:endParaRPr lang="en-US" sz="1050" b="1" dirty="0">
              <a:solidFill>
                <a:srgbClr val="0033CC"/>
              </a:solidFill>
            </a:endParaRPr>
          </a:p>
        </p:txBody>
      </p:sp>
      <p:pic>
        <p:nvPicPr>
          <p:cNvPr id="10" name="Picture 9" descr="JustM_purple.jpg">
            <a:extLst>
              <a:ext uri="{FF2B5EF4-FFF2-40B4-BE49-F238E27FC236}">
                <a16:creationId xmlns:a16="http://schemas.microsoft.com/office/drawing/2014/main" id="{06E6C305-EAC7-2DE7-C68B-E84BB8DEB9CF}"/>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112081" y="113955"/>
            <a:ext cx="792698" cy="944759"/>
          </a:xfrm>
          <a:prstGeom prst="rect">
            <a:avLst/>
          </a:prstGeom>
        </p:spPr>
      </p:pic>
    </p:spTree>
    <p:extLst>
      <p:ext uri="{BB962C8B-B14F-4D97-AF65-F5344CB8AC3E}">
        <p14:creationId xmlns:p14="http://schemas.microsoft.com/office/powerpoint/2010/main" val="81424219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C4AD0200B8BC44BDD330EF3059487F" ma:contentTypeVersion="1" ma:contentTypeDescription="Create a new document." ma:contentTypeScope="" ma:versionID="0da82ca7ad83cb9daf5cd4f11a0355f1">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F631AF-1DD4-45C4-9519-09486D2B3C3D}"/>
</file>

<file path=customXml/itemProps2.xml><?xml version="1.0" encoding="utf-8"?>
<ds:datastoreItem xmlns:ds="http://schemas.openxmlformats.org/officeDocument/2006/customXml" ds:itemID="{DD62767A-33E5-4994-8E66-96603775B431}"/>
</file>

<file path=customXml/itemProps3.xml><?xml version="1.0" encoding="utf-8"?>
<ds:datastoreItem xmlns:ds="http://schemas.openxmlformats.org/officeDocument/2006/customXml" ds:itemID="{02B8DEC7-8080-482E-8A12-2E5720DAAAB2}"/>
</file>

<file path=docProps/app.xml><?xml version="1.0" encoding="utf-8"?>
<Properties xmlns="http://schemas.openxmlformats.org/officeDocument/2006/extended-properties" xmlns:vt="http://schemas.openxmlformats.org/officeDocument/2006/docPropsVTypes">
  <TotalTime>8100</TotalTime>
  <Words>1082</Words>
  <Application>Microsoft Office PowerPoint</Application>
  <PresentationFormat>Widescreen</PresentationFormat>
  <Paragraphs>26</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178</cp:revision>
  <cp:lastPrinted>2023-12-22T22:14:29Z</cp:lastPrinted>
  <dcterms:created xsi:type="dcterms:W3CDTF">2004-08-07T03:10:56Z</dcterms:created>
  <dcterms:modified xsi:type="dcterms:W3CDTF">2024-02-09T21:12:41Z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0x010100AFC4AD0200B8BC44BDD330EF3059487F</vt:lpwstr>
  </property>
</Properties>
</file>