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61"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9" autoAdjust="0"/>
    <p:restoredTop sz="95165" autoAdjust="0"/>
  </p:normalViewPr>
  <p:slideViewPr>
    <p:cSldViewPr snapToGrid="0">
      <p:cViewPr varScale="1">
        <p:scale>
          <a:sx n="101" d="100"/>
          <a:sy n="101" d="100"/>
        </p:scale>
        <p:origin x="138" y="8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pPr algn="just"/>
            <a:r>
              <a:rPr lang="en-US" sz="1200"/>
              <a:t>Paragraph </a:t>
            </a:r>
            <a:r>
              <a:rPr lang="en-US" sz="1200" dirty="0"/>
              <a:t>1:  Introduction:  a sentence or two on the general context of this work, comprehensible by non-experts, that will generate interest and a desire to read more. </a:t>
            </a:r>
          </a:p>
          <a:p>
            <a:pPr algn="just"/>
            <a:endParaRPr lang="en-US" sz="1200" dirty="0"/>
          </a:p>
          <a:p>
            <a:pPr algn="just"/>
            <a:r>
              <a:rPr lang="en-US" sz="1200" dirty="0"/>
              <a:t>Paragraph 2: Experimental description (enough detail to capture the excitement of the result, the nature of the collaboration, the capability of the MagLab facilities that enabled the success).  The text should be aimed at other scientists who are not experts in your field.  In particular, avoid jargon.  Also, spell out (and define) all acronyms.</a:t>
            </a:r>
          </a:p>
          <a:p>
            <a:pPr algn="just"/>
            <a:endParaRPr lang="en-US" sz="1200" dirty="0"/>
          </a:p>
          <a:p>
            <a:pPr algn="just"/>
            <a:r>
              <a:rPr lang="en-US" sz="1200" dirty="0"/>
              <a:t>Paragraph 3:  So what?   What area of research has been advanced ? What longer term basic research and/or applications might result ?</a:t>
            </a:r>
          </a:p>
          <a:p>
            <a:pPr marL="0" marR="0">
              <a:spcBef>
                <a:spcPts val="0"/>
              </a:spcBef>
              <a:spcAft>
                <a:spcPts val="0"/>
              </a:spcAft>
            </a:pPr>
            <a:endParaRPr lang="en-US" sz="1200" kern="1200" dirty="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518" y="1234234"/>
            <a:ext cx="5388027" cy="5324535"/>
          </a:xfrm>
          <a:prstGeom prst="rect">
            <a:avLst/>
          </a:prstGeom>
          <a:noFill/>
          <a:ln w="9525">
            <a:noFill/>
            <a:miter lim="800000"/>
            <a:headEnd/>
            <a:tailEnd/>
          </a:ln>
        </p:spPr>
        <p:txBody>
          <a:bodyPr wrap="square">
            <a:spAutoFit/>
          </a:bodyPr>
          <a:lstStyle/>
          <a:p>
            <a:pPr algn="just"/>
            <a:r>
              <a:rPr lang="en-US" sz="1200" b="1" i="1" dirty="0">
                <a:solidFill>
                  <a:srgbClr val="000000"/>
                </a:solidFill>
              </a:rPr>
              <a:t>What is the development?    </a:t>
            </a:r>
            <a:r>
              <a:rPr lang="en-US" sz="1100" i="1" u="sng" dirty="0">
                <a:solidFill>
                  <a:srgbClr val="000000"/>
                </a:solidFill>
              </a:rPr>
              <a:t>The routine use of daily work briefings and human-behavior-based safety tools have allowed the MagLab to build a stronger and more resilient safety culture</a:t>
            </a:r>
            <a:r>
              <a:rPr lang="en-US" sz="1100" dirty="0">
                <a:solidFill>
                  <a:srgbClr val="000000"/>
                </a:solidFill>
              </a:rPr>
              <a:t>.</a:t>
            </a:r>
          </a:p>
          <a:p>
            <a:pPr algn="just"/>
            <a:r>
              <a:rPr lang="en-US" sz="900" dirty="0">
                <a:solidFill>
                  <a:srgbClr val="000000"/>
                </a:solidFill>
              </a:rPr>
              <a:t>   </a:t>
            </a:r>
          </a:p>
          <a:p>
            <a:pPr algn="just"/>
            <a:r>
              <a:rPr lang="en-US" sz="1200" b="1" i="1" dirty="0">
                <a:solidFill>
                  <a:srgbClr val="000000"/>
                </a:solidFill>
              </a:rPr>
              <a:t>Why is this important?     </a:t>
            </a:r>
            <a:r>
              <a:rPr lang="en-US" sz="1100" i="1" u="sng" dirty="0">
                <a:solidFill>
                  <a:srgbClr val="000000"/>
                </a:solidFill>
              </a:rPr>
              <a:t>During the MagLab’s annual Winter shutdown, many complex maintenance projects needed to be performed simultaneously. These projects included many outside contractors who were new to the MagLab and whose work needed to coordinate closely with MagLab workers to safely meet deadlines</a:t>
            </a:r>
            <a:r>
              <a:rPr lang="en-US" sz="1100" dirty="0">
                <a:solidFill>
                  <a:srgbClr val="000000"/>
                </a:solidFill>
              </a:rPr>
              <a:t>. It was, thus, especially important for all employees and contractors to have the knowledge, understanding, and encouragement to use of human-behavior-based safety tools</a:t>
            </a:r>
            <a:r>
              <a:rPr lang="en-US" sz="1200" dirty="0">
                <a:solidFill>
                  <a:srgbClr val="000000"/>
                </a:solidFill>
              </a:rPr>
              <a:t>.</a:t>
            </a:r>
          </a:p>
          <a:p>
            <a:pPr algn="just"/>
            <a:r>
              <a:rPr lang="en-US" sz="900" b="1" i="1" dirty="0">
                <a:solidFill>
                  <a:srgbClr val="000000"/>
                </a:solidFill>
              </a:rPr>
              <a:t> </a:t>
            </a:r>
          </a:p>
          <a:p>
            <a:pPr algn="just"/>
            <a:r>
              <a:rPr lang="en-US" sz="1200" b="1" i="1" dirty="0">
                <a:solidFill>
                  <a:srgbClr val="000000"/>
                </a:solidFill>
              </a:rPr>
              <a:t>What is the implementation?    </a:t>
            </a:r>
            <a:r>
              <a:rPr lang="en-US" sz="1100" dirty="0">
                <a:solidFill>
                  <a:srgbClr val="000000"/>
                </a:solidFill>
              </a:rPr>
              <a:t>Integrated Safety Management (ISM) along with other tools such as the “One Safety Question” (How do I know that I will be safe if I perform this job?) are implemented to ensure that workers know what is protecting them and what are the safe boundaries within which they can perform their work. Human-behavior-based tools include safety toolbox talks that replace acquiescence and silent consent with the insistence that workers demonstrate comfort in speaking up if they feel unsafe or uncertain.  Other safety processes include the use of Task Hazard Analyses, Hierarchy of Controls, and a respected and well-exercised Stop Work policy. These tools are discussed and implemented daily to help guide our employees' actions in the safe performance of their tasks.</a:t>
            </a:r>
          </a:p>
          <a:p>
            <a:pPr algn="just"/>
            <a:r>
              <a:rPr lang="en-US" sz="900" b="1" i="1" dirty="0">
                <a:solidFill>
                  <a:srgbClr val="000000"/>
                </a:solidFill>
              </a:rPr>
              <a:t> </a:t>
            </a:r>
          </a:p>
          <a:p>
            <a:pPr algn="just"/>
            <a:r>
              <a:rPr lang="en-US" sz="1200" b="1" i="1" dirty="0">
                <a:solidFill>
                  <a:srgbClr val="000000"/>
                </a:solidFill>
              </a:rPr>
              <a:t>Safety Empowerment using Human behavior-based Safety tools.          </a:t>
            </a:r>
            <a:r>
              <a:rPr lang="en-US" sz="1100" i="1" u="sng" dirty="0"/>
              <a:t>By empowering each employee regardless </a:t>
            </a:r>
            <a:r>
              <a:rPr lang="en-US" sz="1100" i="1" u="sng"/>
              <a:t>of job title </a:t>
            </a:r>
            <a:r>
              <a:rPr lang="en-US" sz="1100" i="1" u="sng" dirty="0"/>
              <a:t>or seniority, the MagLab enjoys a more open atmosphere when discussing safety and concerns</a:t>
            </a:r>
            <a:r>
              <a:rPr lang="en-US" sz="1100" dirty="0"/>
              <a:t>. Operations, Maintenance, Safety, and Contractor personnel communicated daily at morning job meetings and worked closely to develop safe work plans to mitigate hazards and ensure that no incidents occurred. Things that went right the previous day and things that could be improved upon were all discussed at these daily meetings. </a:t>
            </a:r>
          </a:p>
        </p:txBody>
      </p:sp>
      <p:sp>
        <p:nvSpPr>
          <p:cNvPr id="1029" name="Line 42"/>
          <p:cNvSpPr>
            <a:spLocks noChangeShapeType="1"/>
          </p:cNvSpPr>
          <p:nvPr/>
        </p:nvSpPr>
        <p:spPr bwMode="auto">
          <a:xfrm>
            <a:off x="0" y="1115999"/>
            <a:ext cx="12192000" cy="28082"/>
          </a:xfrm>
          <a:prstGeom prst="line">
            <a:avLst/>
          </a:prstGeom>
          <a:noFill/>
          <a:ln w="82550" cmpd="thickThin">
            <a:solidFill>
              <a:schemeClr val="tx1"/>
            </a:solidFill>
            <a:round/>
            <a:headEnd/>
            <a:tailEnd/>
          </a:ln>
        </p:spPr>
        <p:txBody>
          <a:bodyPr/>
          <a:lstStyle/>
          <a:p>
            <a:endParaRPr lang="en-US" dirty="0"/>
          </a:p>
        </p:txBody>
      </p:sp>
      <p:sp>
        <p:nvSpPr>
          <p:cNvPr id="10" name="Text Box 28"/>
          <p:cNvSpPr txBox="1">
            <a:spLocks noChangeArrowheads="1"/>
          </p:cNvSpPr>
          <p:nvPr/>
        </p:nvSpPr>
        <p:spPr bwMode="auto">
          <a:xfrm>
            <a:off x="6398" y="6371892"/>
            <a:ext cx="5238211" cy="430887"/>
          </a:xfrm>
          <a:prstGeom prst="rect">
            <a:avLst/>
          </a:prstGeom>
          <a:noFill/>
          <a:ln w="9525">
            <a:noFill/>
            <a:miter lim="800000"/>
            <a:headEnd/>
            <a:tailEnd/>
          </a:ln>
        </p:spPr>
        <p:txBody>
          <a:bodyPr wrap="square">
            <a:spAutoFit/>
          </a:bodyPr>
          <a:lstStyle/>
          <a:p>
            <a:r>
              <a:rPr lang="en-US" sz="1100" b="1" dirty="0">
                <a:solidFill>
                  <a:srgbClr val="333399"/>
                </a:solidFill>
              </a:rPr>
              <a:t>Facilities:</a:t>
            </a:r>
            <a:r>
              <a:rPr lang="en-US" sz="1100" dirty="0">
                <a:solidFill>
                  <a:srgbClr val="333399"/>
                </a:solidFill>
              </a:rPr>
              <a:t> The MagLab’s Facilities, Operations, and the Environmental, Health, and Safety departments.</a:t>
            </a:r>
          </a:p>
        </p:txBody>
      </p:sp>
      <p:pic>
        <p:nvPicPr>
          <p:cNvPr id="12" name="Picture 11" descr="NSF logo.jpg"/>
          <p:cNvPicPr>
            <a:picLocks noChangeAspect="1"/>
          </p:cNvPicPr>
          <p:nvPr/>
        </p:nvPicPr>
        <p:blipFill>
          <a:blip r:embed="rId3" cstate="print"/>
          <a:stretch>
            <a:fillRect/>
          </a:stretch>
        </p:blipFill>
        <p:spPr>
          <a:xfrm>
            <a:off x="10938234" y="65071"/>
            <a:ext cx="1017188" cy="1023315"/>
          </a:xfrm>
          <a:prstGeom prst="rect">
            <a:avLst/>
          </a:prstGeom>
        </p:spPr>
      </p:pic>
      <p:sp>
        <p:nvSpPr>
          <p:cNvPr id="13" name="Text Box 62"/>
          <p:cNvSpPr txBox="1">
            <a:spLocks noChangeArrowheads="1"/>
          </p:cNvSpPr>
          <p:nvPr/>
        </p:nvSpPr>
        <p:spPr bwMode="auto">
          <a:xfrm>
            <a:off x="1265185" y="38953"/>
            <a:ext cx="9521072" cy="931024"/>
          </a:xfrm>
          <a:prstGeom prst="rect">
            <a:avLst/>
          </a:prstGeom>
          <a:noFill/>
          <a:ln w="9525">
            <a:noFill/>
            <a:miter lim="800000"/>
            <a:headEnd/>
            <a:tailEnd/>
          </a:ln>
        </p:spPr>
        <p:txBody>
          <a:bodyPr wrap="square">
            <a:spAutoFit/>
          </a:bodyPr>
          <a:lstStyle/>
          <a:p>
            <a:pPr algn="ctr">
              <a:spcBef>
                <a:spcPts val="0"/>
              </a:spcBef>
            </a:pPr>
            <a:r>
              <a:rPr lang="en-US" sz="1600" b="1" dirty="0"/>
              <a:t>Behavior-Based Safety Toolbox</a:t>
            </a:r>
          </a:p>
          <a:p>
            <a:pPr algn="ctr">
              <a:spcBef>
                <a:spcPts val="0"/>
              </a:spcBef>
            </a:pPr>
            <a:endParaRPr lang="en-US" sz="600" dirty="0"/>
          </a:p>
          <a:p>
            <a:pPr algn="ctr">
              <a:spcBef>
                <a:spcPts val="0"/>
              </a:spcBef>
            </a:pPr>
            <a:r>
              <a:rPr lang="en-US" sz="1100"/>
              <a:t>MagLab </a:t>
            </a:r>
            <a:r>
              <a:rPr lang="en-US" sz="1100" dirty="0"/>
              <a:t>Safety Department</a:t>
            </a:r>
          </a:p>
          <a:p>
            <a:pPr algn="ctr">
              <a:spcBef>
                <a:spcPts val="0"/>
              </a:spcBef>
            </a:pPr>
            <a:r>
              <a:rPr lang="en-US" sz="1050" b="1" dirty="0">
                <a:solidFill>
                  <a:srgbClr val="0033CC"/>
                </a:solidFill>
              </a:rPr>
              <a:t>National High Magnetic Field Laboratory</a:t>
            </a:r>
            <a:endParaRPr lang="en-US" sz="700" b="1" kern="1200" dirty="0">
              <a:solidFill>
                <a:srgbClr val="0033CC"/>
              </a:solidFill>
            </a:endParaRPr>
          </a:p>
          <a:p>
            <a:pPr algn="ctr">
              <a:spcBef>
                <a:spcPts val="0"/>
              </a:spcBef>
            </a:pPr>
            <a:r>
              <a:rPr lang="en-US" sz="1100" b="1" dirty="0"/>
              <a:t>Funding Grants:</a:t>
            </a:r>
            <a:r>
              <a:rPr lang="en-US" sz="1100" dirty="0"/>
              <a:t> </a:t>
            </a:r>
            <a:r>
              <a:rPr lang="en-US" sz="1100" dirty="0">
                <a:latin typeface="+mn-lt"/>
              </a:rPr>
              <a:t>G.S. Boebinger (NSF DMR-2128556</a:t>
            </a:r>
            <a:r>
              <a:rPr lang="en-US" sz="1100" dirty="0"/>
              <a:t>)</a:t>
            </a:r>
            <a:endParaRPr lang="en-US" sz="1100" b="1" dirty="0">
              <a:solidFill>
                <a:srgbClr val="0033CC"/>
              </a:solidFill>
            </a:endParaRP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oup of people in a warehouse&#10;&#10;Description automatically generated">
            <a:extLst>
              <a:ext uri="{FF2B5EF4-FFF2-40B4-BE49-F238E27FC236}">
                <a16:creationId xmlns:a16="http://schemas.microsoft.com/office/drawing/2014/main" id="{270955A7-3226-2673-50CC-3683349179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43" t="15714" r="11069" b="8827"/>
          <a:stretch/>
        </p:blipFill>
        <p:spPr>
          <a:xfrm>
            <a:off x="5492641" y="1275952"/>
            <a:ext cx="6633372" cy="2519687"/>
          </a:xfrm>
          <a:prstGeom prst="rect">
            <a:avLst/>
          </a:prstGeom>
        </p:spPr>
      </p:pic>
      <p:pic>
        <p:nvPicPr>
          <p:cNvPr id="11" name="Picture 10" descr="A yellow cabinet with a red frame&#10;&#10;Description automatically generated">
            <a:extLst>
              <a:ext uri="{FF2B5EF4-FFF2-40B4-BE49-F238E27FC236}">
                <a16:creationId xmlns:a16="http://schemas.microsoft.com/office/drawing/2014/main" id="{1C282286-6989-65BB-66E2-BDF83D83CA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077" t="1728" r="25082" b="-1059"/>
          <a:stretch/>
        </p:blipFill>
        <p:spPr>
          <a:xfrm>
            <a:off x="9316737" y="3927510"/>
            <a:ext cx="2813595" cy="2767667"/>
          </a:xfrm>
          <a:prstGeom prst="rect">
            <a:avLst/>
          </a:prstGeom>
        </p:spPr>
      </p:pic>
      <p:pic>
        <p:nvPicPr>
          <p:cNvPr id="16" name="Picture 2" descr="Hierarchy of hazard controls - Wikipedia">
            <a:extLst>
              <a:ext uri="{FF2B5EF4-FFF2-40B4-BE49-F238E27FC236}">
                <a16:creationId xmlns:a16="http://schemas.microsoft.com/office/drawing/2014/main" id="{3A52665B-EB75-1F70-0B1F-B81B2EFC73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303" t="11798" r="1740" b="5526"/>
          <a:stretch/>
        </p:blipFill>
        <p:spPr bwMode="auto">
          <a:xfrm>
            <a:off x="5465062" y="4087227"/>
            <a:ext cx="3851675" cy="25196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ierarchy of hazard controls - Wikipedia">
            <a:extLst>
              <a:ext uri="{FF2B5EF4-FFF2-40B4-BE49-F238E27FC236}">
                <a16:creationId xmlns:a16="http://schemas.microsoft.com/office/drawing/2014/main" id="{A023FFFA-9D18-DC76-3E4C-4EF127F02A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102" r="89482"/>
          <a:stretch/>
        </p:blipFill>
        <p:spPr bwMode="auto">
          <a:xfrm>
            <a:off x="5520012" y="3876541"/>
            <a:ext cx="505352" cy="29970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ierarchy of hazard controls - Wikipedia">
            <a:extLst>
              <a:ext uri="{FF2B5EF4-FFF2-40B4-BE49-F238E27FC236}">
                <a16:creationId xmlns:a16="http://schemas.microsoft.com/office/drawing/2014/main" id="{EA7884C9-3035-370B-6466-6DF3A18F3FD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930" t="353" r="23543" b="88282"/>
          <a:stretch/>
        </p:blipFill>
        <p:spPr bwMode="auto">
          <a:xfrm>
            <a:off x="6245817" y="3876541"/>
            <a:ext cx="1882462" cy="21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449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2C889-51DA-4C3C-A6C1-A2B71543C16B}">
  <ds:schemaRefs>
    <ds:schemaRef ds:uri="http://www.w3.org/XML/1998/namespace"/>
    <ds:schemaRef ds:uri="http://purl.org/dc/terms/"/>
    <ds:schemaRef ds:uri="http://schemas.openxmlformats.org/package/2006/metadata/core-properties"/>
    <ds:schemaRef ds:uri="http://schemas.microsoft.com/office/2006/documentManagement/types"/>
    <ds:schemaRef ds:uri="f2e80384-ea0d-4f62-9c62-7c5126d5ccf5"/>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BEF9DF7-05DC-496E-B3B7-B39E1295A53C}"/>
</file>

<file path=customXml/itemProps3.xml><?xml version="1.0" encoding="utf-8"?>
<ds:datastoreItem xmlns:ds="http://schemas.openxmlformats.org/officeDocument/2006/customXml" ds:itemID="{6483A42A-DB63-473C-A162-A4994B280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7086</TotalTime>
  <Words>502</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159</cp:revision>
  <cp:lastPrinted>2019-07-16T13:07:28Z</cp:lastPrinted>
  <dcterms:created xsi:type="dcterms:W3CDTF">2004-08-07T03:10:56Z</dcterms:created>
  <dcterms:modified xsi:type="dcterms:W3CDTF">2024-02-09T21:26:50Z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