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5" r:id="rId2"/>
    <p:sldId id="263"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4BC9"/>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65" autoAdjust="0"/>
    <p:restoredTop sz="95181" autoAdjust="0"/>
  </p:normalViewPr>
  <p:slideViewPr>
    <p:cSldViewPr snapToGrid="0">
      <p:cViewPr>
        <p:scale>
          <a:sx n="125" d="100"/>
          <a:sy n="125" d="100"/>
        </p:scale>
        <p:origin x="270" y="34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771733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74109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178" y="1202902"/>
            <a:ext cx="5530142" cy="5078313"/>
          </a:xfrm>
          <a:prstGeom prst="rect">
            <a:avLst/>
          </a:prstGeom>
          <a:noFill/>
          <a:ln w="9525">
            <a:noFill/>
            <a:miter lim="800000"/>
            <a:headEnd/>
            <a:tailEnd/>
          </a:ln>
        </p:spPr>
        <p:txBody>
          <a:bodyPr wrap="square">
            <a:spAutoFit/>
          </a:bodyPr>
          <a:lstStyle/>
          <a:p>
            <a:pPr algn="just"/>
            <a:r>
              <a:rPr lang="en-US" sz="1200" dirty="0"/>
              <a:t>There is growing interest in Bi-2212 (Bi</a:t>
            </a:r>
            <a:r>
              <a:rPr lang="en-US" sz="1200" baseline="-25000" dirty="0"/>
              <a:t>2</a:t>
            </a:r>
            <a:r>
              <a:rPr lang="en-US" sz="1200" dirty="0"/>
              <a:t>Sr</a:t>
            </a:r>
            <a:r>
              <a:rPr lang="en-US" sz="1200" baseline="-25000" dirty="0"/>
              <a:t>2</a:t>
            </a:r>
            <a:r>
              <a:rPr lang="en-US" sz="1200" dirty="0"/>
              <a:t>Ca</a:t>
            </a:r>
            <a:r>
              <a:rPr lang="en-US" sz="1200" baseline="-25000" dirty="0"/>
              <a:t>1</a:t>
            </a:r>
            <a:r>
              <a:rPr lang="en-US" sz="1200" dirty="0"/>
              <a:t>Cu</a:t>
            </a:r>
            <a:r>
              <a:rPr lang="en-US" sz="1200" baseline="-25000" dirty="0"/>
              <a:t>2</a:t>
            </a:r>
            <a:r>
              <a:rPr lang="en-US" sz="1200" dirty="0"/>
              <a:t>O</a:t>
            </a:r>
            <a:r>
              <a:rPr lang="en-US" sz="1200" baseline="-25000" dirty="0"/>
              <a:t>8+x</a:t>
            </a:r>
            <a:r>
              <a:rPr lang="en-US" sz="1200" dirty="0"/>
              <a:t>) conductor in the R&amp;D community as well as in industry and recently an additional manufacturer has joined the scene making Bi-2212 wire. Bi-2212 is unique among commercial high temperature superconductors (HTS) as it is the only one available in multifilament, round wire, architecture and thus does not suffer from screening current effects. Macroscopically it performs </a:t>
            </a:r>
            <a:r>
              <a:rPr lang="en-US" sz="1200" dirty="0" err="1"/>
              <a:t>isotropically</a:t>
            </a:r>
            <a:r>
              <a:rPr lang="en-US" sz="1200" dirty="0"/>
              <a:t>, i.e. no difference in properties upon changing the orientation of an applied magnetic field. Bi-2212 can be internally twisted to reduce charging losses, just like Nb-Ti and Nb</a:t>
            </a:r>
            <a:r>
              <a:rPr lang="en-US" sz="1200" baseline="-25000" dirty="0"/>
              <a:t>3</a:t>
            </a:r>
            <a:r>
              <a:rPr lang="en-US" sz="1200" dirty="0"/>
              <a:t>Sn. Also, Bi-2212 can be cabled easily and it is regularly produced on length scales exceeding a kilometer with reproducible performance over long lengths.</a:t>
            </a:r>
          </a:p>
          <a:p>
            <a:pPr algn="just"/>
            <a:r>
              <a:rPr lang="en-US" sz="700" dirty="0"/>
              <a:t> </a:t>
            </a:r>
          </a:p>
          <a:p>
            <a:pPr algn="just"/>
            <a:r>
              <a:rPr lang="en-US" sz="1200" dirty="0"/>
              <a:t>High field HTS magnets require reinforcement to operate reliably under high loads. To evaluate a specific reinforcement scheme laid out by numerical modeling, a thick 26 layer, 30 turn coil was made with 200m of 1mm diameter Bi-2212 wire (coil ID = 44.6mm, OD = 115, h = 40.3mm). The coil was tested in a background of 12T from a 160mm large bore superconducting magnet.</a:t>
            </a:r>
          </a:p>
          <a:p>
            <a:pPr marL="171450" indent="-171450" algn="just">
              <a:buFont typeface="Arial" panose="020B0604020202020204" pitchFamily="34" charset="0"/>
              <a:buChar char="•"/>
            </a:pPr>
            <a:endParaRPr lang="en-US" sz="700" dirty="0"/>
          </a:p>
          <a:p>
            <a:pPr algn="just"/>
            <a:r>
              <a:rPr lang="en-US" sz="1200" dirty="0"/>
              <a:t>At a quench current density </a:t>
            </a:r>
            <a:r>
              <a:rPr lang="en-US" sz="1200" b="1" i="1" dirty="0"/>
              <a:t>J</a:t>
            </a:r>
            <a:r>
              <a:rPr lang="en-US" sz="1200" b="1" i="1" baseline="-25000" dirty="0"/>
              <a:t>e</a:t>
            </a:r>
            <a:r>
              <a:rPr lang="en-US" sz="1200" dirty="0"/>
              <a:t> of </a:t>
            </a:r>
            <a:r>
              <a:rPr lang="en-US" sz="1200" b="1" dirty="0"/>
              <a:t>573A/mm</a:t>
            </a:r>
            <a:r>
              <a:rPr lang="en-US" sz="1200" b="1" baseline="30000" dirty="0"/>
              <a:t>2</a:t>
            </a:r>
            <a:r>
              <a:rPr lang="en-US" sz="1200" dirty="0"/>
              <a:t>, a combined peak field of </a:t>
            </a:r>
            <a:br>
              <a:rPr lang="en-US" sz="1200" dirty="0"/>
            </a:br>
            <a:r>
              <a:rPr lang="en-US" sz="1200" b="1" dirty="0"/>
              <a:t>17.9T</a:t>
            </a:r>
            <a:r>
              <a:rPr lang="en-US" sz="1200" dirty="0"/>
              <a:t> was reached, and the coil withstood a source stress of </a:t>
            </a:r>
            <a:r>
              <a:rPr lang="en-US" sz="1200" b="1" dirty="0"/>
              <a:t>386MPa</a:t>
            </a:r>
            <a:r>
              <a:rPr lang="en-US" sz="1200" dirty="0"/>
              <a:t>, which is about twice the breaking stress of unreinforced Bi-2212 wire. This performance is a significant improvement over coils made previously. The coil operated stably at 70% of short sample transport and in low cycle fatigue testing (25 cycles). During quenching, a matrix current density in the Ag sheath of the conductor of </a:t>
            </a:r>
            <a:r>
              <a:rPr lang="en-US" sz="1200" b="1" dirty="0"/>
              <a:t>726A/mm</a:t>
            </a:r>
            <a:r>
              <a:rPr lang="en-US" sz="1200" b="1" baseline="30000" dirty="0"/>
              <a:t>2</a:t>
            </a:r>
            <a:r>
              <a:rPr lang="en-US" sz="1200" dirty="0"/>
              <a:t> was maintained without coil degradation. With this performance, the coil reaches a milestone for the MagLab’s collaboration with </a:t>
            </a:r>
            <a:r>
              <a:rPr lang="en-US" sz="1200" dirty="0" err="1"/>
              <a:t>Cryomagnetics</a:t>
            </a:r>
            <a:r>
              <a:rPr lang="en-US" sz="1200" dirty="0"/>
              <a:t> LLC. It also represents significant progress toward the design requirements of a planned 28T NMR magnet as it approaches the expected stress level of ~400MPa in that magnet.   </a:t>
            </a:r>
          </a:p>
        </p:txBody>
      </p:sp>
      <p:sp>
        <p:nvSpPr>
          <p:cNvPr id="1034" name="Rectangle 49"/>
          <p:cNvSpPr>
            <a:spLocks noChangeArrowheads="1"/>
          </p:cNvSpPr>
          <p:nvPr/>
        </p:nvSpPr>
        <p:spPr bwMode="auto">
          <a:xfrm>
            <a:off x="5530143" y="1210522"/>
            <a:ext cx="6573873" cy="5078313"/>
          </a:xfrm>
          <a:prstGeom prst="rect">
            <a:avLst/>
          </a:prstGeom>
          <a:noFill/>
          <a:ln w="19050">
            <a:solidFill>
              <a:srgbClr val="0033CC"/>
            </a:solidFill>
            <a:miter lim="800000"/>
            <a:headEnd/>
            <a:tailEnd/>
          </a:ln>
        </p:spPr>
        <p:txBody>
          <a:bodyPr wrap="none" anchor="ctr"/>
          <a:lstStyle/>
          <a:p>
            <a:endParaRPr lang="en-US"/>
          </a:p>
        </p:txBody>
      </p:sp>
      <p:sp>
        <p:nvSpPr>
          <p:cNvPr id="34" name="TextBox 33">
            <a:extLst>
              <a:ext uri="{FF2B5EF4-FFF2-40B4-BE49-F238E27FC236}">
                <a16:creationId xmlns:a16="http://schemas.microsoft.com/office/drawing/2014/main" id="{E0C47AA6-6AFD-2B63-07E6-E2F3C27EE7EC}"/>
              </a:ext>
            </a:extLst>
          </p:cNvPr>
          <p:cNvSpPr txBox="1"/>
          <p:nvPr/>
        </p:nvSpPr>
        <p:spPr>
          <a:xfrm>
            <a:off x="8350447" y="1230847"/>
            <a:ext cx="3673930" cy="1954381"/>
          </a:xfrm>
          <a:prstGeom prst="rect">
            <a:avLst/>
          </a:prstGeom>
          <a:noFill/>
        </p:spPr>
        <p:txBody>
          <a:bodyPr wrap="square" rtlCol="0">
            <a:spAutoFit/>
          </a:bodyPr>
          <a:lstStyle/>
          <a:p>
            <a:pPr algn="just"/>
            <a:r>
              <a:rPr lang="en-US" sz="1100" b="1" dirty="0"/>
              <a:t>Figure: (a)</a:t>
            </a:r>
            <a:r>
              <a:rPr lang="en-US" sz="1100" dirty="0"/>
              <a:t> A coil made with Bi-2212 strand after heat-treatment. </a:t>
            </a:r>
            <a:r>
              <a:rPr lang="en-US" sz="1100" b="1" dirty="0"/>
              <a:t>(b)</a:t>
            </a:r>
            <a:r>
              <a:rPr lang="en-US" sz="1100" dirty="0"/>
              <a:t> Schematic cross section and field map of the Bi-2212 coil. The arrows point to the locations of the reinforcement layers embedded in the coil. </a:t>
            </a:r>
            <a:r>
              <a:rPr lang="en-US" sz="1100" b="1" dirty="0"/>
              <a:t>(c)</a:t>
            </a:r>
            <a:r>
              <a:rPr lang="en-US" sz="1100" dirty="0"/>
              <a:t> The improvement of Bi-2212 current density, </a:t>
            </a:r>
            <a:r>
              <a:rPr lang="en-US" sz="1100" i="1" dirty="0"/>
              <a:t>Je</a:t>
            </a:r>
            <a:r>
              <a:rPr lang="en-US" sz="1100" dirty="0"/>
              <a:t>(</a:t>
            </a:r>
            <a:r>
              <a:rPr lang="en-US" sz="1100" i="1" dirty="0"/>
              <a:t>B</a:t>
            </a:r>
            <a:r>
              <a:rPr lang="en-US" sz="1100" dirty="0"/>
              <a:t>), over time. Almost three times the source stress could be mitigated in the most recent coil “Cryo-4” (red line) compared with the initial “Pup-3” test coil (black line at bottom).  The preliminary design loads for a planned 28T NMR magnet system (purple) are close to the present-day Cryo-4 performance.</a:t>
            </a:r>
          </a:p>
        </p:txBody>
      </p:sp>
      <p:pic>
        <p:nvPicPr>
          <p:cNvPr id="2" name="Picture 1">
            <a:extLst>
              <a:ext uri="{FF2B5EF4-FFF2-40B4-BE49-F238E27FC236}">
                <a16:creationId xmlns:a16="http://schemas.microsoft.com/office/drawing/2014/main" id="{7DA87501-A748-698B-1D8B-72B4B8122434}"/>
              </a:ext>
            </a:extLst>
          </p:cNvPr>
          <p:cNvPicPr>
            <a:picLocks noChangeAspect="1"/>
          </p:cNvPicPr>
          <p:nvPr/>
        </p:nvPicPr>
        <p:blipFill>
          <a:blip r:embed="rId3"/>
          <a:stretch>
            <a:fillRect/>
          </a:stretch>
        </p:blipFill>
        <p:spPr>
          <a:xfrm>
            <a:off x="8212482" y="3137898"/>
            <a:ext cx="3828816" cy="3122852"/>
          </a:xfrm>
          <a:prstGeom prst="rect">
            <a:avLst/>
          </a:prstGeom>
        </p:spPr>
      </p:pic>
      <p:sp>
        <p:nvSpPr>
          <p:cNvPr id="6" name="Line 42">
            <a:extLst>
              <a:ext uri="{FF2B5EF4-FFF2-40B4-BE49-F238E27FC236}">
                <a16:creationId xmlns:a16="http://schemas.microsoft.com/office/drawing/2014/main" id="{43833EC2-8638-DCA4-A93D-333B792A94A7}"/>
              </a:ext>
            </a:extLst>
          </p:cNvPr>
          <p:cNvSpPr>
            <a:spLocks noChangeShapeType="1"/>
          </p:cNvSpPr>
          <p:nvPr/>
        </p:nvSpPr>
        <p:spPr bwMode="auto">
          <a:xfrm>
            <a:off x="0" y="1096543"/>
            <a:ext cx="12192000" cy="28082"/>
          </a:xfrm>
          <a:prstGeom prst="line">
            <a:avLst/>
          </a:prstGeom>
          <a:noFill/>
          <a:ln w="82550" cmpd="thickThin">
            <a:solidFill>
              <a:schemeClr val="tx1"/>
            </a:solidFill>
            <a:round/>
            <a:headEnd/>
            <a:tailEnd/>
          </a:ln>
        </p:spPr>
        <p:txBody>
          <a:bodyPr/>
          <a:lstStyle/>
          <a:p>
            <a:endParaRPr lang="en-US"/>
          </a:p>
        </p:txBody>
      </p:sp>
      <p:pic>
        <p:nvPicPr>
          <p:cNvPr id="7" name="Picture 6" descr="NSF logo.jpg">
            <a:extLst>
              <a:ext uri="{FF2B5EF4-FFF2-40B4-BE49-F238E27FC236}">
                <a16:creationId xmlns:a16="http://schemas.microsoft.com/office/drawing/2014/main" id="{557C18D7-C9A4-2BAC-DC5A-D4F7DA6527BB}"/>
              </a:ext>
            </a:extLst>
          </p:cNvPr>
          <p:cNvPicPr>
            <a:picLocks noChangeAspect="1"/>
          </p:cNvPicPr>
          <p:nvPr/>
        </p:nvPicPr>
        <p:blipFill>
          <a:blip r:embed="rId4" cstate="print"/>
          <a:stretch>
            <a:fillRect/>
          </a:stretch>
        </p:blipFill>
        <p:spPr>
          <a:xfrm>
            <a:off x="11141434" y="37777"/>
            <a:ext cx="1017188" cy="1023315"/>
          </a:xfrm>
          <a:prstGeom prst="rect">
            <a:avLst/>
          </a:prstGeom>
        </p:spPr>
      </p:pic>
      <p:pic>
        <p:nvPicPr>
          <p:cNvPr id="8" name="Picture 7" descr="JustM_purple.jpg">
            <a:extLst>
              <a:ext uri="{FF2B5EF4-FFF2-40B4-BE49-F238E27FC236}">
                <a16:creationId xmlns:a16="http://schemas.microsoft.com/office/drawing/2014/main" id="{D5AB4A04-1E14-0B70-C95E-A9E55E9E7047}"/>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52871" y="77787"/>
            <a:ext cx="792698" cy="944759"/>
          </a:xfrm>
          <a:prstGeom prst="rect">
            <a:avLst/>
          </a:prstGeom>
        </p:spPr>
      </p:pic>
      <p:pic>
        <p:nvPicPr>
          <p:cNvPr id="9" name="Picture 10">
            <a:extLst>
              <a:ext uri="{FF2B5EF4-FFF2-40B4-BE49-F238E27FC236}">
                <a16:creationId xmlns:a16="http://schemas.microsoft.com/office/drawing/2014/main" id="{0CCD38AC-597B-F557-8C82-A1FBDF319BD7}"/>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87129"/>
          <a:stretch/>
        </p:blipFill>
        <p:spPr bwMode="auto">
          <a:xfrm>
            <a:off x="999812" y="77787"/>
            <a:ext cx="1066499" cy="9447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trociew\Desktop\doeeeee.jpg">
            <a:extLst>
              <a:ext uri="{FF2B5EF4-FFF2-40B4-BE49-F238E27FC236}">
                <a16:creationId xmlns:a16="http://schemas.microsoft.com/office/drawing/2014/main" id="{1A633B3B-CAFD-5EFF-9EC6-3F2DCD2AE08C}"/>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17" t="14411" r="73375" b="13927"/>
          <a:stretch/>
        </p:blipFill>
        <p:spPr bwMode="auto">
          <a:xfrm>
            <a:off x="10274360" y="46057"/>
            <a:ext cx="872108" cy="842989"/>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62">
            <a:extLst>
              <a:ext uri="{FF2B5EF4-FFF2-40B4-BE49-F238E27FC236}">
                <a16:creationId xmlns:a16="http://schemas.microsoft.com/office/drawing/2014/main" id="{6DC963B1-5779-5C58-A7AC-746B3EC17AC9}"/>
              </a:ext>
            </a:extLst>
          </p:cNvPr>
          <p:cNvSpPr txBox="1">
            <a:spLocks noChangeArrowheads="1"/>
          </p:cNvSpPr>
          <p:nvPr/>
        </p:nvSpPr>
        <p:spPr bwMode="auto">
          <a:xfrm>
            <a:off x="1467126" y="42336"/>
            <a:ext cx="9521072" cy="1046440"/>
          </a:xfrm>
          <a:prstGeom prst="rect">
            <a:avLst/>
          </a:prstGeom>
          <a:noFill/>
          <a:ln w="9525">
            <a:noFill/>
            <a:miter lim="800000"/>
            <a:headEnd/>
            <a:tailEnd/>
          </a:ln>
        </p:spPr>
        <p:txBody>
          <a:bodyPr wrap="square">
            <a:spAutoFit/>
          </a:bodyPr>
          <a:lstStyle/>
          <a:p>
            <a:pPr algn="ctr">
              <a:spcBef>
                <a:spcPts val="0"/>
              </a:spcBef>
            </a:pPr>
            <a:r>
              <a:rPr lang="en-US" sz="1600" b="1" dirty="0"/>
              <a:t>An R&amp;D Milestone for Bi-2212 High Temperature Superconducting Magnets</a:t>
            </a:r>
          </a:p>
          <a:p>
            <a:pPr algn="ctr">
              <a:spcBef>
                <a:spcPts val="0"/>
              </a:spcBef>
            </a:pPr>
            <a:endParaRPr lang="en-US" sz="600" dirty="0"/>
          </a:p>
          <a:p>
            <a:pPr algn="ctr">
              <a:spcBef>
                <a:spcPts val="0"/>
              </a:spcBef>
            </a:pPr>
            <a:r>
              <a:rPr lang="en-US" sz="1200" u="sng" dirty="0"/>
              <a:t>D.S. Davis</a:t>
            </a:r>
            <a:r>
              <a:rPr lang="en-US" sz="1200" u="sng" baseline="30000" dirty="0"/>
              <a:t>1,2</a:t>
            </a:r>
            <a:r>
              <a:rPr lang="en-US" sz="1200" dirty="0"/>
              <a:t>, </a:t>
            </a:r>
            <a:r>
              <a:rPr lang="en-US" sz="1200" u="sng" dirty="0"/>
              <a:t>Y. Kim</a:t>
            </a:r>
            <a:r>
              <a:rPr lang="en-US" sz="1200" u="sng" baseline="30000" dirty="0"/>
              <a:t>1,2</a:t>
            </a:r>
            <a:r>
              <a:rPr lang="en-US" sz="1200" dirty="0"/>
              <a:t>, </a:t>
            </a:r>
            <a:r>
              <a:rPr lang="en-US" sz="1200" u="sng" dirty="0"/>
              <a:t>U.P. Trociewitz</a:t>
            </a:r>
            <a:r>
              <a:rPr lang="en-US" sz="1200" u="sng" baseline="30000" dirty="0"/>
              <a:t>1,2</a:t>
            </a:r>
            <a:r>
              <a:rPr lang="en-US" sz="1200" dirty="0"/>
              <a:t>, L.D. Cooley</a:t>
            </a:r>
            <a:r>
              <a:rPr lang="en-US" sz="1200" baseline="30000" dirty="0"/>
              <a:t>1,2</a:t>
            </a:r>
            <a:r>
              <a:rPr lang="en-US" sz="1200" dirty="0"/>
              <a:t>, D.C. Larbalestier</a:t>
            </a:r>
            <a:r>
              <a:rPr lang="en-US" sz="1200" baseline="30000" dirty="0"/>
              <a:t>1,2</a:t>
            </a:r>
            <a:r>
              <a:rPr lang="en-US" sz="1200" dirty="0"/>
              <a:t>, S. Minter</a:t>
            </a:r>
            <a:r>
              <a:rPr lang="en-US" sz="1200" baseline="30000" dirty="0"/>
              <a:t>3</a:t>
            </a:r>
          </a:p>
          <a:p>
            <a:pPr algn="ctr">
              <a:spcBef>
                <a:spcPts val="0"/>
              </a:spcBef>
            </a:pPr>
            <a:r>
              <a:rPr lang="en-US" sz="1200" b="1" dirty="0">
                <a:solidFill>
                  <a:srgbClr val="0033CC"/>
                </a:solidFill>
              </a:rPr>
              <a:t>1. Florida State University; 2. Applied Superconductivity Center - MagLab; 3. </a:t>
            </a:r>
            <a:r>
              <a:rPr lang="en-US" sz="1200" b="1" dirty="0" err="1">
                <a:solidFill>
                  <a:srgbClr val="0033CC"/>
                </a:solidFill>
              </a:rPr>
              <a:t>Cryomagnetics</a:t>
            </a:r>
            <a:r>
              <a:rPr lang="en-US" sz="1200" b="1" dirty="0">
                <a:solidFill>
                  <a:srgbClr val="0033CC"/>
                </a:solidFill>
              </a:rPr>
              <a:t> LLC.</a:t>
            </a:r>
          </a:p>
          <a:p>
            <a:pPr algn="ctr">
              <a:spcBef>
                <a:spcPts val="0"/>
              </a:spcBef>
            </a:pPr>
            <a:r>
              <a:rPr lang="en-US" sz="600" b="1" dirty="0">
                <a:solidFill>
                  <a:srgbClr val="0033CC"/>
                </a:solidFill>
              </a:rPr>
              <a:t> </a:t>
            </a:r>
          </a:p>
          <a:p>
            <a:pPr algn="ctr">
              <a:spcBef>
                <a:spcPts val="0"/>
              </a:spcBef>
            </a:pPr>
            <a:r>
              <a:rPr lang="en-US" sz="1000" b="1" dirty="0"/>
              <a:t>Funding Grants:</a:t>
            </a:r>
            <a:r>
              <a:rPr lang="en-US" sz="1000" dirty="0"/>
              <a:t> S. Minter, US DOE flow through (PO#35917), D.C. </a:t>
            </a:r>
            <a:r>
              <a:rPr lang="en-US" sz="1000" dirty="0" err="1"/>
              <a:t>Larbalestier</a:t>
            </a:r>
            <a:r>
              <a:rPr lang="en-US" sz="1000" dirty="0"/>
              <a:t> (DE-SC0010421), </a:t>
            </a:r>
            <a:r>
              <a:rPr lang="en-US" sz="1000" dirty="0">
                <a:latin typeface="+mn-lt"/>
              </a:rPr>
              <a:t>G.S. </a:t>
            </a:r>
            <a:r>
              <a:rPr lang="en-US" sz="1000" dirty="0" err="1">
                <a:latin typeface="+mn-lt"/>
              </a:rPr>
              <a:t>Boebinger</a:t>
            </a:r>
            <a:r>
              <a:rPr lang="en-US" sz="1000" dirty="0">
                <a:latin typeface="+mn-lt"/>
              </a:rPr>
              <a:t> (NSF DMR-2128556</a:t>
            </a:r>
            <a:r>
              <a:rPr lang="en-US" sz="1000" dirty="0"/>
              <a:t>)</a:t>
            </a:r>
            <a:endParaRPr lang="en-US" sz="1000" b="1" dirty="0">
              <a:solidFill>
                <a:srgbClr val="0033CC"/>
              </a:solidFill>
            </a:endParaRPr>
          </a:p>
        </p:txBody>
      </p:sp>
      <p:sp>
        <p:nvSpPr>
          <p:cNvPr id="13" name="Text Box 28">
            <a:extLst>
              <a:ext uri="{FF2B5EF4-FFF2-40B4-BE49-F238E27FC236}">
                <a16:creationId xmlns:a16="http://schemas.microsoft.com/office/drawing/2014/main" id="{76BC0BD1-C03E-434F-9C80-E6D18B42E321}"/>
              </a:ext>
            </a:extLst>
          </p:cNvPr>
          <p:cNvSpPr txBox="1">
            <a:spLocks noChangeArrowheads="1"/>
          </p:cNvSpPr>
          <p:nvPr/>
        </p:nvSpPr>
        <p:spPr bwMode="auto">
          <a:xfrm>
            <a:off x="0" y="6270240"/>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Applied Superconductivity Center’s 14T, 160mm large bore superconducting magnet, ASC high-speed data acquisition system.</a:t>
            </a:r>
          </a:p>
          <a:p>
            <a:r>
              <a:rPr lang="en-US" sz="1100" b="1" dirty="0">
                <a:solidFill>
                  <a:srgbClr val="333399"/>
                </a:solidFill>
              </a:rPr>
              <a:t>Citation: </a:t>
            </a:r>
            <a:r>
              <a:rPr lang="en-US" sz="1100" dirty="0">
                <a:solidFill>
                  <a:srgbClr val="333399"/>
                </a:solidFill>
              </a:rPr>
              <a:t>E. Bosque, Y. Kim, U.P. Trociewitz, C.L. English, D.C. </a:t>
            </a:r>
            <a:r>
              <a:rPr lang="en-US" sz="1100" dirty="0" err="1">
                <a:solidFill>
                  <a:srgbClr val="333399"/>
                </a:solidFill>
              </a:rPr>
              <a:t>Larbalestier</a:t>
            </a:r>
            <a:r>
              <a:rPr lang="en-US" sz="1100" dirty="0">
                <a:solidFill>
                  <a:srgbClr val="333399"/>
                </a:solidFill>
              </a:rPr>
              <a:t>, System and Method to Manage High Stresses in Bi-2212 Wire Wound Compact Superconducting Magnets, U.S. non-provisional patent application, FSU Ref. no. 18-063, 2019.</a:t>
            </a:r>
            <a:endParaRPr lang="en-US" sz="1200" dirty="0">
              <a:solidFill>
                <a:srgbClr val="333399"/>
              </a:solidFill>
            </a:endParaRPr>
          </a:p>
        </p:txBody>
      </p:sp>
      <p:sp>
        <p:nvSpPr>
          <p:cNvPr id="15" name="TextBox 14">
            <a:extLst>
              <a:ext uri="{FF2B5EF4-FFF2-40B4-BE49-F238E27FC236}">
                <a16:creationId xmlns:a16="http://schemas.microsoft.com/office/drawing/2014/main" id="{1684C149-5E75-3E36-ED7D-921CDE16953D}"/>
              </a:ext>
            </a:extLst>
          </p:cNvPr>
          <p:cNvSpPr txBox="1"/>
          <p:nvPr/>
        </p:nvSpPr>
        <p:spPr>
          <a:xfrm>
            <a:off x="8749481" y="3308487"/>
            <a:ext cx="381836" cy="276999"/>
          </a:xfrm>
          <a:prstGeom prst="rect">
            <a:avLst/>
          </a:prstGeom>
          <a:noFill/>
        </p:spPr>
        <p:txBody>
          <a:bodyPr wrap="none" rtlCol="0">
            <a:spAutoFit/>
          </a:bodyPr>
          <a:lstStyle/>
          <a:p>
            <a:r>
              <a:rPr lang="en-US" sz="1200" b="1" dirty="0"/>
              <a:t>(c)</a:t>
            </a:r>
          </a:p>
        </p:txBody>
      </p:sp>
      <p:grpSp>
        <p:nvGrpSpPr>
          <p:cNvPr id="16" name="Group 15">
            <a:extLst>
              <a:ext uri="{FF2B5EF4-FFF2-40B4-BE49-F238E27FC236}">
                <a16:creationId xmlns:a16="http://schemas.microsoft.com/office/drawing/2014/main" id="{251E1FB3-2617-1237-9034-57C1880AD4B2}"/>
              </a:ext>
            </a:extLst>
          </p:cNvPr>
          <p:cNvGrpSpPr/>
          <p:nvPr/>
        </p:nvGrpSpPr>
        <p:grpSpPr>
          <a:xfrm>
            <a:off x="5638799" y="3585486"/>
            <a:ext cx="2695800" cy="2533774"/>
            <a:chOff x="9513692" y="1379246"/>
            <a:chExt cx="2615216" cy="2443466"/>
          </a:xfrm>
        </p:grpSpPr>
        <p:pic>
          <p:nvPicPr>
            <p:cNvPr id="17" name="Picture 16">
              <a:extLst>
                <a:ext uri="{FF2B5EF4-FFF2-40B4-BE49-F238E27FC236}">
                  <a16:creationId xmlns:a16="http://schemas.microsoft.com/office/drawing/2014/main" id="{2F35AD46-A46D-577F-84FD-81BB2D3ADFE4}"/>
                </a:ext>
              </a:extLst>
            </p:cNvPr>
            <p:cNvPicPr>
              <a:picLocks noChangeAspect="1"/>
            </p:cNvPicPr>
            <p:nvPr/>
          </p:nvPicPr>
          <p:blipFill rotWithShape="1">
            <a:blip r:embed="rId8"/>
            <a:srcRect l="6438" t="4779" b="2971"/>
            <a:stretch/>
          </p:blipFill>
          <p:spPr>
            <a:xfrm>
              <a:off x="9513692" y="1402080"/>
              <a:ext cx="2615216" cy="2420631"/>
            </a:xfrm>
            <a:prstGeom prst="rect">
              <a:avLst/>
            </a:prstGeom>
          </p:spPr>
        </p:pic>
        <p:sp>
          <p:nvSpPr>
            <p:cNvPr id="18" name="TextBox 17">
              <a:extLst>
                <a:ext uri="{FF2B5EF4-FFF2-40B4-BE49-F238E27FC236}">
                  <a16:creationId xmlns:a16="http://schemas.microsoft.com/office/drawing/2014/main" id="{65CF7134-AF8F-92D3-C5D3-46191CB73D0B}"/>
                </a:ext>
              </a:extLst>
            </p:cNvPr>
            <p:cNvSpPr txBox="1"/>
            <p:nvPr/>
          </p:nvSpPr>
          <p:spPr>
            <a:xfrm>
              <a:off x="9593471" y="3391825"/>
              <a:ext cx="1888960" cy="430887"/>
            </a:xfrm>
            <a:prstGeom prst="rect">
              <a:avLst/>
            </a:prstGeom>
            <a:noFill/>
          </p:spPr>
          <p:txBody>
            <a:bodyPr wrap="square" rtlCol="0">
              <a:spAutoFit/>
            </a:bodyPr>
            <a:lstStyle/>
            <a:p>
              <a:pPr algn="ctr"/>
              <a:r>
                <a:rPr lang="en-US" sz="1100" b="1" dirty="0"/>
                <a:t>HTS 430 A (12 T LTS) </a:t>
              </a:r>
              <a:br>
                <a:rPr lang="en-US" sz="1100" b="1" dirty="0"/>
              </a:br>
              <a:r>
                <a:rPr lang="en-US" sz="1100" b="1" i="1" dirty="0" err="1"/>
                <a:t>B</a:t>
              </a:r>
              <a:r>
                <a:rPr lang="en-US" sz="1100" b="1" i="1" baseline="-25000" dirty="0" err="1"/>
                <a:t>peak</a:t>
              </a:r>
              <a:r>
                <a:rPr lang="en-US" sz="1100" b="1" i="1" baseline="-25000" dirty="0"/>
                <a:t> </a:t>
              </a:r>
              <a:r>
                <a:rPr lang="en-US" sz="1100" b="1" dirty="0"/>
                <a:t>= 17.9 T</a:t>
              </a:r>
            </a:p>
          </p:txBody>
        </p:sp>
        <p:sp>
          <p:nvSpPr>
            <p:cNvPr id="19" name="TextBox 18">
              <a:extLst>
                <a:ext uri="{FF2B5EF4-FFF2-40B4-BE49-F238E27FC236}">
                  <a16:creationId xmlns:a16="http://schemas.microsoft.com/office/drawing/2014/main" id="{74AA6EF4-08CC-FF49-1ED6-DDE271DB8720}"/>
                </a:ext>
              </a:extLst>
            </p:cNvPr>
            <p:cNvSpPr txBox="1"/>
            <p:nvPr/>
          </p:nvSpPr>
          <p:spPr>
            <a:xfrm>
              <a:off x="9756910" y="1379246"/>
              <a:ext cx="1665841" cy="261610"/>
            </a:xfrm>
            <a:prstGeom prst="rect">
              <a:avLst/>
            </a:prstGeom>
            <a:noFill/>
          </p:spPr>
          <p:txBody>
            <a:bodyPr wrap="none" rtlCol="0">
              <a:spAutoFit/>
            </a:bodyPr>
            <a:lstStyle/>
            <a:p>
              <a:r>
                <a:rPr lang="en-US" sz="1100" b="1" dirty="0"/>
                <a:t>Reinforcement Layers</a:t>
              </a:r>
            </a:p>
          </p:txBody>
        </p:sp>
        <p:grpSp>
          <p:nvGrpSpPr>
            <p:cNvPr id="20" name="Group 19">
              <a:extLst>
                <a:ext uri="{FF2B5EF4-FFF2-40B4-BE49-F238E27FC236}">
                  <a16:creationId xmlns:a16="http://schemas.microsoft.com/office/drawing/2014/main" id="{67FF0CCC-3621-18DB-F60A-F97E8ADA98A6}"/>
                </a:ext>
              </a:extLst>
            </p:cNvPr>
            <p:cNvGrpSpPr/>
            <p:nvPr/>
          </p:nvGrpSpPr>
          <p:grpSpPr>
            <a:xfrm>
              <a:off x="9979332" y="1581989"/>
              <a:ext cx="1341681" cy="210084"/>
              <a:chOff x="6286917" y="3589609"/>
              <a:chExt cx="1341681" cy="210084"/>
            </a:xfrm>
          </p:grpSpPr>
          <p:cxnSp>
            <p:nvCxnSpPr>
              <p:cNvPr id="21" name="Straight Arrow Connector 20">
                <a:extLst>
                  <a:ext uri="{FF2B5EF4-FFF2-40B4-BE49-F238E27FC236}">
                    <a16:creationId xmlns:a16="http://schemas.microsoft.com/office/drawing/2014/main" id="{8FE85C0C-C4D4-14BB-B87B-FB2CA47D5E13}"/>
                  </a:ext>
                </a:extLst>
              </p:cNvPr>
              <p:cNvCxnSpPr/>
              <p:nvPr/>
            </p:nvCxnSpPr>
            <p:spPr>
              <a:xfrm>
                <a:off x="628691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6B419CB-AD94-4B91-47B3-A955E41FE568}"/>
                  </a:ext>
                </a:extLst>
              </p:cNvPr>
              <p:cNvCxnSpPr/>
              <p:nvPr/>
            </p:nvCxnSpPr>
            <p:spPr>
              <a:xfrm>
                <a:off x="650027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91E77E9-C9A4-C272-836C-4DD3041ED7C1}"/>
                  </a:ext>
                </a:extLst>
              </p:cNvPr>
              <p:cNvCxnSpPr/>
              <p:nvPr/>
            </p:nvCxnSpPr>
            <p:spPr>
              <a:xfrm>
                <a:off x="6722718"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DE826C3A-A956-C269-8344-78E60C7D674F}"/>
                  </a:ext>
                </a:extLst>
              </p:cNvPr>
              <p:cNvCxnSpPr/>
              <p:nvPr/>
            </p:nvCxnSpPr>
            <p:spPr>
              <a:xfrm>
                <a:off x="7170837" y="3591413"/>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60DFC30-FF3E-0B5B-EBCD-A3392ECB262C}"/>
                  </a:ext>
                </a:extLst>
              </p:cNvPr>
              <p:cNvCxnSpPr/>
              <p:nvPr/>
            </p:nvCxnSpPr>
            <p:spPr>
              <a:xfrm>
                <a:off x="740451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4421C85-1EC5-F366-C595-1230B345A685}"/>
                  </a:ext>
                </a:extLst>
              </p:cNvPr>
              <p:cNvCxnSpPr/>
              <p:nvPr/>
            </p:nvCxnSpPr>
            <p:spPr>
              <a:xfrm>
                <a:off x="6952216"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EEC6E60-E97D-47D5-5B24-D1C215F89AEE}"/>
                  </a:ext>
                </a:extLst>
              </p:cNvPr>
              <p:cNvCxnSpPr/>
              <p:nvPr/>
            </p:nvCxnSpPr>
            <p:spPr>
              <a:xfrm>
                <a:off x="7628598"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40" name="TextBox 39">
            <a:extLst>
              <a:ext uri="{FF2B5EF4-FFF2-40B4-BE49-F238E27FC236}">
                <a16:creationId xmlns:a16="http://schemas.microsoft.com/office/drawing/2014/main" id="{9B023408-31D6-96AA-004A-3ACB53C6D5CD}"/>
              </a:ext>
            </a:extLst>
          </p:cNvPr>
          <p:cNvSpPr txBox="1"/>
          <p:nvPr/>
        </p:nvSpPr>
        <p:spPr>
          <a:xfrm>
            <a:off x="5629981" y="3591472"/>
            <a:ext cx="381836" cy="276999"/>
          </a:xfrm>
          <a:prstGeom prst="rect">
            <a:avLst/>
          </a:prstGeom>
          <a:noFill/>
        </p:spPr>
        <p:txBody>
          <a:bodyPr wrap="none" rtlCol="0">
            <a:spAutoFit/>
          </a:bodyPr>
          <a:lstStyle/>
          <a:p>
            <a:r>
              <a:rPr lang="en-US" sz="1200" b="1" dirty="0"/>
              <a:t>(b)</a:t>
            </a:r>
          </a:p>
        </p:txBody>
      </p:sp>
      <p:pic>
        <p:nvPicPr>
          <p:cNvPr id="41" name="Picture 40">
            <a:extLst>
              <a:ext uri="{FF2B5EF4-FFF2-40B4-BE49-F238E27FC236}">
                <a16:creationId xmlns:a16="http://schemas.microsoft.com/office/drawing/2014/main" id="{EED73778-8BD4-EDE5-529D-B632B9634FD2}"/>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41778" t="14783" r="7366" b="4116"/>
          <a:stretch/>
        </p:blipFill>
        <p:spPr>
          <a:xfrm rot="5400000">
            <a:off x="5765600" y="1195081"/>
            <a:ext cx="2198074" cy="2451675"/>
          </a:xfrm>
          <a:prstGeom prst="rect">
            <a:avLst/>
          </a:prstGeom>
        </p:spPr>
      </p:pic>
      <p:sp>
        <p:nvSpPr>
          <p:cNvPr id="42" name="TextBox 41">
            <a:extLst>
              <a:ext uri="{FF2B5EF4-FFF2-40B4-BE49-F238E27FC236}">
                <a16:creationId xmlns:a16="http://schemas.microsoft.com/office/drawing/2014/main" id="{E126E905-6A75-FFC4-D567-FC1889D88442}"/>
              </a:ext>
            </a:extLst>
          </p:cNvPr>
          <p:cNvSpPr txBox="1"/>
          <p:nvPr/>
        </p:nvSpPr>
        <p:spPr>
          <a:xfrm>
            <a:off x="5631339" y="1315914"/>
            <a:ext cx="383687" cy="287237"/>
          </a:xfrm>
          <a:prstGeom prst="rect">
            <a:avLst/>
          </a:prstGeom>
          <a:noFill/>
        </p:spPr>
        <p:txBody>
          <a:bodyPr wrap="none" rtlCol="0">
            <a:spAutoFit/>
          </a:bodyPr>
          <a:lstStyle/>
          <a:p>
            <a:r>
              <a:rPr lang="en-US" sz="1200" b="1" dirty="0">
                <a:solidFill>
                  <a:schemeClr val="bg1"/>
                </a:solidFill>
              </a:rPr>
              <a:t>(a)</a:t>
            </a:r>
          </a:p>
        </p:txBody>
      </p:sp>
    </p:spTree>
    <p:extLst>
      <p:ext uri="{BB962C8B-B14F-4D97-AF65-F5344CB8AC3E}">
        <p14:creationId xmlns:p14="http://schemas.microsoft.com/office/powerpoint/2010/main" val="391372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4670" y="1177483"/>
            <a:ext cx="5698481" cy="5170646"/>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rPr>
              <a:t>A 17.9T total magnetic field was achieved in an all super-conducting magnet that contained a large coil of </a:t>
            </a:r>
            <a:r>
              <a:rPr lang="en-US" sz="1200" dirty="0"/>
              <a:t>Bi-2212 (Bi</a:t>
            </a:r>
            <a:r>
              <a:rPr lang="en-US" sz="1200" baseline="-25000" dirty="0"/>
              <a:t>2</a:t>
            </a:r>
            <a:r>
              <a:rPr lang="en-US" sz="1200" dirty="0"/>
              <a:t>Sr</a:t>
            </a:r>
            <a:r>
              <a:rPr lang="en-US" sz="1200" baseline="-25000" dirty="0"/>
              <a:t>2</a:t>
            </a:r>
            <a:r>
              <a:rPr lang="en-US" sz="1200" dirty="0"/>
              <a:t>Ca</a:t>
            </a:r>
            <a:r>
              <a:rPr lang="en-US" sz="1200" baseline="-25000" dirty="0"/>
              <a:t>1</a:t>
            </a:r>
            <a:r>
              <a:rPr lang="en-US" sz="1200" dirty="0"/>
              <a:t>Cu</a:t>
            </a:r>
            <a:r>
              <a:rPr lang="en-US" sz="1200" baseline="-25000" dirty="0"/>
              <a:t>2</a:t>
            </a:r>
            <a:r>
              <a:rPr lang="en-US" sz="1200" dirty="0"/>
              <a:t>O</a:t>
            </a:r>
            <a:r>
              <a:rPr lang="en-US" sz="1200" baseline="-25000" dirty="0"/>
              <a:t>8+x</a:t>
            </a:r>
            <a:r>
              <a:rPr lang="en-US" sz="1200" dirty="0"/>
              <a:t>), a </a:t>
            </a:r>
            <a:r>
              <a:rPr lang="en-US" sz="1200" dirty="0">
                <a:solidFill>
                  <a:srgbClr val="000000"/>
                </a:solidFill>
              </a:rPr>
              <a:t>high temperature superconductor (HTS) with promising commercial applications</a:t>
            </a:r>
            <a:r>
              <a:rPr lang="en-US" sz="1200" dirty="0"/>
              <a:t>. The Bi-2212 coil generated 5.9T in a 12T background field. </a:t>
            </a:r>
          </a:p>
          <a:p>
            <a:pPr algn="just"/>
            <a:r>
              <a:rPr lang="en-US" sz="600" dirty="0"/>
              <a:t> </a:t>
            </a:r>
          </a:p>
          <a:p>
            <a:pPr algn="just"/>
            <a:r>
              <a:rPr lang="en-US" sz="1200" b="1" dirty="0">
                <a:solidFill>
                  <a:srgbClr val="000000"/>
                </a:solidFill>
              </a:rPr>
              <a:t>Why is this important? </a:t>
            </a:r>
            <a:r>
              <a:rPr lang="en-US" sz="1200" dirty="0"/>
              <a:t>Bi-2212 is unique among commercial HTS conductors as it is the only one available in multifilament, round wire, architecture. Its behavior is similar to Nb-Ti and Nb</a:t>
            </a:r>
            <a:r>
              <a:rPr lang="en-US" sz="1200" baseline="-25000" dirty="0"/>
              <a:t>3</a:t>
            </a:r>
            <a:r>
              <a:rPr lang="en-US" sz="1200" dirty="0"/>
              <a:t>Sn, the two superconductors that are common in low to mid-field commercial magnet systems. Bi-2212 can be cabled easily, and high-performance wire is regularly produced at lengths exceeding 1km. High field HTS magnets require mechanical reinforcement to operate reliably under high loads. To evaluate a specific reinforcement scheme laid out by numerical modeling, a coil was wound with that reinforcement and operated at high fields.</a:t>
            </a:r>
          </a:p>
          <a:p>
            <a:pPr algn="just"/>
            <a:r>
              <a:rPr lang="en-US" sz="600" dirty="0"/>
              <a:t> </a:t>
            </a:r>
          </a:p>
          <a:p>
            <a:pPr algn="just"/>
            <a:r>
              <a:rPr lang="en-US" sz="1200" dirty="0"/>
              <a:t>The coil withstood about twice the breaking stress of unreinforced Bi-2212 wire. This coil’s performance is a significant improvement and represents a milestone for the MagLab’s collaboration with </a:t>
            </a:r>
            <a:r>
              <a:rPr lang="en-US" sz="1200" dirty="0" err="1"/>
              <a:t>Cryomagnetics</a:t>
            </a:r>
            <a:r>
              <a:rPr lang="en-US" sz="1200" dirty="0"/>
              <a:t> LLC. It furthermore approaches the expected mechanical stress level in a proposed next generation 28T NMR magnet magnet without significant degradation. </a:t>
            </a:r>
            <a:endParaRPr lang="en-US" sz="800" dirty="0">
              <a:solidFill>
                <a:srgbClr val="000000"/>
              </a:solidFill>
            </a:endParaRPr>
          </a:p>
          <a:p>
            <a:pPr algn="just"/>
            <a:endParaRPr lang="en-US" sz="600" dirty="0">
              <a:latin typeface="Arial" charset="0"/>
            </a:endParaRPr>
          </a:p>
          <a:p>
            <a:pPr algn="just"/>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b="1" dirty="0">
                <a:latin typeface="Arial" charset="0"/>
              </a:rPr>
              <a:t> </a:t>
            </a:r>
            <a:r>
              <a:rPr lang="en-US" sz="1200" dirty="0">
                <a:latin typeface="Arial" charset="0"/>
              </a:rPr>
              <a:t>The ASC, which joined the MagLab in 2006, plays a central role in the development of superconducting technology. </a:t>
            </a:r>
            <a:r>
              <a:rPr lang="en-US" sz="1200" dirty="0">
                <a:solidFill>
                  <a:srgbClr val="000000"/>
                </a:solidFill>
              </a:rPr>
              <a:t>The ASC owns and operates a 14T, 160mm large bore all superconducting magnet. This system has a very flexible layout, and besides producing high background field, it can be used for magnet tests requiring currents ranging from several hundreds of Amperes to 10kA. It is ideal for testing out the next generation of high field magnets and their technologies. In addition, the ASC is currently the only place to operate high-pressure furnaces that are required for the necessary heat-treatment of large Bi-2212 coils.</a:t>
            </a:r>
            <a:endParaRPr lang="en-US" sz="800" dirty="0">
              <a:solidFill>
                <a:srgbClr val="FF0000"/>
              </a:solidFill>
            </a:endParaRPr>
          </a:p>
        </p:txBody>
      </p:sp>
      <p:sp>
        <p:nvSpPr>
          <p:cNvPr id="10" name="Text Box 28"/>
          <p:cNvSpPr txBox="1">
            <a:spLocks noChangeArrowheads="1"/>
          </p:cNvSpPr>
          <p:nvPr/>
        </p:nvSpPr>
        <p:spPr bwMode="auto">
          <a:xfrm>
            <a:off x="0" y="6270240"/>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Applied Superconductivity Center’s 14T, 160mm large bore superconducting magnet, ASC high-speed data acquisition system.</a:t>
            </a:r>
          </a:p>
          <a:p>
            <a:r>
              <a:rPr lang="en-US" sz="1100" b="1" dirty="0">
                <a:solidFill>
                  <a:srgbClr val="333399"/>
                </a:solidFill>
              </a:rPr>
              <a:t>Citation: </a:t>
            </a:r>
            <a:r>
              <a:rPr lang="en-US" sz="1100" dirty="0">
                <a:solidFill>
                  <a:srgbClr val="333399"/>
                </a:solidFill>
              </a:rPr>
              <a:t>E. Bosque, Y. Kim, U.P. Trociewitz, C.L. English, D.C. </a:t>
            </a:r>
            <a:r>
              <a:rPr lang="en-US" sz="1100" dirty="0" err="1">
                <a:solidFill>
                  <a:srgbClr val="333399"/>
                </a:solidFill>
              </a:rPr>
              <a:t>Larbalestier</a:t>
            </a:r>
            <a:r>
              <a:rPr lang="en-US" sz="1100" dirty="0">
                <a:solidFill>
                  <a:srgbClr val="333399"/>
                </a:solidFill>
              </a:rPr>
              <a:t>, System and Method to Manage High Stresses in Bi-2212 Wire Wound Compact Superconducting Magnets, U.S. non-provisional patent application, FSU Ref. no. 18-063, 2019.</a:t>
            </a:r>
            <a:endParaRPr lang="en-US" sz="12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11141434" y="37777"/>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52871" y="77787"/>
            <a:ext cx="792698" cy="944759"/>
          </a:xfrm>
          <a:prstGeom prst="rect">
            <a:avLst/>
          </a:prstGeom>
        </p:spPr>
      </p:pic>
      <p:pic>
        <p:nvPicPr>
          <p:cNvPr id="56" name="Picture 10">
            <a:extLst>
              <a:ext uri="{FF2B5EF4-FFF2-40B4-BE49-F238E27FC236}">
                <a16:creationId xmlns:a16="http://schemas.microsoft.com/office/drawing/2014/main" id="{85DC3CD4-3DAB-CF27-70D0-009DA46DC82A}"/>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7129"/>
          <a:stretch/>
        </p:blipFill>
        <p:spPr bwMode="auto">
          <a:xfrm>
            <a:off x="999812" y="77787"/>
            <a:ext cx="1066499" cy="94475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descr="C:\Users\trociew\Desktop\doeeeee.jpg">
            <a:extLst>
              <a:ext uri="{FF2B5EF4-FFF2-40B4-BE49-F238E27FC236}">
                <a16:creationId xmlns:a16="http://schemas.microsoft.com/office/drawing/2014/main" id="{3FF0295E-0F0E-1E44-E6B9-ACB787A8B2BB}"/>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317" t="14411" r="73375" b="13927"/>
          <a:stretch/>
        </p:blipFill>
        <p:spPr bwMode="auto">
          <a:xfrm>
            <a:off x="10274360" y="46057"/>
            <a:ext cx="872108" cy="842989"/>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62"/>
          <p:cNvSpPr txBox="1">
            <a:spLocks noChangeArrowheads="1"/>
          </p:cNvSpPr>
          <p:nvPr/>
        </p:nvSpPr>
        <p:spPr bwMode="auto">
          <a:xfrm>
            <a:off x="1467126" y="42336"/>
            <a:ext cx="9521072" cy="1046440"/>
          </a:xfrm>
          <a:prstGeom prst="rect">
            <a:avLst/>
          </a:prstGeom>
          <a:noFill/>
          <a:ln w="9525">
            <a:noFill/>
            <a:miter lim="800000"/>
            <a:headEnd/>
            <a:tailEnd/>
          </a:ln>
        </p:spPr>
        <p:txBody>
          <a:bodyPr wrap="square">
            <a:spAutoFit/>
          </a:bodyPr>
          <a:lstStyle/>
          <a:p>
            <a:pPr algn="ctr">
              <a:spcBef>
                <a:spcPts val="0"/>
              </a:spcBef>
            </a:pPr>
            <a:r>
              <a:rPr lang="en-US" sz="1600" b="1" dirty="0"/>
              <a:t>An R&amp;D Milestone for Bi-2212 High Temperature Superconducting Magnets</a:t>
            </a:r>
          </a:p>
          <a:p>
            <a:pPr algn="ctr">
              <a:spcBef>
                <a:spcPts val="0"/>
              </a:spcBef>
            </a:pPr>
            <a:endParaRPr lang="en-US" sz="600" dirty="0"/>
          </a:p>
          <a:p>
            <a:pPr algn="ctr">
              <a:spcBef>
                <a:spcPts val="0"/>
              </a:spcBef>
            </a:pPr>
            <a:r>
              <a:rPr lang="en-US" sz="1200" u="sng" dirty="0"/>
              <a:t>D.S. Davis</a:t>
            </a:r>
            <a:r>
              <a:rPr lang="en-US" sz="1200" u="sng" baseline="30000" dirty="0"/>
              <a:t>1,2</a:t>
            </a:r>
            <a:r>
              <a:rPr lang="en-US" sz="1200" dirty="0"/>
              <a:t>, </a:t>
            </a:r>
            <a:r>
              <a:rPr lang="en-US" sz="1200" u="sng" dirty="0"/>
              <a:t>Y. Kim</a:t>
            </a:r>
            <a:r>
              <a:rPr lang="en-US" sz="1200" u="sng" baseline="30000" dirty="0"/>
              <a:t>1,2</a:t>
            </a:r>
            <a:r>
              <a:rPr lang="en-US" sz="1200" dirty="0"/>
              <a:t>, </a:t>
            </a:r>
            <a:r>
              <a:rPr lang="en-US" sz="1200" u="sng" dirty="0"/>
              <a:t>U.P. Trociewitz</a:t>
            </a:r>
            <a:r>
              <a:rPr lang="en-US" sz="1200" u="sng" baseline="30000" dirty="0"/>
              <a:t>1,2</a:t>
            </a:r>
            <a:r>
              <a:rPr lang="en-US" sz="1200" dirty="0"/>
              <a:t>, L.D. Cooley</a:t>
            </a:r>
            <a:r>
              <a:rPr lang="en-US" sz="1200" baseline="30000" dirty="0"/>
              <a:t>1,2</a:t>
            </a:r>
            <a:r>
              <a:rPr lang="en-US" sz="1200" dirty="0"/>
              <a:t>, D.C. Larbalestier</a:t>
            </a:r>
            <a:r>
              <a:rPr lang="en-US" sz="1200" baseline="30000" dirty="0"/>
              <a:t>1,2</a:t>
            </a:r>
            <a:r>
              <a:rPr lang="en-US" sz="1200" dirty="0"/>
              <a:t>, S. Minter</a:t>
            </a:r>
            <a:r>
              <a:rPr lang="en-US" sz="1200" baseline="30000" dirty="0"/>
              <a:t>3</a:t>
            </a:r>
          </a:p>
          <a:p>
            <a:pPr algn="ctr">
              <a:spcBef>
                <a:spcPts val="0"/>
              </a:spcBef>
            </a:pPr>
            <a:r>
              <a:rPr lang="en-US" sz="1200" b="1" dirty="0">
                <a:solidFill>
                  <a:srgbClr val="0033CC"/>
                </a:solidFill>
              </a:rPr>
              <a:t>1. Florida State University; 2. Applied Superconductivity Center - MagLab; 3. </a:t>
            </a:r>
            <a:r>
              <a:rPr lang="en-US" sz="1200" b="1" dirty="0" err="1">
                <a:solidFill>
                  <a:srgbClr val="0033CC"/>
                </a:solidFill>
              </a:rPr>
              <a:t>Cryomagnetics</a:t>
            </a:r>
            <a:r>
              <a:rPr lang="en-US" sz="1200" b="1" dirty="0">
                <a:solidFill>
                  <a:srgbClr val="0033CC"/>
                </a:solidFill>
              </a:rPr>
              <a:t> LLC.</a:t>
            </a:r>
          </a:p>
          <a:p>
            <a:pPr algn="ctr">
              <a:spcBef>
                <a:spcPts val="0"/>
              </a:spcBef>
            </a:pPr>
            <a:r>
              <a:rPr lang="en-US" sz="600" b="1" dirty="0">
                <a:solidFill>
                  <a:srgbClr val="0033CC"/>
                </a:solidFill>
              </a:rPr>
              <a:t> </a:t>
            </a:r>
          </a:p>
          <a:p>
            <a:pPr algn="ctr">
              <a:spcBef>
                <a:spcPts val="0"/>
              </a:spcBef>
            </a:pPr>
            <a:r>
              <a:rPr lang="en-US" sz="1000" b="1" dirty="0"/>
              <a:t>Funding Grants:</a:t>
            </a:r>
            <a:r>
              <a:rPr lang="en-US" sz="1000" dirty="0"/>
              <a:t> S. Minter, US DOE flow through (PO#35917), D.C. </a:t>
            </a:r>
            <a:r>
              <a:rPr lang="en-US" sz="1000" dirty="0" err="1"/>
              <a:t>Larbalestier</a:t>
            </a:r>
            <a:r>
              <a:rPr lang="en-US" sz="1000" dirty="0"/>
              <a:t> (DE-SC0010421), </a:t>
            </a:r>
            <a:r>
              <a:rPr lang="en-US" sz="1000" dirty="0">
                <a:latin typeface="+mn-lt"/>
              </a:rPr>
              <a:t>G.S. </a:t>
            </a:r>
            <a:r>
              <a:rPr lang="en-US" sz="1000" dirty="0" err="1">
                <a:latin typeface="+mn-lt"/>
              </a:rPr>
              <a:t>Boebinger</a:t>
            </a:r>
            <a:r>
              <a:rPr lang="en-US" sz="1000" dirty="0">
                <a:latin typeface="+mn-lt"/>
              </a:rPr>
              <a:t> (NSF DMR-2128556</a:t>
            </a:r>
            <a:r>
              <a:rPr lang="en-US" sz="1000" dirty="0"/>
              <a:t>)</a:t>
            </a:r>
            <a:endParaRPr lang="en-US" sz="1000" b="1" dirty="0">
              <a:solidFill>
                <a:srgbClr val="0033CC"/>
              </a:solidFill>
            </a:endParaRPr>
          </a:p>
        </p:txBody>
      </p:sp>
      <p:sp>
        <p:nvSpPr>
          <p:cNvPr id="5" name="Rectangle 49">
            <a:extLst>
              <a:ext uri="{FF2B5EF4-FFF2-40B4-BE49-F238E27FC236}">
                <a16:creationId xmlns:a16="http://schemas.microsoft.com/office/drawing/2014/main" id="{D2FD4728-65A7-A7C1-4B98-B0BE3F7000B7}"/>
              </a:ext>
            </a:extLst>
          </p:cNvPr>
          <p:cNvSpPr>
            <a:spLocks noChangeArrowheads="1"/>
          </p:cNvSpPr>
          <p:nvPr/>
        </p:nvSpPr>
        <p:spPr bwMode="auto">
          <a:xfrm>
            <a:off x="5698482" y="1212072"/>
            <a:ext cx="6405534" cy="5069667"/>
          </a:xfrm>
          <a:prstGeom prst="rect">
            <a:avLst/>
          </a:prstGeom>
          <a:noFill/>
          <a:ln w="19050">
            <a:solidFill>
              <a:srgbClr val="0033CC"/>
            </a:solidFill>
            <a:miter lim="800000"/>
            <a:headEnd/>
            <a:tailEnd/>
          </a:ln>
        </p:spPr>
        <p:txBody>
          <a:bodyPr wrap="none" anchor="ctr"/>
          <a:lstStyle/>
          <a:p>
            <a:endParaRPr lang="en-US"/>
          </a:p>
        </p:txBody>
      </p:sp>
      <p:grpSp>
        <p:nvGrpSpPr>
          <p:cNvPr id="8" name="Group 7">
            <a:extLst>
              <a:ext uri="{FF2B5EF4-FFF2-40B4-BE49-F238E27FC236}">
                <a16:creationId xmlns:a16="http://schemas.microsoft.com/office/drawing/2014/main" id="{E92AE097-E529-66C9-77C8-9BDEFDD29473}"/>
              </a:ext>
            </a:extLst>
          </p:cNvPr>
          <p:cNvGrpSpPr/>
          <p:nvPr/>
        </p:nvGrpSpPr>
        <p:grpSpPr>
          <a:xfrm>
            <a:off x="5814059" y="3585486"/>
            <a:ext cx="2695800" cy="2533774"/>
            <a:chOff x="9513692" y="1379246"/>
            <a:chExt cx="2615216" cy="2443466"/>
          </a:xfrm>
        </p:grpSpPr>
        <p:pic>
          <p:nvPicPr>
            <p:cNvPr id="19" name="Picture 18">
              <a:extLst>
                <a:ext uri="{FF2B5EF4-FFF2-40B4-BE49-F238E27FC236}">
                  <a16:creationId xmlns:a16="http://schemas.microsoft.com/office/drawing/2014/main" id="{38ABA61B-1202-C49B-0E20-98EDED73D193}"/>
                </a:ext>
              </a:extLst>
            </p:cNvPr>
            <p:cNvPicPr>
              <a:picLocks noChangeAspect="1"/>
            </p:cNvPicPr>
            <p:nvPr/>
          </p:nvPicPr>
          <p:blipFill rotWithShape="1">
            <a:blip r:embed="rId7"/>
            <a:srcRect l="6438" t="4779" b="2971"/>
            <a:stretch/>
          </p:blipFill>
          <p:spPr>
            <a:xfrm>
              <a:off x="9513692" y="1402080"/>
              <a:ext cx="2615216" cy="2420631"/>
            </a:xfrm>
            <a:prstGeom prst="rect">
              <a:avLst/>
            </a:prstGeom>
          </p:spPr>
        </p:pic>
        <p:sp>
          <p:nvSpPr>
            <p:cNvPr id="20" name="TextBox 19">
              <a:extLst>
                <a:ext uri="{FF2B5EF4-FFF2-40B4-BE49-F238E27FC236}">
                  <a16:creationId xmlns:a16="http://schemas.microsoft.com/office/drawing/2014/main" id="{7AB024E3-5138-728C-F21E-F593D5C87BA4}"/>
                </a:ext>
              </a:extLst>
            </p:cNvPr>
            <p:cNvSpPr txBox="1"/>
            <p:nvPr/>
          </p:nvSpPr>
          <p:spPr>
            <a:xfrm>
              <a:off x="9593471" y="3391825"/>
              <a:ext cx="1888960" cy="430887"/>
            </a:xfrm>
            <a:prstGeom prst="rect">
              <a:avLst/>
            </a:prstGeom>
            <a:noFill/>
          </p:spPr>
          <p:txBody>
            <a:bodyPr wrap="square" rtlCol="0">
              <a:spAutoFit/>
            </a:bodyPr>
            <a:lstStyle/>
            <a:p>
              <a:pPr algn="ctr"/>
              <a:r>
                <a:rPr lang="en-US" sz="1100" b="1" dirty="0"/>
                <a:t>HTS 430 A (12 T LTS) </a:t>
              </a:r>
              <a:br>
                <a:rPr lang="en-US" sz="1100" b="1" dirty="0"/>
              </a:br>
              <a:r>
                <a:rPr lang="en-US" sz="1100" b="1" i="1" dirty="0" err="1"/>
                <a:t>B</a:t>
              </a:r>
              <a:r>
                <a:rPr lang="en-US" sz="1100" b="1" i="1" baseline="-25000" dirty="0" err="1"/>
                <a:t>peak</a:t>
              </a:r>
              <a:r>
                <a:rPr lang="en-US" sz="1100" b="1" i="1" baseline="-25000" dirty="0"/>
                <a:t> </a:t>
              </a:r>
              <a:r>
                <a:rPr lang="en-US" sz="1100" b="1" dirty="0"/>
                <a:t>= 17.9 T</a:t>
              </a:r>
            </a:p>
          </p:txBody>
        </p:sp>
        <p:sp>
          <p:nvSpPr>
            <p:cNvPr id="21" name="TextBox 20">
              <a:extLst>
                <a:ext uri="{FF2B5EF4-FFF2-40B4-BE49-F238E27FC236}">
                  <a16:creationId xmlns:a16="http://schemas.microsoft.com/office/drawing/2014/main" id="{BF69282E-8ECC-933F-5140-B5B0B79B6B43}"/>
                </a:ext>
              </a:extLst>
            </p:cNvPr>
            <p:cNvSpPr txBox="1"/>
            <p:nvPr/>
          </p:nvSpPr>
          <p:spPr>
            <a:xfrm>
              <a:off x="9756910" y="1379246"/>
              <a:ext cx="1665841" cy="261610"/>
            </a:xfrm>
            <a:prstGeom prst="rect">
              <a:avLst/>
            </a:prstGeom>
            <a:noFill/>
          </p:spPr>
          <p:txBody>
            <a:bodyPr wrap="none" rtlCol="0">
              <a:spAutoFit/>
            </a:bodyPr>
            <a:lstStyle/>
            <a:p>
              <a:r>
                <a:rPr lang="en-US" sz="1100" b="1" dirty="0"/>
                <a:t>Reinforcement Layers</a:t>
              </a:r>
            </a:p>
          </p:txBody>
        </p:sp>
        <p:grpSp>
          <p:nvGrpSpPr>
            <p:cNvPr id="22" name="Group 21">
              <a:extLst>
                <a:ext uri="{FF2B5EF4-FFF2-40B4-BE49-F238E27FC236}">
                  <a16:creationId xmlns:a16="http://schemas.microsoft.com/office/drawing/2014/main" id="{3713EA1D-17B3-8A6E-AEB3-85BAA434D9A6}"/>
                </a:ext>
              </a:extLst>
            </p:cNvPr>
            <p:cNvGrpSpPr/>
            <p:nvPr/>
          </p:nvGrpSpPr>
          <p:grpSpPr>
            <a:xfrm>
              <a:off x="9979332" y="1581989"/>
              <a:ext cx="1341681" cy="210084"/>
              <a:chOff x="6286917" y="3589609"/>
              <a:chExt cx="1341681" cy="210084"/>
            </a:xfrm>
          </p:grpSpPr>
          <p:cxnSp>
            <p:nvCxnSpPr>
              <p:cNvPr id="23" name="Straight Arrow Connector 22">
                <a:extLst>
                  <a:ext uri="{FF2B5EF4-FFF2-40B4-BE49-F238E27FC236}">
                    <a16:creationId xmlns:a16="http://schemas.microsoft.com/office/drawing/2014/main" id="{7C1B47C9-BF22-6DD1-4CD4-E84B33DFEF97}"/>
                  </a:ext>
                </a:extLst>
              </p:cNvPr>
              <p:cNvCxnSpPr/>
              <p:nvPr/>
            </p:nvCxnSpPr>
            <p:spPr>
              <a:xfrm>
                <a:off x="628691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24E678DC-D7F2-133B-EED3-D015D9EAD855}"/>
                  </a:ext>
                </a:extLst>
              </p:cNvPr>
              <p:cNvCxnSpPr/>
              <p:nvPr/>
            </p:nvCxnSpPr>
            <p:spPr>
              <a:xfrm>
                <a:off x="650027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2D7F62F-F6C1-54C3-FD3B-7B9636BC3F78}"/>
                  </a:ext>
                </a:extLst>
              </p:cNvPr>
              <p:cNvCxnSpPr/>
              <p:nvPr/>
            </p:nvCxnSpPr>
            <p:spPr>
              <a:xfrm>
                <a:off x="6722718"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66DDC9E3-1B4D-D6D8-207A-75373E93C8E8}"/>
                  </a:ext>
                </a:extLst>
              </p:cNvPr>
              <p:cNvCxnSpPr/>
              <p:nvPr/>
            </p:nvCxnSpPr>
            <p:spPr>
              <a:xfrm>
                <a:off x="7170837" y="3591413"/>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7016A8F-9B47-BE35-71D5-03BBD31CA9A3}"/>
                  </a:ext>
                </a:extLst>
              </p:cNvPr>
              <p:cNvCxnSpPr/>
              <p:nvPr/>
            </p:nvCxnSpPr>
            <p:spPr>
              <a:xfrm>
                <a:off x="7404517"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7EAF868-2903-A5D7-DD97-4F7B3DC15D85}"/>
                  </a:ext>
                </a:extLst>
              </p:cNvPr>
              <p:cNvCxnSpPr/>
              <p:nvPr/>
            </p:nvCxnSpPr>
            <p:spPr>
              <a:xfrm>
                <a:off x="6952216"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1CA1274D-F87B-649B-FE65-309011CCC4DD}"/>
                  </a:ext>
                </a:extLst>
              </p:cNvPr>
              <p:cNvCxnSpPr/>
              <p:nvPr/>
            </p:nvCxnSpPr>
            <p:spPr>
              <a:xfrm>
                <a:off x="7628598" y="3589609"/>
                <a:ext cx="0" cy="208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0" name="TextBox 29">
            <a:extLst>
              <a:ext uri="{FF2B5EF4-FFF2-40B4-BE49-F238E27FC236}">
                <a16:creationId xmlns:a16="http://schemas.microsoft.com/office/drawing/2014/main" id="{B2C3424B-0EDE-F9DE-97BB-EBE68745D229}"/>
              </a:ext>
            </a:extLst>
          </p:cNvPr>
          <p:cNvSpPr txBox="1"/>
          <p:nvPr/>
        </p:nvSpPr>
        <p:spPr>
          <a:xfrm>
            <a:off x="8378533" y="1225916"/>
            <a:ext cx="3663579" cy="1954381"/>
          </a:xfrm>
          <a:prstGeom prst="rect">
            <a:avLst/>
          </a:prstGeom>
          <a:noFill/>
        </p:spPr>
        <p:txBody>
          <a:bodyPr wrap="square" rtlCol="0">
            <a:spAutoFit/>
          </a:bodyPr>
          <a:lstStyle/>
          <a:p>
            <a:pPr algn="just"/>
            <a:r>
              <a:rPr lang="en-US" sz="1100" b="1" dirty="0"/>
              <a:t>Figure: (a)</a:t>
            </a:r>
            <a:r>
              <a:rPr lang="en-US" sz="1100" dirty="0"/>
              <a:t> A coil made with Bi-2212 strand after heat-treatment. </a:t>
            </a:r>
            <a:r>
              <a:rPr lang="en-US" sz="1100" b="1" dirty="0"/>
              <a:t>(b)</a:t>
            </a:r>
            <a:r>
              <a:rPr lang="en-US" sz="1100" dirty="0"/>
              <a:t> Schematic cross section and field map of the Bi-2212 coil. The arrows point to the locations of the reinforcement layers embedded in the coil. </a:t>
            </a:r>
            <a:r>
              <a:rPr lang="en-US" sz="1100" b="1" dirty="0"/>
              <a:t>(c)</a:t>
            </a:r>
            <a:r>
              <a:rPr lang="en-US" sz="1100" dirty="0"/>
              <a:t> The improvement of Bi-2212 current density, </a:t>
            </a:r>
            <a:r>
              <a:rPr lang="en-US" sz="1100" i="1" dirty="0"/>
              <a:t>Je</a:t>
            </a:r>
            <a:r>
              <a:rPr lang="en-US" sz="1100" dirty="0"/>
              <a:t>(</a:t>
            </a:r>
            <a:r>
              <a:rPr lang="en-US" sz="1100" i="1" dirty="0"/>
              <a:t>B</a:t>
            </a:r>
            <a:r>
              <a:rPr lang="en-US" sz="1100" dirty="0"/>
              <a:t>), over time. Almost three times the source stress could be mitigated in the most recent coil “Cryo-4” (red line) compared with the initial “Pup-3” test coil (black line at bottom).  The preliminary design loads for a planned 28T NMR magnet system (purple) are close to the present-day Cryo-4 performance.</a:t>
            </a:r>
          </a:p>
        </p:txBody>
      </p:sp>
      <p:pic>
        <p:nvPicPr>
          <p:cNvPr id="31" name="Picture 30">
            <a:extLst>
              <a:ext uri="{FF2B5EF4-FFF2-40B4-BE49-F238E27FC236}">
                <a16:creationId xmlns:a16="http://schemas.microsoft.com/office/drawing/2014/main" id="{A6BC03CC-C86A-883E-B361-0D9E0486FE41}"/>
              </a:ext>
            </a:extLst>
          </p:cNvPr>
          <p:cNvPicPr>
            <a:picLocks noChangeAspect="1"/>
          </p:cNvPicPr>
          <p:nvPr/>
        </p:nvPicPr>
        <p:blipFill>
          <a:blip r:embed="rId8"/>
          <a:stretch>
            <a:fillRect/>
          </a:stretch>
        </p:blipFill>
        <p:spPr>
          <a:xfrm>
            <a:off x="8377718" y="3137898"/>
            <a:ext cx="3663579" cy="3122852"/>
          </a:xfrm>
          <a:prstGeom prst="rect">
            <a:avLst/>
          </a:prstGeom>
        </p:spPr>
      </p:pic>
      <p:sp>
        <p:nvSpPr>
          <p:cNvPr id="32" name="TextBox 31">
            <a:extLst>
              <a:ext uri="{FF2B5EF4-FFF2-40B4-BE49-F238E27FC236}">
                <a16:creationId xmlns:a16="http://schemas.microsoft.com/office/drawing/2014/main" id="{8B33C44E-29F7-47B5-D80B-4B9CE4CB89CD}"/>
              </a:ext>
            </a:extLst>
          </p:cNvPr>
          <p:cNvSpPr txBox="1"/>
          <p:nvPr/>
        </p:nvSpPr>
        <p:spPr>
          <a:xfrm>
            <a:off x="5805241" y="3591472"/>
            <a:ext cx="381836" cy="276999"/>
          </a:xfrm>
          <a:prstGeom prst="rect">
            <a:avLst/>
          </a:prstGeom>
          <a:noFill/>
        </p:spPr>
        <p:txBody>
          <a:bodyPr wrap="none" rtlCol="0">
            <a:spAutoFit/>
          </a:bodyPr>
          <a:lstStyle/>
          <a:p>
            <a:r>
              <a:rPr lang="en-US" sz="1200" b="1" dirty="0"/>
              <a:t>(b)</a:t>
            </a:r>
          </a:p>
        </p:txBody>
      </p:sp>
      <p:pic>
        <p:nvPicPr>
          <p:cNvPr id="33" name="Picture 32">
            <a:extLst>
              <a:ext uri="{FF2B5EF4-FFF2-40B4-BE49-F238E27FC236}">
                <a16:creationId xmlns:a16="http://schemas.microsoft.com/office/drawing/2014/main" id="{15A3900E-E400-39E9-6689-BAC11C1C9B0A}"/>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41778" t="14783" r="7366" b="4116"/>
          <a:stretch/>
        </p:blipFill>
        <p:spPr>
          <a:xfrm rot="5400000">
            <a:off x="5940860" y="1195081"/>
            <a:ext cx="2198074" cy="2451675"/>
          </a:xfrm>
          <a:prstGeom prst="rect">
            <a:avLst/>
          </a:prstGeom>
        </p:spPr>
      </p:pic>
      <p:sp>
        <p:nvSpPr>
          <p:cNvPr id="34" name="TextBox 33">
            <a:extLst>
              <a:ext uri="{FF2B5EF4-FFF2-40B4-BE49-F238E27FC236}">
                <a16:creationId xmlns:a16="http://schemas.microsoft.com/office/drawing/2014/main" id="{DC6F8882-77A2-E135-E555-E47F8B5B8E35}"/>
              </a:ext>
            </a:extLst>
          </p:cNvPr>
          <p:cNvSpPr txBox="1"/>
          <p:nvPr/>
        </p:nvSpPr>
        <p:spPr>
          <a:xfrm>
            <a:off x="5806599" y="1315914"/>
            <a:ext cx="383687" cy="287237"/>
          </a:xfrm>
          <a:prstGeom prst="rect">
            <a:avLst/>
          </a:prstGeom>
          <a:noFill/>
        </p:spPr>
        <p:txBody>
          <a:bodyPr wrap="none" rtlCol="0">
            <a:spAutoFit/>
          </a:bodyPr>
          <a:lstStyle/>
          <a:p>
            <a:r>
              <a:rPr lang="en-US" sz="1200" b="1" dirty="0">
                <a:solidFill>
                  <a:schemeClr val="bg1"/>
                </a:solidFill>
              </a:rPr>
              <a:t>(a)</a:t>
            </a:r>
          </a:p>
        </p:txBody>
      </p:sp>
      <p:sp>
        <p:nvSpPr>
          <p:cNvPr id="35" name="TextBox 34">
            <a:extLst>
              <a:ext uri="{FF2B5EF4-FFF2-40B4-BE49-F238E27FC236}">
                <a16:creationId xmlns:a16="http://schemas.microsoft.com/office/drawing/2014/main" id="{5479BDDA-DACF-D191-7DAC-CFE479E15AF5}"/>
              </a:ext>
            </a:extLst>
          </p:cNvPr>
          <p:cNvSpPr txBox="1"/>
          <p:nvPr/>
        </p:nvSpPr>
        <p:spPr>
          <a:xfrm>
            <a:off x="8817079" y="3273997"/>
            <a:ext cx="381836" cy="276999"/>
          </a:xfrm>
          <a:prstGeom prst="rect">
            <a:avLst/>
          </a:prstGeom>
          <a:noFill/>
        </p:spPr>
        <p:txBody>
          <a:bodyPr wrap="none" rtlCol="0">
            <a:spAutoFit/>
          </a:bodyPr>
          <a:lstStyle/>
          <a:p>
            <a:r>
              <a:rPr lang="en-US" sz="1200" b="1" dirty="0"/>
              <a:t>(c)</a:t>
            </a:r>
          </a:p>
        </p:txBody>
      </p:sp>
      <p:sp>
        <p:nvSpPr>
          <p:cNvPr id="36" name="Line 42">
            <a:extLst>
              <a:ext uri="{FF2B5EF4-FFF2-40B4-BE49-F238E27FC236}">
                <a16:creationId xmlns:a16="http://schemas.microsoft.com/office/drawing/2014/main" id="{9BC03281-6691-5465-F5C8-568F52A5ECF3}"/>
              </a:ext>
            </a:extLst>
          </p:cNvPr>
          <p:cNvSpPr>
            <a:spLocks noChangeShapeType="1"/>
          </p:cNvSpPr>
          <p:nvPr/>
        </p:nvSpPr>
        <p:spPr bwMode="auto">
          <a:xfrm>
            <a:off x="0" y="1096543"/>
            <a:ext cx="12192000" cy="28082"/>
          </a:xfrm>
          <a:prstGeom prst="line">
            <a:avLst/>
          </a:prstGeom>
          <a:noFill/>
          <a:ln w="82550" cmpd="thickThin">
            <a:solidFill>
              <a:schemeClr val="tx1"/>
            </a:solidFill>
            <a:round/>
            <a:headEnd/>
            <a:tailEnd/>
          </a:ln>
        </p:spPr>
        <p:txBody>
          <a:bodyPr/>
          <a:lstStyle/>
          <a:p>
            <a:endParaRPr lang="en-US"/>
          </a:p>
        </p:txBody>
      </p:sp>
    </p:spTree>
    <p:extLst>
      <p:ext uri="{BB962C8B-B14F-4D97-AF65-F5344CB8AC3E}">
        <p14:creationId xmlns:p14="http://schemas.microsoft.com/office/powerpoint/2010/main" val="139881698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C4AD0200B8BC44BDD330EF3059487F" ma:contentTypeVersion="1" ma:contentTypeDescription="Create a new document." ma:contentTypeScope="" ma:versionID="0da82ca7ad83cb9daf5cd4f11a0355f1">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AF61D2-89DD-4186-8D7C-7F12B3914197}"/>
</file>

<file path=customXml/itemProps2.xml><?xml version="1.0" encoding="utf-8"?>
<ds:datastoreItem xmlns:ds="http://schemas.openxmlformats.org/officeDocument/2006/customXml" ds:itemID="{286EFDF8-FC54-4D92-A0D3-EB512F1E9C47}"/>
</file>

<file path=customXml/itemProps3.xml><?xml version="1.0" encoding="utf-8"?>
<ds:datastoreItem xmlns:ds="http://schemas.openxmlformats.org/officeDocument/2006/customXml" ds:itemID="{5F4E2E28-FCDC-4D66-8437-C831F7906F6A}"/>
</file>

<file path=docProps/app.xml><?xml version="1.0" encoding="utf-8"?>
<Properties xmlns="http://schemas.openxmlformats.org/officeDocument/2006/extended-properties" xmlns:vt="http://schemas.openxmlformats.org/officeDocument/2006/docPropsVTypes">
  <TotalTime>10706</TotalTime>
  <Words>1327</Words>
  <Application>Microsoft Office PowerPoint</Application>
  <PresentationFormat>Widescreen</PresentationFormat>
  <Paragraphs>42</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162</cp:revision>
  <cp:lastPrinted>2019-07-16T13:07:28Z</cp:lastPrinted>
  <dcterms:created xsi:type="dcterms:W3CDTF">2004-08-07T03:10:56Z</dcterms:created>
  <dcterms:modified xsi:type="dcterms:W3CDTF">2024-02-13T19:14:43Z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0x010100AFC4AD0200B8BC44BDD330EF3059487F</vt:lpwstr>
  </property>
</Properties>
</file>