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3" r:id="rId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54" autoAdjust="0"/>
    <p:restoredTop sz="94701" autoAdjust="0"/>
  </p:normalViewPr>
  <p:slideViewPr>
    <p:cSldViewPr snapToGrid="0">
      <p:cViewPr varScale="1">
        <p:scale>
          <a:sx n="99" d="100"/>
          <a:sy n="99" d="100"/>
        </p:scale>
        <p:origin x="120" y="149"/>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r>
              <a:rPr lang="en-US" sz="1800" dirty="0">
                <a:effectLst/>
                <a:latin typeface="Calibri" panose="020F0502020204030204" pitchFamily="34" charset="0"/>
                <a:ea typeface="Calibri" panose="020F0502020204030204" pitchFamily="34" charset="0"/>
              </a:rPr>
              <a:t>.</a:t>
            </a:r>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26D83-15E3-4E79-A00C-B8F538028346}"/>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DC4152FE-BDE7-9999-B143-3944A2C10F23}"/>
              </a:ext>
            </a:extLst>
          </p:cNvPr>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a:extLst>
              <a:ext uri="{FF2B5EF4-FFF2-40B4-BE49-F238E27FC236}">
                <a16:creationId xmlns:a16="http://schemas.microsoft.com/office/drawing/2014/main" id="{83CDAD02-970C-BA90-AEA5-D7D685BDA72D}"/>
              </a:ext>
            </a:extLst>
          </p:cNvPr>
          <p:cNvSpPr>
            <a:spLocks noGrp="1" noRot="1" noChangeAspect="1" noChangeArrowheads="1" noTextEdit="1"/>
          </p:cNvSpPr>
          <p:nvPr>
            <p:ph type="sldImg"/>
          </p:nvPr>
        </p:nvSpPr>
        <p:spPr>
          <a:xfrm>
            <a:off x="406400" y="696913"/>
            <a:ext cx="6197600" cy="3486150"/>
          </a:xfrm>
          <a:ln/>
        </p:spPr>
      </p:sp>
      <p:sp>
        <p:nvSpPr>
          <p:cNvPr id="4100" name="Rectangle 3">
            <a:extLst>
              <a:ext uri="{FF2B5EF4-FFF2-40B4-BE49-F238E27FC236}">
                <a16:creationId xmlns:a16="http://schemas.microsoft.com/office/drawing/2014/main" id="{4CA56C49-7A9B-A735-3CD8-53A5A8FF04BB}"/>
              </a:ext>
            </a:extLst>
          </p:cNvPr>
          <p:cNvSpPr>
            <a:spLocks noGrp="1" noChangeArrowheads="1"/>
          </p:cNvSpPr>
          <p:nvPr>
            <p:ph type="body" idx="1"/>
          </p:nvPr>
        </p:nvSpPr>
        <p:spPr>
          <a:noFill/>
          <a:ln/>
        </p:spPr>
        <p:txBody>
          <a:bodyPr/>
          <a:lstStyle/>
          <a:p>
            <a:r>
              <a:rPr lang="en-US" sz="1800" dirty="0">
                <a:effectLst/>
                <a:latin typeface="Calibri" panose="020F0502020204030204" pitchFamily="34" charset="0"/>
                <a:ea typeface="Calibri" panose="020F0502020204030204" pitchFamily="34" charset="0"/>
              </a:rPr>
              <a:t>.</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95321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doi.org/10.17863/CAM.96845" TargetMode="External"/><Relationship Id="rId4" Type="http://schemas.openxmlformats.org/officeDocument/2006/relationships/hyperlink" Target="https://doi.org/10.1038/s41467-023-44110-4"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doi.org/10.17863/CAM.96845" TargetMode="External"/><Relationship Id="rId5" Type="http://schemas.openxmlformats.org/officeDocument/2006/relationships/hyperlink" Target="https://doi.org/10.1038/s41467-023-44110-4"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37E3B38-DDAD-DD6F-10F1-23F0EA7498E2}"/>
              </a:ext>
            </a:extLst>
          </p:cNvPr>
          <p:cNvPicPr>
            <a:picLocks noChangeAspect="1"/>
          </p:cNvPicPr>
          <p:nvPr/>
        </p:nvPicPr>
        <p:blipFill rotWithShape="1">
          <a:blip r:embed="rId3"/>
          <a:srcRect l="57000" t="31808" r="24142" b="32093"/>
          <a:stretch/>
        </p:blipFill>
        <p:spPr>
          <a:xfrm>
            <a:off x="9400724" y="3457082"/>
            <a:ext cx="2718945" cy="2927844"/>
          </a:xfrm>
          <a:prstGeom prst="rect">
            <a:avLst/>
          </a:prstGeom>
        </p:spPr>
      </p:pic>
      <p:sp>
        <p:nvSpPr>
          <p:cNvPr id="1028" name="Text Box 28"/>
          <p:cNvSpPr txBox="1">
            <a:spLocks noChangeArrowheads="1"/>
          </p:cNvSpPr>
          <p:nvPr/>
        </p:nvSpPr>
        <p:spPr bwMode="auto">
          <a:xfrm>
            <a:off x="43518" y="1402506"/>
            <a:ext cx="5882391" cy="4770537"/>
          </a:xfrm>
          <a:prstGeom prst="rect">
            <a:avLst/>
          </a:prstGeom>
          <a:noFill/>
          <a:ln w="9525">
            <a:noFill/>
            <a:miter lim="800000"/>
            <a:headEnd/>
            <a:tailEnd/>
          </a:ln>
        </p:spPr>
        <p:txBody>
          <a:bodyPr wrap="square">
            <a:spAutoFit/>
          </a:bodyPr>
          <a:lstStyle/>
          <a:p>
            <a:pPr algn="just"/>
            <a:r>
              <a:rPr lang="en-US" sz="1200" i="1" u="sng" dirty="0"/>
              <a:t>Spin triplet superconductors are extremely rare in nature and are a promising avenue for next-generation topologically-protected quantum computation</a:t>
            </a:r>
            <a:r>
              <a:rPr lang="en-US" sz="1200" i="1" dirty="0"/>
              <a:t>. </a:t>
            </a:r>
            <a:r>
              <a:rPr lang="en-US" sz="1200" dirty="0"/>
              <a:t>Furthermore, the spin-triplet superconductor </a:t>
            </a:r>
            <a:r>
              <a:rPr lang="en-US" sz="1200" dirty="0" err="1">
                <a:solidFill>
                  <a:prstClr val="black"/>
                </a:solidFill>
              </a:rPr>
              <a:t>UTe</a:t>
            </a:r>
            <a:r>
              <a:rPr lang="en-GB" sz="1200" kern="100" baseline="-25000" dirty="0">
                <a:effectLst/>
                <a:latin typeface="Aptos" panose="020B0004020202020204" pitchFamily="34" charset="0"/>
                <a:ea typeface="Aptos" panose="020B0004020202020204" pitchFamily="34" charset="0"/>
                <a:cs typeface="Times New Roman" panose="02020603050405020304" pitchFamily="18" charset="0"/>
              </a:rPr>
              <a:t>2</a:t>
            </a:r>
            <a:r>
              <a:rPr lang="en-US" sz="1200" dirty="0"/>
              <a:t> exhibits a wealth of exotic physical phenomena, including a pair-density wave ground state and up to three distinct pressure- and field-induced superconducting phases. The key to understanding the underlying physical mechanisms of these exotic phenomena lies in attaining a detailed understanding of the normal state electronic properties. </a:t>
            </a:r>
            <a:r>
              <a:rPr lang="en-US" sz="1200" i="1" u="sng" dirty="0"/>
              <a:t>Magnetic quantum oscillation measurements are a direct probe of a material’s Fermi surface and effective quasiparticle masses but are challenging to perform as they require high magnetic field strengths and low temperatures to resolve the oscillations.</a:t>
            </a:r>
          </a:p>
          <a:p>
            <a:pPr algn="just"/>
            <a:r>
              <a:rPr lang="en-US" sz="800" dirty="0"/>
              <a:t> </a:t>
            </a:r>
          </a:p>
          <a:p>
            <a:pPr algn="just"/>
            <a:r>
              <a:rPr lang="en-US" sz="1200" dirty="0"/>
              <a:t>MagLab users studied the Fermi surface of </a:t>
            </a:r>
            <a:r>
              <a:rPr lang="en-US" sz="1200" dirty="0" err="1">
                <a:solidFill>
                  <a:prstClr val="black"/>
                </a:solidFill>
              </a:rPr>
              <a:t>UTe</a:t>
            </a:r>
            <a:r>
              <a:rPr lang="en-GB" sz="1200" kern="100" baseline="-25000" dirty="0">
                <a:effectLst/>
                <a:latin typeface="Aptos" panose="020B0004020202020204" pitchFamily="34" charset="0"/>
                <a:ea typeface="Aptos" panose="020B0004020202020204" pitchFamily="34" charset="0"/>
                <a:cs typeface="Times New Roman" panose="02020603050405020304" pitchFamily="18" charset="0"/>
              </a:rPr>
              <a:t>2</a:t>
            </a:r>
            <a:r>
              <a:rPr lang="en-US" sz="1200" dirty="0"/>
              <a:t> in the all-superconducting 32T magnet (SCM 4) using a dilution fridge sample space giving temperatures down to 19mK. These experiments were only possible using the world-unique sample environment of SCM 4, as the large superconducting critical field (~15T) necessitates access to high fields, and the heavy effective quasiparticle masses rapidly attenuate the oscillatory amplitude with increasing temperature.</a:t>
            </a:r>
          </a:p>
          <a:p>
            <a:pPr algn="just"/>
            <a:endParaRPr lang="en-US" sz="800" dirty="0"/>
          </a:p>
          <a:p>
            <a:pPr algn="just"/>
            <a:r>
              <a:rPr lang="en-US" sz="1200" dirty="0"/>
              <a:t>The angular dependence of the quantum oscillations with respect to magnetic field tilt angle resolved a remarkably simple Fermi surface geometry, consisting of just two cylindrical sheets – in stark contrast to many other heavy fermion superconductors that typically feature multiple Fermi surfaces with complex shapes. </a:t>
            </a:r>
            <a:r>
              <a:rPr lang="en-US" sz="1200" i="1" u="sng" dirty="0"/>
              <a:t>This surprising simplicity of the </a:t>
            </a:r>
            <a:r>
              <a:rPr lang="en-US" sz="1200" i="1" u="sng" dirty="0" err="1">
                <a:solidFill>
                  <a:prstClr val="black"/>
                </a:solidFill>
              </a:rPr>
              <a:t>UTe</a:t>
            </a:r>
            <a:r>
              <a:rPr lang="en-GB" sz="1200" i="1" u="sng" kern="100" baseline="-25000" dirty="0">
                <a:effectLst/>
                <a:latin typeface="Aptos" panose="020B0004020202020204" pitchFamily="34" charset="0"/>
                <a:ea typeface="Aptos" panose="020B0004020202020204" pitchFamily="34" charset="0"/>
                <a:cs typeface="Times New Roman" panose="02020603050405020304" pitchFamily="18" charset="0"/>
              </a:rPr>
              <a:t>2</a:t>
            </a:r>
            <a:r>
              <a:rPr lang="en-US" sz="1200" i="1" u="sng" dirty="0"/>
              <a:t> Fermi surface will greatly assist in refining our theoretical understanding of the origin of the numerous exotic physical phenomena exhibited by </a:t>
            </a:r>
            <a:r>
              <a:rPr lang="en-US" sz="1200" i="1" u="sng" dirty="0" err="1">
                <a:solidFill>
                  <a:prstClr val="black"/>
                </a:solidFill>
              </a:rPr>
              <a:t>UTe</a:t>
            </a:r>
            <a:r>
              <a:rPr lang="en-GB" sz="1200" i="1" u="sng" kern="100" baseline="-25000" dirty="0">
                <a:effectLst/>
                <a:latin typeface="Aptos" panose="020B0004020202020204" pitchFamily="34" charset="0"/>
                <a:ea typeface="Aptos" panose="020B0004020202020204" pitchFamily="34" charset="0"/>
                <a:cs typeface="Times New Roman" panose="02020603050405020304" pitchFamily="18" charset="0"/>
              </a:rPr>
              <a:t>2</a:t>
            </a:r>
            <a:r>
              <a:rPr lang="en-US" sz="1200" i="1" u="sng" dirty="0"/>
              <a:t>, including the microscopic mechanism(s) underpinning its spin-triplet superconductivity.</a:t>
            </a:r>
          </a:p>
        </p:txBody>
      </p:sp>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9" name="Line 42"/>
          <p:cNvSpPr>
            <a:spLocks noChangeShapeType="1"/>
          </p:cNvSpPr>
          <p:nvPr/>
        </p:nvSpPr>
        <p:spPr bwMode="auto">
          <a:xfrm>
            <a:off x="0" y="1308049"/>
            <a:ext cx="12192000" cy="28082"/>
          </a:xfrm>
          <a:prstGeom prst="line">
            <a:avLst/>
          </a:prstGeom>
          <a:noFill/>
          <a:ln w="82550" cmpd="thickThin">
            <a:solidFill>
              <a:schemeClr val="tx1"/>
            </a:solidFill>
            <a:round/>
            <a:headEnd/>
            <a:tailEnd/>
          </a:ln>
        </p:spPr>
        <p:txBody>
          <a:bodyPr/>
          <a:lstStyle/>
          <a:p>
            <a:endParaRPr lang="en-US"/>
          </a:p>
        </p:txBody>
      </p:sp>
      <p:sp>
        <p:nvSpPr>
          <p:cNvPr id="1034" name="Rectangle 49"/>
          <p:cNvSpPr>
            <a:spLocks noChangeArrowheads="1"/>
          </p:cNvSpPr>
          <p:nvPr/>
        </p:nvSpPr>
        <p:spPr bwMode="auto">
          <a:xfrm>
            <a:off x="5967230" y="1449937"/>
            <a:ext cx="6136785" cy="4965332"/>
          </a:xfrm>
          <a:prstGeom prst="rect">
            <a:avLst/>
          </a:prstGeom>
          <a:noFill/>
          <a:ln w="19050">
            <a:solidFill>
              <a:srgbClr val="0033CC"/>
            </a:solidFill>
            <a:miter lim="800000"/>
            <a:headEnd/>
            <a:tailEnd/>
          </a:ln>
        </p:spPr>
        <p:txBody>
          <a:bodyPr wrap="none" anchor="ctr"/>
          <a:lstStyle/>
          <a:p>
            <a:endParaRPr lang="en-US"/>
          </a:p>
        </p:txBody>
      </p:sp>
      <p:sp>
        <p:nvSpPr>
          <p:cNvPr id="10" name="Text Box 28"/>
          <p:cNvSpPr txBox="1">
            <a:spLocks noChangeArrowheads="1"/>
          </p:cNvSpPr>
          <p:nvPr/>
        </p:nvSpPr>
        <p:spPr bwMode="auto">
          <a:xfrm>
            <a:off x="43519" y="6094668"/>
            <a:ext cx="12192000" cy="769441"/>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32T superconducting magnet system (SCM 4). </a:t>
            </a:r>
          </a:p>
          <a:p>
            <a:r>
              <a:rPr lang="en-US" sz="1100" b="1" dirty="0">
                <a:solidFill>
                  <a:srgbClr val="333399"/>
                </a:solidFill>
              </a:rPr>
              <a:t>Citation: </a:t>
            </a:r>
            <a:r>
              <a:rPr lang="en-US" sz="1100" b="0" i="0" dirty="0">
                <a:solidFill>
                  <a:srgbClr val="333399"/>
                </a:solidFill>
                <a:effectLst/>
                <a:latin typeface="arial" panose="020B0604020202020204" pitchFamily="34" charset="0"/>
              </a:rPr>
              <a:t>Eaton, A.G.; Weinberger, T.I.; </a:t>
            </a:r>
            <a:r>
              <a:rPr lang="en-US" sz="1100" b="0" i="0" dirty="0" err="1">
                <a:solidFill>
                  <a:srgbClr val="333399"/>
                </a:solidFill>
                <a:effectLst/>
                <a:latin typeface="arial" panose="020B0604020202020204" pitchFamily="34" charset="0"/>
              </a:rPr>
              <a:t>Popiel</a:t>
            </a:r>
            <a:r>
              <a:rPr lang="en-US" sz="1100" b="0" i="0" dirty="0">
                <a:solidFill>
                  <a:srgbClr val="333399"/>
                </a:solidFill>
                <a:effectLst/>
                <a:latin typeface="arial" panose="020B0604020202020204" pitchFamily="34" charset="0"/>
              </a:rPr>
              <a:t>, N.J.; Wu, Z.; Hickey, A.J.; Cabala, A.; Pospisil,</a:t>
            </a:r>
          </a:p>
          <a:p>
            <a:r>
              <a:rPr lang="en-US" sz="1100" b="0" i="0" dirty="0">
                <a:solidFill>
                  <a:srgbClr val="333399"/>
                </a:solidFill>
                <a:effectLst/>
                <a:latin typeface="arial" panose="020B0604020202020204" pitchFamily="34" charset="0"/>
              </a:rPr>
              <a:t>J.; </a:t>
            </a:r>
            <a:r>
              <a:rPr lang="en-US" sz="1100" b="0" i="0" dirty="0" err="1">
                <a:solidFill>
                  <a:srgbClr val="333399"/>
                </a:solidFill>
                <a:effectLst/>
                <a:latin typeface="arial" panose="020B0604020202020204" pitchFamily="34" charset="0"/>
              </a:rPr>
              <a:t>Prokleska</a:t>
            </a:r>
            <a:r>
              <a:rPr lang="en-US" sz="1100" b="0" i="0" dirty="0">
                <a:solidFill>
                  <a:srgbClr val="333399"/>
                </a:solidFill>
                <a:effectLst/>
                <a:latin typeface="arial" panose="020B0604020202020204" pitchFamily="34" charset="0"/>
              </a:rPr>
              <a:t>, J.; </a:t>
            </a:r>
            <a:r>
              <a:rPr lang="en-US" sz="1100" b="0" i="0" dirty="0" err="1">
                <a:solidFill>
                  <a:srgbClr val="333399"/>
                </a:solidFill>
                <a:effectLst/>
                <a:latin typeface="arial" panose="020B0604020202020204" pitchFamily="34" charset="0"/>
              </a:rPr>
              <a:t>Haidamak</a:t>
            </a:r>
            <a:r>
              <a:rPr lang="en-US" sz="1100" b="0" i="0" dirty="0">
                <a:solidFill>
                  <a:srgbClr val="333399"/>
                </a:solidFill>
                <a:effectLst/>
                <a:latin typeface="arial" panose="020B0604020202020204" pitchFamily="34" charset="0"/>
              </a:rPr>
              <a:t>, T.; Bastien, G.; </a:t>
            </a:r>
            <a:r>
              <a:rPr lang="en-US" sz="1100" b="0" i="0" dirty="0" err="1">
                <a:solidFill>
                  <a:srgbClr val="333399"/>
                </a:solidFill>
                <a:effectLst/>
                <a:latin typeface="arial" panose="020B0604020202020204" pitchFamily="34" charset="0"/>
              </a:rPr>
              <a:t>Opletal</a:t>
            </a:r>
            <a:r>
              <a:rPr lang="en-US" sz="1100" b="0" i="0" dirty="0">
                <a:solidFill>
                  <a:srgbClr val="333399"/>
                </a:solidFill>
                <a:effectLst/>
                <a:latin typeface="arial" panose="020B0604020202020204" pitchFamily="34" charset="0"/>
              </a:rPr>
              <a:t>, P.; Sakai, H.; </a:t>
            </a:r>
            <a:r>
              <a:rPr lang="en-US" sz="1100" b="0" i="0" dirty="0" err="1">
                <a:solidFill>
                  <a:srgbClr val="333399"/>
                </a:solidFill>
                <a:effectLst/>
                <a:latin typeface="arial" panose="020B0604020202020204" pitchFamily="34" charset="0"/>
              </a:rPr>
              <a:t>Haga</a:t>
            </a:r>
            <a:r>
              <a:rPr lang="en-US" sz="1100" b="0" i="0" dirty="0">
                <a:solidFill>
                  <a:srgbClr val="333399"/>
                </a:solidFill>
                <a:effectLst/>
                <a:latin typeface="arial" panose="020B0604020202020204" pitchFamily="34" charset="0"/>
              </a:rPr>
              <a:t>, Y.; Nowell, R.; Benjamin, S.M.; </a:t>
            </a:r>
            <a:r>
              <a:rPr lang="en-US" sz="1100" b="0" i="0" dirty="0" err="1">
                <a:solidFill>
                  <a:srgbClr val="333399"/>
                </a:solidFill>
                <a:effectLst/>
                <a:latin typeface="arial" panose="020B0604020202020204" pitchFamily="34" charset="0"/>
              </a:rPr>
              <a:t>Sechovský</a:t>
            </a:r>
            <a:r>
              <a:rPr lang="en-US" sz="1100" b="0" i="0" dirty="0">
                <a:solidFill>
                  <a:srgbClr val="333399"/>
                </a:solidFill>
                <a:effectLst/>
                <a:latin typeface="arial" panose="020B0604020202020204" pitchFamily="34" charset="0"/>
              </a:rPr>
              <a:t>, V.; </a:t>
            </a:r>
            <a:r>
              <a:rPr lang="en-US" sz="1100" b="0" i="0" dirty="0" err="1">
                <a:solidFill>
                  <a:srgbClr val="333399"/>
                </a:solidFill>
                <a:effectLst/>
                <a:latin typeface="arial" panose="020B0604020202020204" pitchFamily="34" charset="0"/>
              </a:rPr>
              <a:t>Lonzarich</a:t>
            </a:r>
            <a:r>
              <a:rPr lang="en-US" sz="1100" b="0" i="0" dirty="0">
                <a:solidFill>
                  <a:srgbClr val="333399"/>
                </a:solidFill>
                <a:effectLst/>
                <a:latin typeface="arial" panose="020B0604020202020204" pitchFamily="34" charset="0"/>
              </a:rPr>
              <a:t>, G.G.; </a:t>
            </a:r>
            <a:r>
              <a:rPr lang="en-US" sz="1100" b="0" i="0" dirty="0" err="1">
                <a:solidFill>
                  <a:srgbClr val="333399"/>
                </a:solidFill>
                <a:effectLst/>
                <a:latin typeface="arial" panose="020B0604020202020204" pitchFamily="34" charset="0"/>
              </a:rPr>
              <a:t>Grosche</a:t>
            </a:r>
            <a:r>
              <a:rPr lang="en-US" sz="1100" b="0" i="0" dirty="0">
                <a:solidFill>
                  <a:srgbClr val="333399"/>
                </a:solidFill>
                <a:effectLst/>
                <a:latin typeface="arial" panose="020B0604020202020204" pitchFamily="34" charset="0"/>
              </a:rPr>
              <a:t>, F.M.; </a:t>
            </a:r>
            <a:r>
              <a:rPr lang="en-US" sz="1100" b="0" i="0" dirty="0" err="1">
                <a:solidFill>
                  <a:srgbClr val="333399"/>
                </a:solidFill>
                <a:effectLst/>
                <a:latin typeface="arial" panose="020B0604020202020204" pitchFamily="34" charset="0"/>
              </a:rPr>
              <a:t>Valiska</a:t>
            </a:r>
            <a:r>
              <a:rPr lang="en-US" sz="1100" b="0" i="0" dirty="0">
                <a:solidFill>
                  <a:srgbClr val="333399"/>
                </a:solidFill>
                <a:effectLst/>
                <a:latin typeface="arial" panose="020B0604020202020204" pitchFamily="34" charset="0"/>
              </a:rPr>
              <a:t>, M., </a:t>
            </a:r>
            <a:r>
              <a:rPr lang="en-US" sz="1100" b="0" i="1" dirty="0">
                <a:solidFill>
                  <a:srgbClr val="333399"/>
                </a:solidFill>
                <a:effectLst/>
                <a:latin typeface="arial" panose="020B0604020202020204" pitchFamily="34" charset="0"/>
              </a:rPr>
              <a:t>Quasi-2D Fermi surface in the anomalous superconductor UTe</a:t>
            </a:r>
            <a:r>
              <a:rPr lang="en-US" sz="1100" b="0" i="0" dirty="0">
                <a:solidFill>
                  <a:srgbClr val="333399"/>
                </a:solidFill>
                <a:effectLst/>
                <a:latin typeface="MJXc-TeX-main-R"/>
              </a:rPr>
              <a:t>2</a:t>
            </a:r>
            <a:r>
              <a:rPr lang="en-US" sz="1100" b="0" i="0" dirty="0">
                <a:solidFill>
                  <a:srgbClr val="333399"/>
                </a:solidFill>
                <a:effectLst/>
                <a:latin typeface="arial" panose="020B0604020202020204" pitchFamily="34" charset="0"/>
              </a:rPr>
              <a:t>2</a:t>
            </a:r>
            <a:r>
              <a:rPr lang="en-US" sz="1100" b="0" i="1" dirty="0">
                <a:solidFill>
                  <a:srgbClr val="333399"/>
                </a:solidFill>
                <a:effectLst/>
                <a:latin typeface="arial" panose="020B0604020202020204" pitchFamily="34" charset="0"/>
              </a:rPr>
              <a:t>,</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Nature Communications</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15</a:t>
            </a:r>
            <a:r>
              <a:rPr lang="en-US" sz="1100" b="0" i="0" dirty="0">
                <a:solidFill>
                  <a:srgbClr val="333399"/>
                </a:solidFill>
                <a:effectLst/>
                <a:latin typeface="arial" panose="020B0604020202020204" pitchFamily="34" charset="0"/>
              </a:rPr>
              <a:t>, 223 (2024) </a:t>
            </a:r>
            <a:r>
              <a:rPr lang="en-US" sz="1100" b="1" i="0" dirty="0">
                <a:solidFill>
                  <a:srgbClr val="333399"/>
                </a:solidFill>
                <a:effectLst/>
                <a:latin typeface="arial" panose="020B0604020202020204" pitchFamily="34" charset="0"/>
                <a:hlinkClick r:id="rId4">
                  <a:extLst>
                    <a:ext uri="{A12FA001-AC4F-418D-AE19-62706E023703}">
                      <ahyp:hlinkClr xmlns:ahyp="http://schemas.microsoft.com/office/drawing/2018/hyperlinkcolor" val="tx"/>
                    </a:ext>
                  </a:extLst>
                </a:hlinkClick>
              </a:rPr>
              <a:t>doi.org/10.1038/s41467-023-44110-4</a:t>
            </a:r>
            <a:r>
              <a:rPr lang="en-US" sz="1100" b="0" i="0" dirty="0">
                <a:solidFill>
                  <a:srgbClr val="333399"/>
                </a:solidFill>
                <a:effectLst/>
                <a:latin typeface="arial" panose="020B0604020202020204" pitchFamily="34" charset="0"/>
              </a:rPr>
              <a:t> - </a:t>
            </a:r>
            <a:r>
              <a:rPr lang="en-US" sz="1100" b="1" i="0" dirty="0">
                <a:solidFill>
                  <a:srgbClr val="333399"/>
                </a:solidFill>
                <a:effectLst/>
                <a:latin typeface="arial" panose="020B0604020202020204" pitchFamily="34" charset="0"/>
                <a:hlinkClick r:id="rId5">
                  <a:extLst>
                    <a:ext uri="{A12FA001-AC4F-418D-AE19-62706E023703}">
                      <ahyp:hlinkClr xmlns:ahyp="http://schemas.microsoft.com/office/drawing/2018/hyperlinkcolor" val="tx"/>
                    </a:ext>
                  </a:extLst>
                </a:hlinkClick>
              </a:rPr>
              <a:t>Data Set</a:t>
            </a:r>
            <a:endParaRPr lang="en-US" sz="1200" b="1" u="sng" dirty="0">
              <a:solidFill>
                <a:srgbClr val="333399"/>
              </a:solidFill>
              <a:latin typeface="arial" panose="020B0604020202020204" pitchFamily="34" charset="0"/>
            </a:endParaRPr>
          </a:p>
        </p:txBody>
      </p:sp>
      <p:pic>
        <p:nvPicPr>
          <p:cNvPr id="12" name="Picture 11" descr="NSF logo.jpg"/>
          <p:cNvPicPr>
            <a:picLocks noChangeAspect="1"/>
          </p:cNvPicPr>
          <p:nvPr/>
        </p:nvPicPr>
        <p:blipFill>
          <a:blip r:embed="rId6" cstate="print"/>
          <a:stretch>
            <a:fillRect/>
          </a:stretch>
        </p:blipFill>
        <p:spPr>
          <a:xfrm>
            <a:off x="11052421" y="65069"/>
            <a:ext cx="1017188" cy="1023315"/>
          </a:xfrm>
          <a:prstGeom prst="rect">
            <a:avLst/>
          </a:prstGeom>
        </p:spPr>
      </p:pic>
      <p:pic>
        <p:nvPicPr>
          <p:cNvPr id="14" name="Picture 13" descr="JustM_purple.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22391" y="104348"/>
            <a:ext cx="792698" cy="944759"/>
          </a:xfrm>
          <a:prstGeom prst="rect">
            <a:avLst/>
          </a:prstGeom>
        </p:spPr>
      </p:pic>
      <p:sp>
        <p:nvSpPr>
          <p:cNvPr id="20" name="TextBox 19">
            <a:extLst>
              <a:ext uri="{FF2B5EF4-FFF2-40B4-BE49-F238E27FC236}">
                <a16:creationId xmlns:a16="http://schemas.microsoft.com/office/drawing/2014/main" id="{5D8745B3-B840-E6AC-C6EA-3C92BE279E01}"/>
              </a:ext>
            </a:extLst>
          </p:cNvPr>
          <p:cNvSpPr txBox="1"/>
          <p:nvPr/>
        </p:nvSpPr>
        <p:spPr>
          <a:xfrm>
            <a:off x="9306494" y="1507507"/>
            <a:ext cx="2729669" cy="2072875"/>
          </a:xfrm>
          <a:prstGeom prst="rect">
            <a:avLst/>
          </a:prstGeom>
          <a:noFill/>
        </p:spPr>
        <p:txBody>
          <a:bodyPr wrap="square" rtlCol="0">
            <a:spAutoFit/>
          </a:bodyPr>
          <a:lstStyle/>
          <a:p>
            <a:pPr algn="just">
              <a:lnSpc>
                <a:spcPct val="90000"/>
              </a:lnSpc>
            </a:pPr>
            <a:r>
              <a:rPr lang="en-US" sz="1100" b="1" dirty="0">
                <a:solidFill>
                  <a:prstClr val="black"/>
                </a:solidFill>
              </a:rPr>
              <a:t>(a) </a:t>
            </a:r>
            <a:r>
              <a:rPr lang="en-US" sz="1100" dirty="0">
                <a:solidFill>
                  <a:prstClr val="black"/>
                </a:solidFill>
              </a:rPr>
              <a:t>Quantum oscillations in the magnetic torque of </a:t>
            </a:r>
            <a:r>
              <a:rPr lang="en-US" sz="1100" dirty="0" err="1">
                <a:solidFill>
                  <a:prstClr val="black"/>
                </a:solidFill>
              </a:rPr>
              <a:t>UTe</a:t>
            </a:r>
            <a:r>
              <a:rPr lang="en-GB" sz="1100" kern="100" baseline="-25000" dirty="0">
                <a:effectLst/>
                <a:latin typeface="Aptos" panose="020B0004020202020204" pitchFamily="34" charset="0"/>
                <a:ea typeface="Aptos" panose="020B0004020202020204" pitchFamily="34" charset="0"/>
                <a:cs typeface="Times New Roman" panose="02020603050405020304" pitchFamily="18" charset="0"/>
              </a:rPr>
              <a:t>2</a:t>
            </a:r>
            <a:r>
              <a:rPr lang="en-US" sz="1100" dirty="0">
                <a:solidFill>
                  <a:prstClr val="black"/>
                </a:solidFill>
              </a:rPr>
              <a:t>. Oscillation colors correspond to the temperature of the measurement, as labeled in panel </a:t>
            </a:r>
            <a:r>
              <a:rPr lang="en-US" sz="1100" b="1" dirty="0">
                <a:solidFill>
                  <a:prstClr val="black"/>
                </a:solidFill>
              </a:rPr>
              <a:t>(b)</a:t>
            </a:r>
            <a:r>
              <a:rPr lang="en-US" sz="1100" dirty="0">
                <a:solidFill>
                  <a:prstClr val="black"/>
                </a:solidFill>
              </a:rPr>
              <a:t>. The amplitude of the quantum oscillations is plotted versus temperature in panel </a:t>
            </a:r>
            <a:r>
              <a:rPr lang="en-US" sz="1100" b="1" dirty="0">
                <a:solidFill>
                  <a:prstClr val="black"/>
                </a:solidFill>
              </a:rPr>
              <a:t>(c)</a:t>
            </a:r>
            <a:r>
              <a:rPr lang="en-US" sz="1100" dirty="0">
                <a:solidFill>
                  <a:prstClr val="black"/>
                </a:solidFill>
              </a:rPr>
              <a:t>, showing a rapid decrease in oscillation strength as the sample is warmed from 19mK to 200mK. This indicates an effective mass of 41 times the free electron mass, due to the extremely strong electron-electron interactions present in </a:t>
            </a:r>
            <a:r>
              <a:rPr lang="en-US" sz="1100" dirty="0" err="1">
                <a:solidFill>
                  <a:prstClr val="black"/>
                </a:solidFill>
              </a:rPr>
              <a:t>UTe</a:t>
            </a:r>
            <a:r>
              <a:rPr lang="en-GB" sz="1100" kern="100" baseline="-25000" dirty="0">
                <a:effectLst/>
                <a:latin typeface="Aptos" panose="020B0004020202020204" pitchFamily="34" charset="0"/>
                <a:ea typeface="Aptos" panose="020B0004020202020204" pitchFamily="34" charset="0"/>
                <a:cs typeface="Times New Roman" panose="02020603050405020304" pitchFamily="18" charset="0"/>
              </a:rPr>
              <a:t>2</a:t>
            </a:r>
            <a:r>
              <a:rPr lang="en-US" sz="1100" dirty="0">
                <a:solidFill>
                  <a:prstClr val="black"/>
                </a:solidFill>
              </a:rPr>
              <a:t>.</a:t>
            </a:r>
          </a:p>
        </p:txBody>
      </p:sp>
      <p:sp>
        <p:nvSpPr>
          <p:cNvPr id="23" name="TextBox 22">
            <a:extLst>
              <a:ext uri="{FF2B5EF4-FFF2-40B4-BE49-F238E27FC236}">
                <a16:creationId xmlns:a16="http://schemas.microsoft.com/office/drawing/2014/main" id="{91D0E418-0AF9-9BC6-1E59-532EC00EFA01}"/>
              </a:ext>
            </a:extLst>
          </p:cNvPr>
          <p:cNvSpPr txBox="1"/>
          <p:nvPr/>
        </p:nvSpPr>
        <p:spPr>
          <a:xfrm>
            <a:off x="6013420" y="5145355"/>
            <a:ext cx="3299833" cy="1277273"/>
          </a:xfrm>
          <a:prstGeom prst="rect">
            <a:avLst/>
          </a:prstGeom>
          <a:noFill/>
        </p:spPr>
        <p:txBody>
          <a:bodyPr wrap="square" rtlCol="0">
            <a:spAutoFit/>
          </a:bodyPr>
          <a:lstStyle/>
          <a:p>
            <a:pPr algn="just"/>
            <a:r>
              <a:rPr lang="en-US" sz="1100" b="1" dirty="0"/>
              <a:t>(d) </a:t>
            </a:r>
            <a:r>
              <a:rPr lang="en-US" sz="1100" dirty="0"/>
              <a:t>The Fermi surface of </a:t>
            </a:r>
            <a:r>
              <a:rPr lang="en-US" sz="1100" dirty="0" err="1"/>
              <a:t>UTe</a:t>
            </a:r>
            <a:r>
              <a:rPr lang="en-GB" sz="1100" kern="100" baseline="-25000" dirty="0">
                <a:effectLst/>
                <a:latin typeface="Aptos" panose="020B0004020202020204" pitchFamily="34" charset="0"/>
                <a:ea typeface="Aptos" panose="020B0004020202020204" pitchFamily="34" charset="0"/>
                <a:cs typeface="Times New Roman" panose="02020603050405020304" pitchFamily="18" charset="0"/>
              </a:rPr>
              <a:t>2</a:t>
            </a:r>
            <a:r>
              <a:rPr lang="en-US" sz="1100" dirty="0"/>
              <a:t>. Unlike numerous other heavy fermion superconductors, </a:t>
            </a:r>
            <a:r>
              <a:rPr lang="en-US" sz="1100" dirty="0" err="1"/>
              <a:t>UTe</a:t>
            </a:r>
            <a:r>
              <a:rPr lang="en-GB" sz="1100" kern="100" baseline="-25000" dirty="0">
                <a:effectLst/>
                <a:latin typeface="Aptos" panose="020B0004020202020204" pitchFamily="34" charset="0"/>
                <a:ea typeface="Aptos" panose="020B0004020202020204" pitchFamily="34" charset="0"/>
                <a:cs typeface="Times New Roman" panose="02020603050405020304" pitchFamily="18" charset="0"/>
              </a:rPr>
              <a:t>2</a:t>
            </a:r>
            <a:r>
              <a:rPr lang="en-US" sz="1100" dirty="0"/>
              <a:t> has a very simple Fermi surface, consisting of just these two cylinders (colored orange and blue). This simplicity is very encouraging, as it suggests that accurate theoretical models of exotic </a:t>
            </a:r>
            <a:r>
              <a:rPr lang="en-US" sz="1100" dirty="0" err="1">
                <a:solidFill>
                  <a:prstClr val="black"/>
                </a:solidFill>
              </a:rPr>
              <a:t>UTe</a:t>
            </a:r>
            <a:r>
              <a:rPr lang="en-GB" sz="1100" kern="100" baseline="-25000" dirty="0">
                <a:effectLst/>
                <a:latin typeface="Aptos" panose="020B0004020202020204" pitchFamily="34" charset="0"/>
                <a:ea typeface="Aptos" panose="020B0004020202020204" pitchFamily="34" charset="0"/>
                <a:cs typeface="Times New Roman" panose="02020603050405020304" pitchFamily="18" charset="0"/>
              </a:rPr>
              <a:t>2</a:t>
            </a:r>
            <a:r>
              <a:rPr lang="en-US" sz="1100" dirty="0"/>
              <a:t> superconductivity may soon be attainable.</a:t>
            </a:r>
            <a:endParaRPr lang="en-US" sz="1100" dirty="0">
              <a:solidFill>
                <a:prstClr val="black"/>
              </a:solidFill>
            </a:endParaRPr>
          </a:p>
        </p:txBody>
      </p:sp>
      <p:pic>
        <p:nvPicPr>
          <p:cNvPr id="18" name="Picture 17">
            <a:extLst>
              <a:ext uri="{FF2B5EF4-FFF2-40B4-BE49-F238E27FC236}">
                <a16:creationId xmlns:a16="http://schemas.microsoft.com/office/drawing/2014/main" id="{81B7F385-673F-1C77-994E-83BC4286DB08}"/>
              </a:ext>
            </a:extLst>
          </p:cNvPr>
          <p:cNvPicPr>
            <a:picLocks noChangeAspect="1"/>
          </p:cNvPicPr>
          <p:nvPr/>
        </p:nvPicPr>
        <p:blipFill rotWithShape="1">
          <a:blip r:embed="rId8"/>
          <a:srcRect l="29925" t="29876" r="43569" b="19381"/>
          <a:stretch/>
        </p:blipFill>
        <p:spPr>
          <a:xfrm>
            <a:off x="5973390" y="1548050"/>
            <a:ext cx="3333103" cy="3589248"/>
          </a:xfrm>
          <a:prstGeom prst="rect">
            <a:avLst/>
          </a:prstGeom>
        </p:spPr>
      </p:pic>
      <p:sp>
        <p:nvSpPr>
          <p:cNvPr id="2" name="Text Box 62">
            <a:extLst>
              <a:ext uri="{FF2B5EF4-FFF2-40B4-BE49-F238E27FC236}">
                <a16:creationId xmlns:a16="http://schemas.microsoft.com/office/drawing/2014/main" id="{17EC1073-BC50-26E8-8CC5-90892D2EC97F}"/>
              </a:ext>
            </a:extLst>
          </p:cNvPr>
          <p:cNvSpPr txBox="1">
            <a:spLocks noChangeArrowheads="1"/>
          </p:cNvSpPr>
          <p:nvPr/>
        </p:nvSpPr>
        <p:spPr bwMode="auto">
          <a:xfrm>
            <a:off x="680827" y="103938"/>
            <a:ext cx="10917383" cy="1169551"/>
          </a:xfrm>
          <a:prstGeom prst="rect">
            <a:avLst/>
          </a:prstGeom>
          <a:noFill/>
          <a:ln w="9525">
            <a:noFill/>
            <a:miter lim="800000"/>
            <a:headEnd/>
            <a:tailEnd/>
          </a:ln>
        </p:spPr>
        <p:txBody>
          <a:bodyPr wrap="square">
            <a:spAutoFit/>
          </a:bodyPr>
          <a:lstStyle/>
          <a:p>
            <a:pPr algn="ctr">
              <a:spcBef>
                <a:spcPts val="0"/>
              </a:spcBef>
            </a:pPr>
            <a:r>
              <a:rPr lang="it-IT" sz="1600" b="1" dirty="0"/>
              <a:t>Quasi-2D Fermi surface in the anomalous superconductor UTe</a:t>
            </a:r>
            <a:r>
              <a:rPr lang="en-GB" sz="1800" kern="100" baseline="-25000" dirty="0">
                <a:effectLst/>
                <a:latin typeface="Aptos" panose="020B0004020202020204" pitchFamily="34" charset="0"/>
                <a:ea typeface="Aptos" panose="020B0004020202020204" pitchFamily="34" charset="0"/>
                <a:cs typeface="Times New Roman" panose="02020603050405020304" pitchFamily="18" charset="0"/>
              </a:rPr>
              <a:t>2</a:t>
            </a:r>
          </a:p>
          <a:p>
            <a:pPr algn="ctr">
              <a:spcBef>
                <a:spcPts val="0"/>
              </a:spcBef>
            </a:pPr>
            <a:endParaRPr lang="en-GB" sz="600" kern="100" dirty="0">
              <a:effectLst/>
              <a:latin typeface="Aptos" panose="020B0004020202020204" pitchFamily="34" charset="0"/>
              <a:ea typeface="Aptos" panose="020B0004020202020204" pitchFamily="34" charset="0"/>
              <a:cs typeface="Times New Roman" panose="02020603050405020304" pitchFamily="18" charset="0"/>
            </a:endParaRPr>
          </a:p>
          <a:p>
            <a:pPr algn="ctr">
              <a:spcBef>
                <a:spcPts val="0"/>
              </a:spcBef>
            </a:pPr>
            <a:r>
              <a:rPr lang="en-GB" sz="1100" dirty="0">
                <a:latin typeface="+mn-lt"/>
              </a:rPr>
              <a:t>A.G. Eaton</a:t>
            </a:r>
            <a:r>
              <a:rPr lang="en-GB" sz="1100" kern="100" baseline="30000" dirty="0">
                <a:effectLst/>
                <a:latin typeface="+mn-lt"/>
                <a:ea typeface="Aptos" panose="020B0004020202020204" pitchFamily="34" charset="0"/>
                <a:cs typeface="Times New Roman" panose="02020603050405020304" pitchFamily="18" charset="0"/>
              </a:rPr>
              <a:t>1</a:t>
            </a:r>
            <a:r>
              <a:rPr lang="en-GB" sz="1100" dirty="0">
                <a:latin typeface="+mn-lt"/>
              </a:rPr>
              <a:t>, T. I. Weinberger</a:t>
            </a:r>
            <a:r>
              <a:rPr lang="en-GB" sz="1100" kern="100" baseline="30000" dirty="0">
                <a:effectLst/>
                <a:latin typeface="+mn-lt"/>
                <a:ea typeface="Aptos" panose="020B0004020202020204" pitchFamily="34" charset="0"/>
                <a:cs typeface="Times New Roman" panose="02020603050405020304" pitchFamily="18" charset="0"/>
              </a:rPr>
              <a:t>1</a:t>
            </a:r>
            <a:r>
              <a:rPr lang="en-GB" sz="1100" dirty="0"/>
              <a:t>, N. J. M. Popiel</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1</a:t>
            </a:r>
            <a:r>
              <a:rPr lang="en-GB" sz="1100" dirty="0"/>
              <a:t>, Z. Wu</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1</a:t>
            </a:r>
            <a:r>
              <a:rPr lang="en-GB" sz="1100" dirty="0"/>
              <a:t>, A. J. Hickey</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1</a:t>
            </a:r>
            <a:r>
              <a:rPr lang="en-GB" sz="1100" dirty="0"/>
              <a:t>, A. Cabala</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GB" sz="1100" dirty="0"/>
              <a:t>, J. Pospíšil</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GB" sz="1100" dirty="0"/>
              <a:t>, J. Prokleška</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GB" sz="1100" dirty="0"/>
              <a:t>, T. Haidamak</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GB" sz="1100" dirty="0"/>
              <a:t>, G. Bastien</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GB" sz="1100" dirty="0"/>
              <a:t>, P. Opletal</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3</a:t>
            </a:r>
            <a:r>
              <a:rPr lang="en-GB" sz="1100" dirty="0"/>
              <a:t>, </a:t>
            </a:r>
          </a:p>
          <a:p>
            <a:pPr algn="ctr">
              <a:spcBef>
                <a:spcPts val="0"/>
              </a:spcBef>
            </a:pPr>
            <a:r>
              <a:rPr lang="en-GB" sz="1100" dirty="0"/>
              <a:t>H. Sakai</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3</a:t>
            </a:r>
            <a:r>
              <a:rPr lang="en-GB" sz="1100" dirty="0"/>
              <a:t>, Y. Haga</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3</a:t>
            </a:r>
            <a:r>
              <a:rPr lang="en-GB" sz="1100" dirty="0"/>
              <a:t>, R. Nowell</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4</a:t>
            </a:r>
            <a:r>
              <a:rPr lang="en-GB" sz="1100" dirty="0"/>
              <a:t>, S. M. Benjamin</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4</a:t>
            </a:r>
            <a:r>
              <a:rPr lang="en-GB" sz="1100" dirty="0"/>
              <a:t>, V. Sechovský</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GB" sz="1100" dirty="0"/>
              <a:t>, G. G. Lonzarich</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1</a:t>
            </a:r>
            <a:r>
              <a:rPr lang="en-GB" sz="1100" dirty="0"/>
              <a:t>, F. M. Grosche</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1</a:t>
            </a:r>
            <a:r>
              <a:rPr lang="en-GB" sz="1100" dirty="0"/>
              <a:t>, &amp; M. Vališka</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2</a:t>
            </a:r>
            <a:endParaRPr lang="en-GB" sz="1100" dirty="0"/>
          </a:p>
          <a:p>
            <a:pPr algn="ctr">
              <a:spcBef>
                <a:spcPts val="300"/>
              </a:spcBef>
            </a:pPr>
            <a:r>
              <a:rPr lang="en-US" sz="1050" b="1" dirty="0">
                <a:solidFill>
                  <a:srgbClr val="0033CC"/>
                </a:solidFill>
              </a:rPr>
              <a:t>1. University of Cambridge; 2. Charles University, Prague; 3. Japan Atomic Energy Agency; 4. National High Magnetic Field Lab</a:t>
            </a:r>
          </a:p>
          <a:p>
            <a:pPr algn="ctr">
              <a:spcBef>
                <a:spcPts val="300"/>
              </a:spcBef>
            </a:pPr>
            <a:r>
              <a:rPr lang="en-US" sz="1050" b="1" dirty="0"/>
              <a:t>Funding Grants:</a:t>
            </a:r>
            <a:r>
              <a:rPr lang="en-US" sz="1050" dirty="0"/>
              <a:t> A.G. Eaton (</a:t>
            </a:r>
            <a:r>
              <a:rPr lang="en-GB" sz="1050" dirty="0"/>
              <a:t>GBMF5305, EP/P024947/1, EP/M000524/1</a:t>
            </a:r>
            <a:r>
              <a:rPr lang="en-US" sz="1050" dirty="0"/>
              <a:t>); F.M. </a:t>
            </a:r>
            <a:r>
              <a:rPr lang="en-US" sz="1050" dirty="0" err="1"/>
              <a:t>Grosche</a:t>
            </a:r>
            <a:r>
              <a:rPr lang="en-US" sz="1050" dirty="0"/>
              <a:t> (EPSRC EP/X011992/1); M. </a:t>
            </a:r>
            <a:r>
              <a:rPr lang="en-GB" sz="1050" dirty="0" err="1"/>
              <a:t>Vališka</a:t>
            </a:r>
            <a:r>
              <a:rPr lang="en-US" sz="1050" dirty="0"/>
              <a:t> (LM2023065); </a:t>
            </a:r>
            <a:r>
              <a:rPr lang="en-US" sz="1050" dirty="0">
                <a:latin typeface="+mn-lt"/>
              </a:rPr>
              <a:t>G.S. Boebinger (NSF DMR-1644779</a:t>
            </a:r>
            <a:r>
              <a:rPr lang="en-US" sz="1050" dirty="0"/>
              <a:t>)</a:t>
            </a:r>
            <a:endParaRPr lang="en-US" sz="1050" b="1" dirty="0">
              <a:solidFill>
                <a:srgbClr val="0033CC"/>
              </a:solidFill>
            </a:endParaRPr>
          </a:p>
        </p:txBody>
      </p:sp>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3FC4D-B30C-4664-5650-74FCFDBB0134}"/>
            </a:ext>
          </a:extLst>
        </p:cNvPr>
        <p:cNvGrpSpPr/>
        <p:nvPr/>
      </p:nvGrpSpPr>
      <p:grpSpPr>
        <a:xfrm>
          <a:off x="0" y="0"/>
          <a:ext cx="0" cy="0"/>
          <a:chOff x="0" y="0"/>
          <a:chExt cx="0" cy="0"/>
        </a:xfrm>
      </p:grpSpPr>
      <p:sp>
        <p:nvSpPr>
          <p:cNvPr id="1028" name="Text Box 28">
            <a:extLst>
              <a:ext uri="{FF2B5EF4-FFF2-40B4-BE49-F238E27FC236}">
                <a16:creationId xmlns:a16="http://schemas.microsoft.com/office/drawing/2014/main" id="{0FF5E648-7D51-EA02-7EA4-290D63B37C2A}"/>
              </a:ext>
            </a:extLst>
          </p:cNvPr>
          <p:cNvSpPr txBox="1">
            <a:spLocks noChangeArrowheads="1"/>
          </p:cNvSpPr>
          <p:nvPr/>
        </p:nvSpPr>
        <p:spPr bwMode="auto">
          <a:xfrm>
            <a:off x="43518" y="1402141"/>
            <a:ext cx="5913348" cy="4708981"/>
          </a:xfrm>
          <a:prstGeom prst="rect">
            <a:avLst/>
          </a:prstGeom>
          <a:noFill/>
          <a:ln w="9525">
            <a:noFill/>
            <a:miter lim="800000"/>
            <a:headEnd/>
            <a:tailEnd/>
          </a:ln>
        </p:spPr>
        <p:txBody>
          <a:bodyPr wrap="square">
            <a:spAutoFit/>
          </a:bodyPr>
          <a:lstStyle/>
          <a:p>
            <a:pPr algn="just"/>
            <a:r>
              <a:rPr lang="en-US" sz="1200" b="1" dirty="0">
                <a:solidFill>
                  <a:srgbClr val="000000"/>
                </a:solidFill>
              </a:rPr>
              <a:t>What is the finding? </a:t>
            </a:r>
            <a:r>
              <a:rPr lang="en-US" sz="1200" i="1" u="sng" dirty="0">
                <a:solidFill>
                  <a:srgbClr val="000000"/>
                </a:solidFill>
              </a:rPr>
              <a:t>Applying high magnetic fields at ultralow temperatures enabled a detailed mapping of the electronic properties of the anomalous superconductor</a:t>
            </a:r>
            <a:r>
              <a:rPr lang="en-US" sz="1200" i="1" u="sng" dirty="0"/>
              <a:t> </a:t>
            </a:r>
            <a:r>
              <a:rPr lang="en-US" sz="1200" i="1" u="sng" dirty="0" err="1"/>
              <a:t>UTe</a:t>
            </a:r>
            <a:r>
              <a:rPr lang="en-GB" sz="1200" i="1" u="sng" kern="100" baseline="-25000" dirty="0">
                <a:effectLst/>
                <a:latin typeface="Aptos" panose="020B0004020202020204" pitchFamily="34" charset="0"/>
                <a:ea typeface="Aptos" panose="020B0004020202020204" pitchFamily="34" charset="0"/>
                <a:cs typeface="Times New Roman" panose="02020603050405020304" pitchFamily="18" charset="0"/>
              </a:rPr>
              <a:t>2</a:t>
            </a:r>
            <a:r>
              <a:rPr lang="en-US" sz="1200" i="1" u="sng" dirty="0"/>
              <a:t>.</a:t>
            </a:r>
            <a:r>
              <a:rPr lang="en-US" sz="1200" i="1" dirty="0">
                <a:solidFill>
                  <a:srgbClr val="000000"/>
                </a:solidFill>
              </a:rPr>
              <a:t> </a:t>
            </a:r>
            <a:r>
              <a:rPr lang="en-US" sz="1200" dirty="0">
                <a:solidFill>
                  <a:srgbClr val="000000"/>
                </a:solidFill>
              </a:rPr>
              <a:t>Researchers performed rotational and temperature-dependent quantum oscillation studies to fully map out the Fermi </a:t>
            </a:r>
            <a:r>
              <a:rPr lang="en-US" sz="1200" dirty="0">
                <a:solidFill>
                  <a:srgbClr val="000000"/>
                </a:solidFill>
                <a:latin typeface="+mj-lt"/>
              </a:rPr>
              <a:t>surface of </a:t>
            </a:r>
            <a:r>
              <a:rPr kumimoji="0" lang="en-US" sz="1200" b="0" i="0" u="none" strike="noStrike" kern="1200" cap="none" spc="0" normalizeH="0" baseline="0" noProof="0" dirty="0" err="1">
                <a:ln>
                  <a:noFill/>
                </a:ln>
                <a:solidFill>
                  <a:prstClr val="black"/>
                </a:solidFill>
                <a:effectLst/>
                <a:uLnTx/>
                <a:uFillTx/>
                <a:latin typeface="+mj-lt"/>
                <a:ea typeface="+mn-ea"/>
                <a:cs typeface="Arial" pitchFamily="34" charset="0"/>
              </a:rPr>
              <a:t>UTe</a:t>
            </a:r>
            <a:r>
              <a:rPr kumimoji="0" lang="en-GB" sz="1200" b="0" i="0" u="none" strike="noStrike" kern="100" cap="none" spc="0" normalizeH="0" baseline="-25000" noProof="0" dirty="0">
                <a:ln>
                  <a:noFill/>
                </a:ln>
                <a:solidFill>
                  <a:srgbClr val="000000"/>
                </a:solidFill>
                <a:effectLst/>
                <a:uLnTx/>
                <a:uFillTx/>
                <a:latin typeface="+mj-lt"/>
                <a:ea typeface="Aptos" panose="020B0004020202020204" pitchFamily="34" charset="0"/>
                <a:cs typeface="Times New Roman" panose="02020603050405020304" pitchFamily="18" charset="0"/>
              </a:rPr>
              <a:t>2</a:t>
            </a:r>
            <a:r>
              <a:rPr lang="en-US" sz="1200" dirty="0">
                <a:solidFill>
                  <a:prstClr val="black"/>
                </a:solidFill>
                <a:latin typeface="+mj-lt"/>
              </a:rPr>
              <a:t>.</a:t>
            </a:r>
            <a:r>
              <a:rPr kumimoji="0" lang="en-US" sz="1200" b="0" i="0" u="none" strike="noStrike" kern="1200" cap="none" spc="0" normalizeH="0" baseline="0" noProof="0" dirty="0">
                <a:ln>
                  <a:noFill/>
                </a:ln>
                <a:solidFill>
                  <a:prstClr val="black"/>
                </a:solidFill>
                <a:effectLst/>
                <a:uLnTx/>
                <a:uFillTx/>
                <a:latin typeface="+mj-lt"/>
                <a:ea typeface="+mn-ea"/>
                <a:cs typeface="Arial" pitchFamily="34" charset="0"/>
              </a:rPr>
              <a:t> The measurements resolved two quasi-2D cylindrical sheets with very heavy effective masses over 40 times the free-electron rest mass, indicative of strong quantum correlation effects.</a:t>
            </a:r>
            <a:endParaRPr lang="en-US" sz="1200" dirty="0">
              <a:solidFill>
                <a:srgbClr val="000000"/>
              </a:solidFill>
              <a:latin typeface="+mj-lt"/>
            </a:endParaRPr>
          </a:p>
          <a:p>
            <a:pPr algn="just"/>
            <a:endParaRPr lang="en-US" sz="1200" b="1" dirty="0">
              <a:solidFill>
                <a:srgbClr val="000000"/>
              </a:solidFill>
            </a:endParaRPr>
          </a:p>
          <a:p>
            <a:pPr algn="just"/>
            <a:r>
              <a:rPr lang="en-US" sz="1200" b="1" dirty="0">
                <a:solidFill>
                  <a:srgbClr val="000000"/>
                </a:solidFill>
              </a:rPr>
              <a:t>Why is this important? </a:t>
            </a:r>
            <a:r>
              <a:rPr lang="en-US" sz="1200" i="1" u="sng" dirty="0"/>
              <a:t>Spin triplet superconductors like </a:t>
            </a:r>
            <a:r>
              <a:rPr kumimoji="0" lang="en-US" sz="1200" b="0" i="1" u="sng" strike="noStrike" kern="1200" cap="none" spc="0" normalizeH="0" baseline="0" noProof="0" dirty="0" err="1">
                <a:ln>
                  <a:noFill/>
                </a:ln>
                <a:solidFill>
                  <a:prstClr val="black"/>
                </a:solidFill>
                <a:effectLst/>
                <a:uLnTx/>
                <a:uFillTx/>
                <a:latin typeface="+mj-lt"/>
                <a:ea typeface="+mn-ea"/>
                <a:cs typeface="Arial" pitchFamily="34" charset="0"/>
              </a:rPr>
              <a:t>UTe</a:t>
            </a:r>
            <a:r>
              <a:rPr kumimoji="0" lang="en-GB" sz="1200" b="0" i="1" u="sng" strike="noStrike" kern="100" cap="none" spc="0" normalizeH="0" baseline="-25000" noProof="0" dirty="0">
                <a:ln>
                  <a:noFill/>
                </a:ln>
                <a:solidFill>
                  <a:srgbClr val="000000"/>
                </a:solidFill>
                <a:effectLst/>
                <a:uLnTx/>
                <a:uFillTx/>
                <a:latin typeface="+mj-lt"/>
                <a:ea typeface="Aptos" panose="020B0004020202020204" pitchFamily="34" charset="0"/>
                <a:cs typeface="Times New Roman" panose="02020603050405020304" pitchFamily="18" charset="0"/>
              </a:rPr>
              <a:t>2</a:t>
            </a:r>
            <a:r>
              <a:rPr lang="en-US" sz="1200" i="1" u="sng" dirty="0"/>
              <a:t> are extremely rare in nature and are a promising avenue for next-generation topologically-protected quantum computation</a:t>
            </a:r>
            <a:r>
              <a:rPr lang="en-US" sz="1200" dirty="0">
                <a:solidFill>
                  <a:srgbClr val="000000"/>
                </a:solidFill>
              </a:rPr>
              <a:t>. Furthermore, </a:t>
            </a:r>
            <a:r>
              <a:rPr kumimoji="0" lang="en-US" sz="1200" b="0" i="0" u="none" strike="noStrike" kern="1200" cap="none" spc="0" normalizeH="0" baseline="0" noProof="0" dirty="0" err="1">
                <a:ln>
                  <a:noFill/>
                </a:ln>
                <a:solidFill>
                  <a:prstClr val="black"/>
                </a:solidFill>
                <a:effectLst/>
                <a:uLnTx/>
                <a:uFillTx/>
                <a:latin typeface="+mj-lt"/>
                <a:ea typeface="+mn-ea"/>
                <a:cs typeface="Arial" pitchFamily="34" charset="0"/>
              </a:rPr>
              <a:t>UTe</a:t>
            </a:r>
            <a:r>
              <a:rPr kumimoji="0" lang="en-GB" sz="1200" b="0" i="0" u="none" strike="noStrike" kern="100" cap="none" spc="0" normalizeH="0" baseline="-25000" noProof="0" dirty="0">
                <a:ln>
                  <a:noFill/>
                </a:ln>
                <a:solidFill>
                  <a:srgbClr val="000000"/>
                </a:solidFill>
                <a:effectLst/>
                <a:uLnTx/>
                <a:uFillTx/>
                <a:latin typeface="+mj-lt"/>
                <a:ea typeface="Aptos" panose="020B0004020202020204" pitchFamily="34" charset="0"/>
                <a:cs typeface="Times New Roman" panose="02020603050405020304" pitchFamily="18" charset="0"/>
              </a:rPr>
              <a:t>2</a:t>
            </a:r>
            <a:r>
              <a:rPr lang="en-US" sz="1200" dirty="0">
                <a:solidFill>
                  <a:prstClr val="black"/>
                </a:solidFill>
                <a:latin typeface="+mj-lt"/>
              </a:rPr>
              <a:t> exhibits a wealth of exotic physical phenomena, including pair-density wave pairing and multiple magnetic field- and pressure-induced superconducting phases. At least one of these superconducting states persists to spectacularly intense magnetic fields &gt; 60T, which poses a formidable puzzle, given the low superconducting critical temperature of 2K. </a:t>
            </a:r>
            <a:r>
              <a:rPr lang="en-US" sz="1200" i="1" u="sng" dirty="0">
                <a:solidFill>
                  <a:prstClr val="black"/>
                </a:solidFill>
                <a:latin typeface="+mj-lt"/>
              </a:rPr>
              <a:t>Gaining a detailed understanding of the electronic properties of </a:t>
            </a:r>
            <a:r>
              <a:rPr kumimoji="0" lang="en-US" sz="1200" b="0" i="1" u="sng" strike="noStrike" kern="1200" cap="none" spc="0" normalizeH="0" baseline="0" noProof="0" dirty="0" err="1">
                <a:ln>
                  <a:noFill/>
                </a:ln>
                <a:solidFill>
                  <a:prstClr val="black"/>
                </a:solidFill>
                <a:effectLst/>
                <a:uLnTx/>
                <a:uFillTx/>
                <a:latin typeface="+mj-lt"/>
                <a:ea typeface="+mn-ea"/>
                <a:cs typeface="Arial" pitchFamily="34" charset="0"/>
              </a:rPr>
              <a:t>UTe</a:t>
            </a:r>
            <a:r>
              <a:rPr kumimoji="0" lang="en-GB" sz="1200" b="0" i="1" u="sng" strike="noStrike" kern="100" cap="none" spc="0" normalizeH="0" baseline="-25000" noProof="0" dirty="0">
                <a:ln>
                  <a:noFill/>
                </a:ln>
                <a:solidFill>
                  <a:srgbClr val="000000"/>
                </a:solidFill>
                <a:effectLst/>
                <a:uLnTx/>
                <a:uFillTx/>
                <a:latin typeface="+mj-lt"/>
                <a:ea typeface="Aptos" panose="020B0004020202020204" pitchFamily="34" charset="0"/>
                <a:cs typeface="Times New Roman" panose="02020603050405020304" pitchFamily="18" charset="0"/>
              </a:rPr>
              <a:t>2</a:t>
            </a:r>
            <a:r>
              <a:rPr lang="en-US" sz="1200" i="1" u="sng" dirty="0">
                <a:solidFill>
                  <a:prstClr val="black"/>
                </a:solidFill>
                <a:latin typeface="+mj-lt"/>
              </a:rPr>
              <a:t>, through Fermi surface measurements such as these, is the first step on the road to building a detailed microscopic understanding of how the exotic physical phenomena arise in </a:t>
            </a:r>
            <a:r>
              <a:rPr kumimoji="0" lang="en-US" sz="1200" b="0" i="1" u="sng" strike="noStrike" kern="1200" cap="none" spc="0" normalizeH="0" baseline="0" noProof="0" dirty="0" err="1">
                <a:ln>
                  <a:noFill/>
                </a:ln>
                <a:solidFill>
                  <a:prstClr val="black"/>
                </a:solidFill>
                <a:effectLst/>
                <a:uLnTx/>
                <a:uFillTx/>
                <a:latin typeface="+mj-lt"/>
                <a:ea typeface="+mn-ea"/>
                <a:cs typeface="Arial" pitchFamily="34" charset="0"/>
              </a:rPr>
              <a:t>UTe</a:t>
            </a:r>
            <a:r>
              <a:rPr kumimoji="0" lang="en-GB" sz="1200" b="0" i="1" u="sng" strike="noStrike" kern="100" cap="none" spc="0" normalizeH="0" baseline="-25000" noProof="0" dirty="0">
                <a:ln>
                  <a:noFill/>
                </a:ln>
                <a:solidFill>
                  <a:srgbClr val="000000"/>
                </a:solidFill>
                <a:effectLst/>
                <a:uLnTx/>
                <a:uFillTx/>
                <a:latin typeface="+mj-lt"/>
                <a:ea typeface="Aptos" panose="020B0004020202020204" pitchFamily="34" charset="0"/>
                <a:cs typeface="Times New Roman" panose="02020603050405020304" pitchFamily="18" charset="0"/>
              </a:rPr>
              <a:t>2</a:t>
            </a:r>
            <a:r>
              <a:rPr lang="en-US" sz="1200" i="1" u="sng" dirty="0">
                <a:solidFill>
                  <a:prstClr val="black"/>
                </a:solidFill>
                <a:latin typeface="+mj-lt"/>
              </a:rPr>
              <a:t>.</a:t>
            </a:r>
          </a:p>
          <a:p>
            <a:pPr algn="just"/>
            <a:endParaRPr lang="en-US" sz="1200" b="1" dirty="0">
              <a:solidFill>
                <a:srgbClr val="000000"/>
              </a:solidFill>
            </a:endParaRPr>
          </a:p>
          <a:p>
            <a:pPr algn="just"/>
            <a:r>
              <a:rPr lang="en-US" sz="1200" b="1" dirty="0">
                <a:solidFill>
                  <a:srgbClr val="000000"/>
                </a:solidFill>
              </a:rPr>
              <a:t>Why did this research need the </a:t>
            </a:r>
            <a:r>
              <a:rPr lang="en-US" sz="1200" b="1" dirty="0" err="1">
                <a:solidFill>
                  <a:srgbClr val="000000"/>
                </a:solidFill>
              </a:rPr>
              <a:t>MagLab</a:t>
            </a:r>
            <a:r>
              <a:rPr lang="en-US" sz="1200" b="1" dirty="0">
                <a:solidFill>
                  <a:srgbClr val="000000"/>
                </a:solidFill>
              </a:rPr>
              <a:t>?</a:t>
            </a:r>
            <a:r>
              <a:rPr lang="en-US" sz="1200" dirty="0">
                <a:solidFill>
                  <a:srgbClr val="000000"/>
                </a:solidFill>
              </a:rPr>
              <a:t> High magnetic fields were needed to destroy the superconductivity such that quantum oscillations could be observed. Ultralow temperatures down to 19mK were required due to the large effective mass of the quasiparticles that quickly attenuates the quantum oscillations as the temperature is increased up to 200mK.</a:t>
            </a:r>
            <a:r>
              <a:rPr lang="en-US" sz="1200" dirty="0"/>
              <a:t> </a:t>
            </a:r>
            <a:r>
              <a:rPr lang="en-US" sz="1200" i="1" u="sng" dirty="0"/>
              <a:t>These measurements were therefore only possible in the world-unique experimental conditions provided by the MagLab’s 32T all-superconducting magnet (SCM 4).</a:t>
            </a:r>
            <a:endParaRPr lang="en-US" sz="1200" dirty="0">
              <a:latin typeface="Arial" charset="0"/>
            </a:endParaRPr>
          </a:p>
        </p:txBody>
      </p:sp>
      <p:sp>
        <p:nvSpPr>
          <p:cNvPr id="1027" name="Rectangle 5">
            <a:extLst>
              <a:ext uri="{FF2B5EF4-FFF2-40B4-BE49-F238E27FC236}">
                <a16:creationId xmlns:a16="http://schemas.microsoft.com/office/drawing/2014/main" id="{6F56A82D-B247-097B-3211-91E91D6B44F6}"/>
              </a:ext>
            </a:extLst>
          </p:cNvPr>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9" name="Line 42">
            <a:extLst>
              <a:ext uri="{FF2B5EF4-FFF2-40B4-BE49-F238E27FC236}">
                <a16:creationId xmlns:a16="http://schemas.microsoft.com/office/drawing/2014/main" id="{7CA9D599-8E89-ADD6-E601-2C238657E145}"/>
              </a:ext>
            </a:extLst>
          </p:cNvPr>
          <p:cNvSpPr>
            <a:spLocks noChangeShapeType="1"/>
          </p:cNvSpPr>
          <p:nvPr/>
        </p:nvSpPr>
        <p:spPr bwMode="auto">
          <a:xfrm>
            <a:off x="0" y="1308049"/>
            <a:ext cx="12192000" cy="28082"/>
          </a:xfrm>
          <a:prstGeom prst="line">
            <a:avLst/>
          </a:prstGeom>
          <a:noFill/>
          <a:ln w="82550" cmpd="thickThin">
            <a:solidFill>
              <a:schemeClr val="tx1"/>
            </a:solidFill>
            <a:round/>
            <a:headEnd/>
            <a:tailEnd/>
          </a:ln>
        </p:spPr>
        <p:txBody>
          <a:bodyPr/>
          <a:lstStyle/>
          <a:p>
            <a:endParaRPr lang="en-US"/>
          </a:p>
        </p:txBody>
      </p:sp>
      <p:pic>
        <p:nvPicPr>
          <p:cNvPr id="12" name="Picture 11" descr="NSF logo.jpg">
            <a:extLst>
              <a:ext uri="{FF2B5EF4-FFF2-40B4-BE49-F238E27FC236}">
                <a16:creationId xmlns:a16="http://schemas.microsoft.com/office/drawing/2014/main" id="{27AE5254-B3F1-57A1-1D1D-B395D772D6CF}"/>
              </a:ext>
            </a:extLst>
          </p:cNvPr>
          <p:cNvPicPr>
            <a:picLocks noChangeAspect="1"/>
          </p:cNvPicPr>
          <p:nvPr/>
        </p:nvPicPr>
        <p:blipFill>
          <a:blip r:embed="rId3" cstate="print"/>
          <a:stretch>
            <a:fillRect/>
          </a:stretch>
        </p:blipFill>
        <p:spPr>
          <a:xfrm>
            <a:off x="11052421" y="65069"/>
            <a:ext cx="1017188" cy="1023315"/>
          </a:xfrm>
          <a:prstGeom prst="rect">
            <a:avLst/>
          </a:prstGeom>
        </p:spPr>
      </p:pic>
      <p:pic>
        <p:nvPicPr>
          <p:cNvPr id="14" name="Picture 13" descr="JustM_purple.jpg">
            <a:extLst>
              <a:ext uri="{FF2B5EF4-FFF2-40B4-BE49-F238E27FC236}">
                <a16:creationId xmlns:a16="http://schemas.microsoft.com/office/drawing/2014/main" id="{74EABC01-03A7-0696-059E-F42713E6D3C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2391" y="104348"/>
            <a:ext cx="792698" cy="944759"/>
          </a:xfrm>
          <a:prstGeom prst="rect">
            <a:avLst/>
          </a:prstGeom>
        </p:spPr>
      </p:pic>
      <p:sp>
        <p:nvSpPr>
          <p:cNvPr id="2" name="Text Box 62">
            <a:extLst>
              <a:ext uri="{FF2B5EF4-FFF2-40B4-BE49-F238E27FC236}">
                <a16:creationId xmlns:a16="http://schemas.microsoft.com/office/drawing/2014/main" id="{4B95D30D-AEE3-47BD-BC24-E4C4C82BEB98}"/>
              </a:ext>
            </a:extLst>
          </p:cNvPr>
          <p:cNvSpPr txBox="1">
            <a:spLocks noChangeArrowheads="1"/>
          </p:cNvSpPr>
          <p:nvPr/>
        </p:nvSpPr>
        <p:spPr bwMode="auto">
          <a:xfrm>
            <a:off x="680827" y="103938"/>
            <a:ext cx="10917383" cy="1169551"/>
          </a:xfrm>
          <a:prstGeom prst="rect">
            <a:avLst/>
          </a:prstGeom>
          <a:noFill/>
          <a:ln w="9525">
            <a:noFill/>
            <a:miter lim="800000"/>
            <a:headEnd/>
            <a:tailEnd/>
          </a:ln>
        </p:spPr>
        <p:txBody>
          <a:bodyPr wrap="square">
            <a:spAutoFit/>
          </a:bodyPr>
          <a:lstStyle/>
          <a:p>
            <a:pPr algn="ctr">
              <a:spcBef>
                <a:spcPts val="0"/>
              </a:spcBef>
            </a:pPr>
            <a:r>
              <a:rPr lang="it-IT" sz="1600" b="1" dirty="0"/>
              <a:t>Quasi-2D Fermi surface in the anomalous superconductor UTe</a:t>
            </a:r>
            <a:r>
              <a:rPr lang="en-GB" sz="1800" kern="100" baseline="-25000" dirty="0">
                <a:effectLst/>
                <a:latin typeface="Aptos" panose="020B0004020202020204" pitchFamily="34" charset="0"/>
                <a:ea typeface="Aptos" panose="020B0004020202020204" pitchFamily="34" charset="0"/>
                <a:cs typeface="Times New Roman" panose="02020603050405020304" pitchFamily="18" charset="0"/>
              </a:rPr>
              <a:t>2</a:t>
            </a:r>
          </a:p>
          <a:p>
            <a:pPr algn="ctr">
              <a:spcBef>
                <a:spcPts val="0"/>
              </a:spcBef>
            </a:pPr>
            <a:endParaRPr lang="en-GB" sz="600" kern="100" dirty="0">
              <a:effectLst/>
              <a:latin typeface="Aptos" panose="020B0004020202020204" pitchFamily="34" charset="0"/>
              <a:ea typeface="Aptos" panose="020B0004020202020204" pitchFamily="34" charset="0"/>
              <a:cs typeface="Times New Roman" panose="02020603050405020304" pitchFamily="18" charset="0"/>
            </a:endParaRPr>
          </a:p>
          <a:p>
            <a:pPr algn="ctr">
              <a:spcBef>
                <a:spcPts val="0"/>
              </a:spcBef>
            </a:pPr>
            <a:r>
              <a:rPr lang="en-GB" sz="1100" dirty="0">
                <a:latin typeface="+mn-lt"/>
              </a:rPr>
              <a:t>A.G. Eaton</a:t>
            </a:r>
            <a:r>
              <a:rPr lang="en-GB" sz="1100" kern="100" baseline="30000" dirty="0">
                <a:effectLst/>
                <a:latin typeface="+mn-lt"/>
                <a:ea typeface="Aptos" panose="020B0004020202020204" pitchFamily="34" charset="0"/>
                <a:cs typeface="Times New Roman" panose="02020603050405020304" pitchFamily="18" charset="0"/>
              </a:rPr>
              <a:t>1</a:t>
            </a:r>
            <a:r>
              <a:rPr lang="en-GB" sz="1100" dirty="0">
                <a:latin typeface="+mn-lt"/>
              </a:rPr>
              <a:t>, T. I. Weinberger</a:t>
            </a:r>
            <a:r>
              <a:rPr lang="en-GB" sz="1100" kern="100" baseline="30000" dirty="0">
                <a:effectLst/>
                <a:latin typeface="+mn-lt"/>
                <a:ea typeface="Aptos" panose="020B0004020202020204" pitchFamily="34" charset="0"/>
                <a:cs typeface="Times New Roman" panose="02020603050405020304" pitchFamily="18" charset="0"/>
              </a:rPr>
              <a:t>1</a:t>
            </a:r>
            <a:r>
              <a:rPr lang="en-GB" sz="1100" dirty="0"/>
              <a:t>, N. J. M. Popiel</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1</a:t>
            </a:r>
            <a:r>
              <a:rPr lang="en-GB" sz="1100" dirty="0"/>
              <a:t>, Z. Wu</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1</a:t>
            </a:r>
            <a:r>
              <a:rPr lang="en-GB" sz="1100" dirty="0"/>
              <a:t>, A. J. Hickey</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1</a:t>
            </a:r>
            <a:r>
              <a:rPr lang="en-GB" sz="1100" dirty="0"/>
              <a:t>, A. Cabala</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GB" sz="1100" dirty="0"/>
              <a:t>, J. Pospíšil</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GB" sz="1100" dirty="0"/>
              <a:t>, J. Prokleška</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GB" sz="1100" dirty="0"/>
              <a:t>, T. Haidamak</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GB" sz="1100" dirty="0"/>
              <a:t>, G. Bastien</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GB" sz="1100" dirty="0"/>
              <a:t>, P. Opletal</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3</a:t>
            </a:r>
            <a:r>
              <a:rPr lang="en-GB" sz="1100" dirty="0"/>
              <a:t>, </a:t>
            </a:r>
          </a:p>
          <a:p>
            <a:pPr algn="ctr">
              <a:spcBef>
                <a:spcPts val="0"/>
              </a:spcBef>
            </a:pPr>
            <a:r>
              <a:rPr lang="en-GB" sz="1100" dirty="0"/>
              <a:t>H. Sakai</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3</a:t>
            </a:r>
            <a:r>
              <a:rPr lang="en-GB" sz="1100" dirty="0"/>
              <a:t>, Y. Haga</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3</a:t>
            </a:r>
            <a:r>
              <a:rPr lang="en-GB" sz="1100" dirty="0"/>
              <a:t>, R. Nowell</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4</a:t>
            </a:r>
            <a:r>
              <a:rPr lang="en-GB" sz="1100" dirty="0"/>
              <a:t>, S. M. Benjamin</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4</a:t>
            </a:r>
            <a:r>
              <a:rPr lang="en-GB" sz="1100" dirty="0"/>
              <a:t>, V. Sechovský</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GB" sz="1100" dirty="0"/>
              <a:t>, G. G. Lonzarich</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1</a:t>
            </a:r>
            <a:r>
              <a:rPr lang="en-GB" sz="1100" dirty="0"/>
              <a:t>, F. M. Grosche</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1</a:t>
            </a:r>
            <a:r>
              <a:rPr lang="en-GB" sz="1100" dirty="0"/>
              <a:t>, &amp; M. Vališka</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2</a:t>
            </a:r>
            <a:endParaRPr lang="en-GB" sz="1100" dirty="0"/>
          </a:p>
          <a:p>
            <a:pPr algn="ctr">
              <a:spcBef>
                <a:spcPts val="300"/>
              </a:spcBef>
            </a:pPr>
            <a:r>
              <a:rPr lang="en-US" sz="1050" b="1" dirty="0">
                <a:solidFill>
                  <a:srgbClr val="0033CC"/>
                </a:solidFill>
              </a:rPr>
              <a:t>1. University of Cambridge; 2. Charles University, Prague; 3. Japan Atomic Energy Agency; 4. National High Magnetic Field Lab</a:t>
            </a:r>
          </a:p>
          <a:p>
            <a:pPr algn="ctr">
              <a:spcBef>
                <a:spcPts val="300"/>
              </a:spcBef>
            </a:pPr>
            <a:r>
              <a:rPr lang="en-US" sz="1050" b="1" dirty="0"/>
              <a:t>Funding Grants:</a:t>
            </a:r>
            <a:r>
              <a:rPr lang="en-US" sz="1050" dirty="0"/>
              <a:t> A.G. Eaton (</a:t>
            </a:r>
            <a:r>
              <a:rPr lang="en-GB" sz="1050" dirty="0"/>
              <a:t>GBMF5305, EP/P024947/1, EP/M000524/1</a:t>
            </a:r>
            <a:r>
              <a:rPr lang="en-US" sz="1050" dirty="0"/>
              <a:t>); F.M. </a:t>
            </a:r>
            <a:r>
              <a:rPr lang="en-US" sz="1050" dirty="0" err="1"/>
              <a:t>Grosche</a:t>
            </a:r>
            <a:r>
              <a:rPr lang="en-US" sz="1050" dirty="0"/>
              <a:t> (EPSRC EP/X011992/1); M. </a:t>
            </a:r>
            <a:r>
              <a:rPr lang="en-GB" sz="1050" dirty="0" err="1"/>
              <a:t>Vališka</a:t>
            </a:r>
            <a:r>
              <a:rPr lang="en-US" sz="1050" dirty="0"/>
              <a:t> (LM2023065); </a:t>
            </a:r>
            <a:r>
              <a:rPr lang="en-US" sz="1050" dirty="0">
                <a:latin typeface="+mn-lt"/>
              </a:rPr>
              <a:t>G.S. Boebinger (NSF DMR-1644779</a:t>
            </a:r>
            <a:r>
              <a:rPr lang="en-US" sz="1050" dirty="0"/>
              <a:t>)</a:t>
            </a:r>
            <a:endParaRPr lang="en-US" sz="1050" b="1" dirty="0">
              <a:solidFill>
                <a:srgbClr val="0033CC"/>
              </a:solidFill>
            </a:endParaRPr>
          </a:p>
        </p:txBody>
      </p:sp>
      <p:sp>
        <p:nvSpPr>
          <p:cNvPr id="3" name="Text Box 28">
            <a:extLst>
              <a:ext uri="{FF2B5EF4-FFF2-40B4-BE49-F238E27FC236}">
                <a16:creationId xmlns:a16="http://schemas.microsoft.com/office/drawing/2014/main" id="{1936DA94-2FD8-94E9-7F8C-43480928E3F5}"/>
              </a:ext>
            </a:extLst>
          </p:cNvPr>
          <p:cNvSpPr txBox="1">
            <a:spLocks noChangeArrowheads="1"/>
          </p:cNvSpPr>
          <p:nvPr/>
        </p:nvSpPr>
        <p:spPr bwMode="auto">
          <a:xfrm>
            <a:off x="43519" y="6094668"/>
            <a:ext cx="12192000" cy="769441"/>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32T superconducting magnet system (SCM 4). </a:t>
            </a:r>
          </a:p>
          <a:p>
            <a:r>
              <a:rPr lang="en-US" sz="1100" b="1" dirty="0">
                <a:solidFill>
                  <a:srgbClr val="333399"/>
                </a:solidFill>
              </a:rPr>
              <a:t>Citation: </a:t>
            </a:r>
            <a:r>
              <a:rPr lang="en-US" sz="1100" b="0" i="0" dirty="0">
                <a:solidFill>
                  <a:srgbClr val="333399"/>
                </a:solidFill>
                <a:effectLst/>
                <a:latin typeface="arial" panose="020B0604020202020204" pitchFamily="34" charset="0"/>
              </a:rPr>
              <a:t>Eaton, A.G.; Weinberger, T.I.; </a:t>
            </a:r>
            <a:r>
              <a:rPr lang="en-US" sz="1100" b="0" i="0" dirty="0" err="1">
                <a:solidFill>
                  <a:srgbClr val="333399"/>
                </a:solidFill>
                <a:effectLst/>
                <a:latin typeface="arial" panose="020B0604020202020204" pitchFamily="34" charset="0"/>
              </a:rPr>
              <a:t>Popiel</a:t>
            </a:r>
            <a:r>
              <a:rPr lang="en-US" sz="1100" b="0" i="0" dirty="0">
                <a:solidFill>
                  <a:srgbClr val="333399"/>
                </a:solidFill>
                <a:effectLst/>
                <a:latin typeface="arial" panose="020B0604020202020204" pitchFamily="34" charset="0"/>
              </a:rPr>
              <a:t>, N.J.; Wu, Z.; Hickey, A.J.; Cabala, A.; Pospisil, </a:t>
            </a:r>
          </a:p>
          <a:p>
            <a:r>
              <a:rPr lang="en-US" sz="1100" b="0" i="0" dirty="0">
                <a:solidFill>
                  <a:srgbClr val="333399"/>
                </a:solidFill>
                <a:effectLst/>
                <a:latin typeface="arial" panose="020B0604020202020204" pitchFamily="34" charset="0"/>
              </a:rPr>
              <a:t>J.; </a:t>
            </a:r>
            <a:r>
              <a:rPr lang="en-US" sz="1100" b="0" i="0" dirty="0" err="1">
                <a:solidFill>
                  <a:srgbClr val="333399"/>
                </a:solidFill>
                <a:effectLst/>
                <a:latin typeface="arial" panose="020B0604020202020204" pitchFamily="34" charset="0"/>
              </a:rPr>
              <a:t>Prokleska</a:t>
            </a:r>
            <a:r>
              <a:rPr lang="en-US" sz="1100" b="0" i="0" dirty="0">
                <a:solidFill>
                  <a:srgbClr val="333399"/>
                </a:solidFill>
                <a:effectLst/>
                <a:latin typeface="arial" panose="020B0604020202020204" pitchFamily="34" charset="0"/>
              </a:rPr>
              <a:t>, J.; </a:t>
            </a:r>
            <a:r>
              <a:rPr lang="en-US" sz="1100" b="0" i="0" dirty="0" err="1">
                <a:solidFill>
                  <a:srgbClr val="333399"/>
                </a:solidFill>
                <a:effectLst/>
                <a:latin typeface="arial" panose="020B0604020202020204" pitchFamily="34" charset="0"/>
              </a:rPr>
              <a:t>Haidamak</a:t>
            </a:r>
            <a:r>
              <a:rPr lang="en-US" sz="1100" b="0" i="0" dirty="0">
                <a:solidFill>
                  <a:srgbClr val="333399"/>
                </a:solidFill>
                <a:effectLst/>
                <a:latin typeface="arial" panose="020B0604020202020204" pitchFamily="34" charset="0"/>
              </a:rPr>
              <a:t>, T.; Bastien, G.; </a:t>
            </a:r>
            <a:r>
              <a:rPr lang="en-US" sz="1100" b="0" i="0" dirty="0" err="1">
                <a:solidFill>
                  <a:srgbClr val="333399"/>
                </a:solidFill>
                <a:effectLst/>
                <a:latin typeface="arial" panose="020B0604020202020204" pitchFamily="34" charset="0"/>
              </a:rPr>
              <a:t>Opletal</a:t>
            </a:r>
            <a:r>
              <a:rPr lang="en-US" sz="1100" b="0" i="0" dirty="0">
                <a:solidFill>
                  <a:srgbClr val="333399"/>
                </a:solidFill>
                <a:effectLst/>
                <a:latin typeface="arial" panose="020B0604020202020204" pitchFamily="34" charset="0"/>
              </a:rPr>
              <a:t>, P.; Sakai, H.; </a:t>
            </a:r>
            <a:r>
              <a:rPr lang="en-US" sz="1100" b="0" i="0" dirty="0" err="1">
                <a:solidFill>
                  <a:srgbClr val="333399"/>
                </a:solidFill>
                <a:effectLst/>
                <a:latin typeface="arial" panose="020B0604020202020204" pitchFamily="34" charset="0"/>
              </a:rPr>
              <a:t>Haga</a:t>
            </a:r>
            <a:r>
              <a:rPr lang="en-US" sz="1100" b="0" i="0" dirty="0">
                <a:solidFill>
                  <a:srgbClr val="333399"/>
                </a:solidFill>
                <a:effectLst/>
                <a:latin typeface="arial" panose="020B0604020202020204" pitchFamily="34" charset="0"/>
              </a:rPr>
              <a:t>, Y.; Nowell, R.; Benjamin, S.M.; </a:t>
            </a:r>
            <a:r>
              <a:rPr lang="en-US" sz="1100" b="0" i="0" dirty="0" err="1">
                <a:solidFill>
                  <a:srgbClr val="333399"/>
                </a:solidFill>
                <a:effectLst/>
                <a:latin typeface="arial" panose="020B0604020202020204" pitchFamily="34" charset="0"/>
              </a:rPr>
              <a:t>Sechovský</a:t>
            </a:r>
            <a:r>
              <a:rPr lang="en-US" sz="1100" b="0" i="0" dirty="0">
                <a:solidFill>
                  <a:srgbClr val="333399"/>
                </a:solidFill>
                <a:effectLst/>
                <a:latin typeface="arial" panose="020B0604020202020204" pitchFamily="34" charset="0"/>
              </a:rPr>
              <a:t>, V.; </a:t>
            </a:r>
            <a:r>
              <a:rPr lang="en-US" sz="1100" b="0" i="0" dirty="0" err="1">
                <a:solidFill>
                  <a:srgbClr val="333399"/>
                </a:solidFill>
                <a:effectLst/>
                <a:latin typeface="arial" panose="020B0604020202020204" pitchFamily="34" charset="0"/>
              </a:rPr>
              <a:t>Lonzarich</a:t>
            </a:r>
            <a:r>
              <a:rPr lang="en-US" sz="1100" b="0" i="0" dirty="0">
                <a:solidFill>
                  <a:srgbClr val="333399"/>
                </a:solidFill>
                <a:effectLst/>
                <a:latin typeface="arial" panose="020B0604020202020204" pitchFamily="34" charset="0"/>
              </a:rPr>
              <a:t>, G.G.; </a:t>
            </a:r>
            <a:r>
              <a:rPr lang="en-US" sz="1100" b="0" i="0" dirty="0" err="1">
                <a:solidFill>
                  <a:srgbClr val="333399"/>
                </a:solidFill>
                <a:effectLst/>
                <a:latin typeface="arial" panose="020B0604020202020204" pitchFamily="34" charset="0"/>
              </a:rPr>
              <a:t>Grosche</a:t>
            </a:r>
            <a:r>
              <a:rPr lang="en-US" sz="1100" b="0" i="0" dirty="0">
                <a:solidFill>
                  <a:srgbClr val="333399"/>
                </a:solidFill>
                <a:effectLst/>
                <a:latin typeface="arial" panose="020B0604020202020204" pitchFamily="34" charset="0"/>
              </a:rPr>
              <a:t>, F.M.; </a:t>
            </a:r>
            <a:r>
              <a:rPr lang="en-US" sz="1100" b="0" i="0" dirty="0" err="1">
                <a:solidFill>
                  <a:srgbClr val="333399"/>
                </a:solidFill>
                <a:effectLst/>
                <a:latin typeface="arial" panose="020B0604020202020204" pitchFamily="34" charset="0"/>
              </a:rPr>
              <a:t>Valiska</a:t>
            </a:r>
            <a:r>
              <a:rPr lang="en-US" sz="1100" b="0" i="0" dirty="0">
                <a:solidFill>
                  <a:srgbClr val="333399"/>
                </a:solidFill>
                <a:effectLst/>
                <a:latin typeface="arial" panose="020B0604020202020204" pitchFamily="34" charset="0"/>
              </a:rPr>
              <a:t>, M., </a:t>
            </a:r>
            <a:r>
              <a:rPr lang="en-US" sz="1100" b="0" i="1" dirty="0">
                <a:solidFill>
                  <a:srgbClr val="333399"/>
                </a:solidFill>
                <a:effectLst/>
                <a:latin typeface="arial" panose="020B0604020202020204" pitchFamily="34" charset="0"/>
              </a:rPr>
              <a:t>Quasi-2D Fermi surface in the anomalous superconductor UTe</a:t>
            </a:r>
            <a:r>
              <a:rPr lang="en-US" sz="1100" b="0" i="0" dirty="0">
                <a:solidFill>
                  <a:srgbClr val="333399"/>
                </a:solidFill>
                <a:effectLst/>
                <a:latin typeface="MJXc-TeX-main-R"/>
              </a:rPr>
              <a:t>2</a:t>
            </a:r>
            <a:r>
              <a:rPr lang="en-US" sz="1100" b="0" i="0" dirty="0">
                <a:solidFill>
                  <a:srgbClr val="333399"/>
                </a:solidFill>
                <a:effectLst/>
                <a:latin typeface="arial" panose="020B0604020202020204" pitchFamily="34" charset="0"/>
              </a:rPr>
              <a:t>2</a:t>
            </a:r>
            <a:r>
              <a:rPr lang="en-US" sz="1100" b="0" i="1" dirty="0">
                <a:solidFill>
                  <a:srgbClr val="333399"/>
                </a:solidFill>
                <a:effectLst/>
                <a:latin typeface="arial" panose="020B0604020202020204" pitchFamily="34" charset="0"/>
              </a:rPr>
              <a:t>,</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Nature Communications</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15</a:t>
            </a:r>
            <a:r>
              <a:rPr lang="en-US" sz="1100" b="0" i="0" dirty="0">
                <a:solidFill>
                  <a:srgbClr val="333399"/>
                </a:solidFill>
                <a:effectLst/>
                <a:latin typeface="arial" panose="020B0604020202020204" pitchFamily="34" charset="0"/>
              </a:rPr>
              <a:t>, 223 (2024) </a:t>
            </a:r>
            <a:r>
              <a:rPr lang="en-US" sz="1100" b="1" i="0" dirty="0">
                <a:solidFill>
                  <a:srgbClr val="333399"/>
                </a:solidFill>
                <a:effectLst/>
                <a:latin typeface="arial" panose="020B0604020202020204" pitchFamily="34" charset="0"/>
                <a:hlinkClick r:id="rId5">
                  <a:extLst>
                    <a:ext uri="{A12FA001-AC4F-418D-AE19-62706E023703}">
                      <ahyp:hlinkClr xmlns:ahyp="http://schemas.microsoft.com/office/drawing/2018/hyperlinkcolor" val="tx"/>
                    </a:ext>
                  </a:extLst>
                </a:hlinkClick>
              </a:rPr>
              <a:t>doi.org/10.1038/s41467-023-44110-4</a:t>
            </a:r>
            <a:r>
              <a:rPr lang="en-US" sz="1100" b="0" i="0" dirty="0">
                <a:solidFill>
                  <a:srgbClr val="333399"/>
                </a:solidFill>
                <a:effectLst/>
                <a:latin typeface="arial" panose="020B0604020202020204" pitchFamily="34" charset="0"/>
              </a:rPr>
              <a:t> - </a:t>
            </a:r>
            <a:r>
              <a:rPr lang="en-US" sz="1100" b="1" i="0" dirty="0">
                <a:solidFill>
                  <a:srgbClr val="333399"/>
                </a:solidFill>
                <a:effectLst/>
                <a:latin typeface="arial" panose="020B0604020202020204" pitchFamily="34" charset="0"/>
                <a:hlinkClick r:id="rId6">
                  <a:extLst>
                    <a:ext uri="{A12FA001-AC4F-418D-AE19-62706E023703}">
                      <ahyp:hlinkClr xmlns:ahyp="http://schemas.microsoft.com/office/drawing/2018/hyperlinkcolor" val="tx"/>
                    </a:ext>
                  </a:extLst>
                </a:hlinkClick>
              </a:rPr>
              <a:t>Data Set</a:t>
            </a:r>
            <a:endParaRPr lang="en-US" sz="1200" b="1" u="sng" dirty="0">
              <a:solidFill>
                <a:srgbClr val="333399"/>
              </a:solidFill>
              <a:latin typeface="arial" panose="020B0604020202020204" pitchFamily="34" charset="0"/>
            </a:endParaRPr>
          </a:p>
        </p:txBody>
      </p:sp>
      <p:pic>
        <p:nvPicPr>
          <p:cNvPr id="4" name="Picture 3">
            <a:extLst>
              <a:ext uri="{FF2B5EF4-FFF2-40B4-BE49-F238E27FC236}">
                <a16:creationId xmlns:a16="http://schemas.microsoft.com/office/drawing/2014/main" id="{107450B1-7268-82F2-7AFE-8FE8894A03DD}"/>
              </a:ext>
            </a:extLst>
          </p:cNvPr>
          <p:cNvPicPr>
            <a:picLocks noChangeAspect="1"/>
          </p:cNvPicPr>
          <p:nvPr/>
        </p:nvPicPr>
        <p:blipFill rotWithShape="1">
          <a:blip r:embed="rId7"/>
          <a:srcRect l="57000" t="31808" r="24142" b="32093"/>
          <a:stretch/>
        </p:blipFill>
        <p:spPr>
          <a:xfrm>
            <a:off x="9400724" y="3457082"/>
            <a:ext cx="2718945" cy="2927844"/>
          </a:xfrm>
          <a:prstGeom prst="rect">
            <a:avLst/>
          </a:prstGeom>
        </p:spPr>
      </p:pic>
      <p:sp>
        <p:nvSpPr>
          <p:cNvPr id="5" name="Rectangle 49">
            <a:extLst>
              <a:ext uri="{FF2B5EF4-FFF2-40B4-BE49-F238E27FC236}">
                <a16:creationId xmlns:a16="http://schemas.microsoft.com/office/drawing/2014/main" id="{5424335E-5762-576B-A32F-1E7A9A15A232}"/>
              </a:ext>
            </a:extLst>
          </p:cNvPr>
          <p:cNvSpPr>
            <a:spLocks noChangeArrowheads="1"/>
          </p:cNvSpPr>
          <p:nvPr/>
        </p:nvSpPr>
        <p:spPr bwMode="auto">
          <a:xfrm>
            <a:off x="5967230" y="1449937"/>
            <a:ext cx="6136785" cy="4965332"/>
          </a:xfrm>
          <a:prstGeom prst="rect">
            <a:avLst/>
          </a:prstGeom>
          <a:noFill/>
          <a:ln w="19050">
            <a:solidFill>
              <a:srgbClr val="0033CC"/>
            </a:solidFill>
            <a:miter lim="800000"/>
            <a:headEnd/>
            <a:tailEnd/>
          </a:ln>
        </p:spPr>
        <p:txBody>
          <a:bodyPr wrap="none" anchor="ctr"/>
          <a:lstStyle/>
          <a:p>
            <a:endParaRPr lang="en-US"/>
          </a:p>
        </p:txBody>
      </p:sp>
      <p:sp>
        <p:nvSpPr>
          <p:cNvPr id="6" name="TextBox 5">
            <a:extLst>
              <a:ext uri="{FF2B5EF4-FFF2-40B4-BE49-F238E27FC236}">
                <a16:creationId xmlns:a16="http://schemas.microsoft.com/office/drawing/2014/main" id="{AF4F3EE2-C6BC-B7FC-9C3E-B268C5D5932D}"/>
              </a:ext>
            </a:extLst>
          </p:cNvPr>
          <p:cNvSpPr txBox="1"/>
          <p:nvPr/>
        </p:nvSpPr>
        <p:spPr>
          <a:xfrm>
            <a:off x="9306494" y="1507507"/>
            <a:ext cx="2729669" cy="2072875"/>
          </a:xfrm>
          <a:prstGeom prst="rect">
            <a:avLst/>
          </a:prstGeom>
          <a:noFill/>
        </p:spPr>
        <p:txBody>
          <a:bodyPr wrap="square" rtlCol="0">
            <a:spAutoFit/>
          </a:bodyPr>
          <a:lstStyle/>
          <a:p>
            <a:pPr algn="just">
              <a:lnSpc>
                <a:spcPct val="90000"/>
              </a:lnSpc>
            </a:pPr>
            <a:r>
              <a:rPr lang="en-US" sz="1100" b="1" dirty="0">
                <a:solidFill>
                  <a:prstClr val="black"/>
                </a:solidFill>
              </a:rPr>
              <a:t>(a) </a:t>
            </a:r>
            <a:r>
              <a:rPr lang="en-US" sz="1100" dirty="0">
                <a:solidFill>
                  <a:prstClr val="black"/>
                </a:solidFill>
              </a:rPr>
              <a:t>Quantum oscillations in the magnetic torque of </a:t>
            </a:r>
            <a:r>
              <a:rPr lang="en-US" sz="1100" dirty="0" err="1">
                <a:solidFill>
                  <a:prstClr val="black"/>
                </a:solidFill>
              </a:rPr>
              <a:t>UTe</a:t>
            </a:r>
            <a:r>
              <a:rPr lang="en-GB" sz="1100" kern="100" baseline="-25000" dirty="0">
                <a:effectLst/>
                <a:latin typeface="Aptos" panose="020B0004020202020204" pitchFamily="34" charset="0"/>
                <a:ea typeface="Aptos" panose="020B0004020202020204" pitchFamily="34" charset="0"/>
                <a:cs typeface="Times New Roman" panose="02020603050405020304" pitchFamily="18" charset="0"/>
              </a:rPr>
              <a:t>2</a:t>
            </a:r>
            <a:r>
              <a:rPr lang="en-US" sz="1100" dirty="0">
                <a:solidFill>
                  <a:prstClr val="black"/>
                </a:solidFill>
              </a:rPr>
              <a:t>. Oscillation colors correspond to the temperature of the measurement, as labeled in panel </a:t>
            </a:r>
            <a:r>
              <a:rPr lang="en-US" sz="1100" b="1" dirty="0">
                <a:solidFill>
                  <a:prstClr val="black"/>
                </a:solidFill>
              </a:rPr>
              <a:t>(b)</a:t>
            </a:r>
            <a:r>
              <a:rPr lang="en-US" sz="1100" dirty="0">
                <a:solidFill>
                  <a:prstClr val="black"/>
                </a:solidFill>
              </a:rPr>
              <a:t>. The amplitude of the quantum oscillations is plotted versus temperature in panel </a:t>
            </a:r>
            <a:r>
              <a:rPr lang="en-US" sz="1100" b="1" dirty="0">
                <a:solidFill>
                  <a:prstClr val="black"/>
                </a:solidFill>
              </a:rPr>
              <a:t>(c)</a:t>
            </a:r>
            <a:r>
              <a:rPr lang="en-US" sz="1100" dirty="0">
                <a:solidFill>
                  <a:prstClr val="black"/>
                </a:solidFill>
              </a:rPr>
              <a:t>, showing a rapid decrease in oscillation strength as the sample is warmed from 19mK to 200mK. This indicates an effective mass of 41 times the free electron mass, due to the extremely strong electron-electron interactions present in </a:t>
            </a:r>
            <a:r>
              <a:rPr lang="en-US" sz="1100" dirty="0" err="1">
                <a:solidFill>
                  <a:prstClr val="black"/>
                </a:solidFill>
              </a:rPr>
              <a:t>UTe</a:t>
            </a:r>
            <a:r>
              <a:rPr lang="en-GB" sz="1100" kern="100" baseline="-25000" dirty="0">
                <a:effectLst/>
                <a:latin typeface="Aptos" panose="020B0004020202020204" pitchFamily="34" charset="0"/>
                <a:ea typeface="Aptos" panose="020B0004020202020204" pitchFamily="34" charset="0"/>
                <a:cs typeface="Times New Roman" panose="02020603050405020304" pitchFamily="18" charset="0"/>
              </a:rPr>
              <a:t>2</a:t>
            </a:r>
            <a:r>
              <a:rPr lang="en-US" sz="1100" dirty="0">
                <a:solidFill>
                  <a:prstClr val="black"/>
                </a:solidFill>
              </a:rPr>
              <a:t>.</a:t>
            </a:r>
          </a:p>
        </p:txBody>
      </p:sp>
      <p:sp>
        <p:nvSpPr>
          <p:cNvPr id="7" name="TextBox 6">
            <a:extLst>
              <a:ext uri="{FF2B5EF4-FFF2-40B4-BE49-F238E27FC236}">
                <a16:creationId xmlns:a16="http://schemas.microsoft.com/office/drawing/2014/main" id="{73270955-45E4-2027-CD79-1E28FB2DE505}"/>
              </a:ext>
            </a:extLst>
          </p:cNvPr>
          <p:cNvSpPr txBox="1"/>
          <p:nvPr/>
        </p:nvSpPr>
        <p:spPr>
          <a:xfrm>
            <a:off x="6013420" y="5145355"/>
            <a:ext cx="3299833" cy="1277273"/>
          </a:xfrm>
          <a:prstGeom prst="rect">
            <a:avLst/>
          </a:prstGeom>
          <a:noFill/>
        </p:spPr>
        <p:txBody>
          <a:bodyPr wrap="square" rtlCol="0">
            <a:spAutoFit/>
          </a:bodyPr>
          <a:lstStyle/>
          <a:p>
            <a:pPr algn="just"/>
            <a:r>
              <a:rPr lang="en-US" sz="1100" b="1" dirty="0"/>
              <a:t>(d) </a:t>
            </a:r>
            <a:r>
              <a:rPr lang="en-US" sz="1100" dirty="0"/>
              <a:t>The Fermi surface of </a:t>
            </a:r>
            <a:r>
              <a:rPr lang="en-US" sz="1100" dirty="0" err="1"/>
              <a:t>UTe</a:t>
            </a:r>
            <a:r>
              <a:rPr lang="en-GB" sz="1100" kern="100" baseline="-25000" dirty="0">
                <a:effectLst/>
                <a:latin typeface="Aptos" panose="020B0004020202020204" pitchFamily="34" charset="0"/>
                <a:ea typeface="Aptos" panose="020B0004020202020204" pitchFamily="34" charset="0"/>
                <a:cs typeface="Times New Roman" panose="02020603050405020304" pitchFamily="18" charset="0"/>
              </a:rPr>
              <a:t>2</a:t>
            </a:r>
            <a:r>
              <a:rPr lang="en-US" sz="1100" dirty="0"/>
              <a:t>. Unlike numerous other heavy fermion superconductors, </a:t>
            </a:r>
            <a:r>
              <a:rPr lang="en-US" sz="1100" dirty="0" err="1"/>
              <a:t>UTe</a:t>
            </a:r>
            <a:r>
              <a:rPr lang="en-GB" sz="1100" kern="100" baseline="-25000" dirty="0">
                <a:effectLst/>
                <a:latin typeface="Aptos" panose="020B0004020202020204" pitchFamily="34" charset="0"/>
                <a:ea typeface="Aptos" panose="020B0004020202020204" pitchFamily="34" charset="0"/>
                <a:cs typeface="Times New Roman" panose="02020603050405020304" pitchFamily="18" charset="0"/>
              </a:rPr>
              <a:t>2</a:t>
            </a:r>
            <a:r>
              <a:rPr lang="en-US" sz="1100" dirty="0"/>
              <a:t> has a very simple Fermi surface, consisting of just these two cylinders (colored orange and blue). This simplicity is very encouraging, as it suggests that accurate theoretical models of exotic </a:t>
            </a:r>
            <a:r>
              <a:rPr lang="en-US" sz="1100" dirty="0" err="1">
                <a:solidFill>
                  <a:prstClr val="black"/>
                </a:solidFill>
              </a:rPr>
              <a:t>UTe</a:t>
            </a:r>
            <a:r>
              <a:rPr lang="en-GB" sz="1100" kern="100" baseline="-25000" dirty="0">
                <a:effectLst/>
                <a:latin typeface="Aptos" panose="020B0004020202020204" pitchFamily="34" charset="0"/>
                <a:ea typeface="Aptos" panose="020B0004020202020204" pitchFamily="34" charset="0"/>
                <a:cs typeface="Times New Roman" panose="02020603050405020304" pitchFamily="18" charset="0"/>
              </a:rPr>
              <a:t>2</a:t>
            </a:r>
            <a:r>
              <a:rPr lang="en-US" sz="1100" dirty="0"/>
              <a:t> superconductivity may soon be attainable.</a:t>
            </a:r>
            <a:endParaRPr lang="en-US" sz="1100" dirty="0">
              <a:solidFill>
                <a:prstClr val="black"/>
              </a:solidFill>
            </a:endParaRPr>
          </a:p>
        </p:txBody>
      </p:sp>
      <p:pic>
        <p:nvPicPr>
          <p:cNvPr id="8" name="Picture 7">
            <a:extLst>
              <a:ext uri="{FF2B5EF4-FFF2-40B4-BE49-F238E27FC236}">
                <a16:creationId xmlns:a16="http://schemas.microsoft.com/office/drawing/2014/main" id="{80C2A6B4-A947-9E2A-95F3-B1772B3C4591}"/>
              </a:ext>
            </a:extLst>
          </p:cNvPr>
          <p:cNvPicPr>
            <a:picLocks noChangeAspect="1"/>
          </p:cNvPicPr>
          <p:nvPr/>
        </p:nvPicPr>
        <p:blipFill rotWithShape="1">
          <a:blip r:embed="rId8"/>
          <a:srcRect l="29925" t="29876" r="43569" b="19381"/>
          <a:stretch/>
        </p:blipFill>
        <p:spPr>
          <a:xfrm>
            <a:off x="5973390" y="1548050"/>
            <a:ext cx="3333103" cy="3589248"/>
          </a:xfrm>
          <a:prstGeom prst="rect">
            <a:avLst/>
          </a:prstGeom>
        </p:spPr>
      </p:pic>
    </p:spTree>
    <p:extLst>
      <p:ext uri="{BB962C8B-B14F-4D97-AF65-F5344CB8AC3E}">
        <p14:creationId xmlns:p14="http://schemas.microsoft.com/office/powerpoint/2010/main" val="341289006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C4AD0200B8BC44BDD330EF3059487F" ma:contentTypeVersion="1" ma:contentTypeDescription="Create a new document." ma:contentTypeScope="" ma:versionID="0da82ca7ad83cb9daf5cd4f11a0355f1">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2183B9-048E-42EF-ABE4-C150C1CB02D4}"/>
</file>

<file path=customXml/itemProps2.xml><?xml version="1.0" encoding="utf-8"?>
<ds:datastoreItem xmlns:ds="http://schemas.openxmlformats.org/officeDocument/2006/customXml" ds:itemID="{ED94A733-B0AB-4245-A54A-A1D46C7CAD25}"/>
</file>

<file path=customXml/itemProps3.xml><?xml version="1.0" encoding="utf-8"?>
<ds:datastoreItem xmlns:ds="http://schemas.openxmlformats.org/officeDocument/2006/customXml" ds:itemID="{72C4BA30-E2F4-45AD-9EB6-9134FC4DD907}"/>
</file>

<file path=docProps/app.xml><?xml version="1.0" encoding="utf-8"?>
<Properties xmlns="http://schemas.openxmlformats.org/officeDocument/2006/extended-properties" xmlns:vt="http://schemas.openxmlformats.org/officeDocument/2006/docPropsVTypes">
  <TotalTime>243</TotalTime>
  <Words>1469</Words>
  <Application>Microsoft Office PowerPoint</Application>
  <PresentationFormat>Widescreen</PresentationFormat>
  <Paragraphs>36</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vt:lpstr>
      <vt:lpstr>Arial</vt:lpstr>
      <vt:lpstr>Arial</vt:lpstr>
      <vt:lpstr>Calibri</vt:lpstr>
      <vt:lpstr>MJXc-TeX-main-R</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209</cp:revision>
  <cp:lastPrinted>2019-07-16T13:07:28Z</cp:lastPrinted>
  <dcterms:created xsi:type="dcterms:W3CDTF">2004-08-07T03:10:56Z</dcterms:created>
  <dcterms:modified xsi:type="dcterms:W3CDTF">2024-03-18T20:34:25Z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0x010100AFC4AD0200B8BC44BDD330EF3059487F</vt:lpwstr>
  </property>
</Properties>
</file>