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1" r:id="rId5"/>
    <p:sldId id="263" r:id="rId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er Bär" initials="A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99"/>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90" autoAdjust="0"/>
    <p:restoredTop sz="96318" autoAdjust="0"/>
  </p:normalViewPr>
  <p:slideViewPr>
    <p:cSldViewPr snapToGrid="0">
      <p:cViewPr varScale="1">
        <p:scale>
          <a:sx n="103" d="100"/>
          <a:sy n="103" d="100"/>
        </p:scale>
        <p:origin x="1190"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98868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doi.org/10.1039/d3sc06026h"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039/d3sc06026h" TargetMode="Externa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1" y="1259279"/>
            <a:ext cx="5934075" cy="5016758"/>
          </a:xfrm>
          <a:prstGeom prst="rect">
            <a:avLst/>
          </a:prstGeom>
          <a:noFill/>
          <a:ln w="9525">
            <a:noFill/>
            <a:miter lim="800000"/>
            <a:headEnd/>
            <a:tailEnd/>
          </a:ln>
        </p:spPr>
        <p:txBody>
          <a:bodyPr wrap="square">
            <a:spAutoFit/>
          </a:bodyPr>
          <a:lstStyle/>
          <a:p>
            <a:pPr algn="just">
              <a:spcAft>
                <a:spcPts val="800"/>
              </a:spcAft>
            </a:pPr>
            <a:r>
              <a:rPr lang="en-US" sz="1200" i="1" u="sng" dirty="0">
                <a:solidFill>
                  <a:srgbClr val="000000"/>
                </a:solidFill>
              </a:rPr>
              <a:t>Rhodium, a member of the platinum group elements (PGEs), is one of the most costly and scarce elements; however, it is of great importance in numerous applications such as catalytic converters, fiberoptic cables, electronics, and medical devices. As such, there is ongoing research into finding replacement metals for Rh and other PGEs.</a:t>
            </a:r>
            <a:r>
              <a:rPr lang="en-US" sz="1200" i="1" dirty="0">
                <a:solidFill>
                  <a:srgbClr val="000000"/>
                </a:solidFill>
              </a:rPr>
              <a:t> </a:t>
            </a:r>
            <a:r>
              <a:rPr lang="en-US" sz="1200" dirty="0">
                <a:solidFill>
                  <a:srgbClr val="000000"/>
                </a:solidFill>
              </a:rPr>
              <a:t>It is hypothesized that the unique properties of inorganic and organometallic coordination compounds featuring PGEs arise from unique </a:t>
            </a:r>
            <a:r>
              <a:rPr lang="en-US" sz="1200" i="1" dirty="0">
                <a:solidFill>
                  <a:srgbClr val="000000"/>
                </a:solidFill>
              </a:rPr>
              <a:t>dative bonding</a:t>
            </a:r>
            <a:r>
              <a:rPr lang="en-US" sz="1200" dirty="0">
                <a:solidFill>
                  <a:srgbClr val="000000"/>
                </a:solidFill>
              </a:rPr>
              <a:t> (</a:t>
            </a:r>
            <a:r>
              <a:rPr lang="en-US" sz="1200" i="1" dirty="0">
                <a:solidFill>
                  <a:srgbClr val="000000"/>
                </a:solidFill>
              </a:rPr>
              <a:t>i.e.</a:t>
            </a:r>
            <a:r>
              <a:rPr lang="en-US" sz="1200" dirty="0">
                <a:solidFill>
                  <a:srgbClr val="000000"/>
                </a:solidFill>
              </a:rPr>
              <a:t>, covalent bonding by donation of electrons from coordinating ligands). </a:t>
            </a:r>
          </a:p>
          <a:p>
            <a:pPr algn="just">
              <a:spcAft>
                <a:spcPts val="800"/>
              </a:spcAft>
            </a:pPr>
            <a:r>
              <a:rPr lang="en-US" sz="1200" baseline="30000" dirty="0">
                <a:solidFill>
                  <a:srgbClr val="000000"/>
                </a:solidFill>
              </a:rPr>
              <a:t>103</a:t>
            </a:r>
            <a:r>
              <a:rPr lang="en-US" sz="1200" dirty="0">
                <a:solidFill>
                  <a:srgbClr val="000000"/>
                </a:solidFill>
              </a:rPr>
              <a:t>Rh solid-state NMR (ssNMR) and density functional theory (DFT) calculations provide pathways to understanding the nature of dative bonding; however, both are wrought with challenges. </a:t>
            </a:r>
            <a:r>
              <a:rPr lang="en-US" sz="1200" i="1" u="sng" baseline="30000" dirty="0">
                <a:solidFill>
                  <a:srgbClr val="000000"/>
                </a:solidFill>
              </a:rPr>
              <a:t>103</a:t>
            </a:r>
            <a:r>
              <a:rPr lang="en-US" sz="1200" i="1" u="sng" dirty="0">
                <a:solidFill>
                  <a:srgbClr val="000000"/>
                </a:solidFill>
              </a:rPr>
              <a:t>Rh, a spin-1/2 nucleus, is among the most unreceptive nuclides in the Periodic Table</a:t>
            </a:r>
            <a:r>
              <a:rPr lang="en-US" sz="1200" dirty="0">
                <a:solidFill>
                  <a:srgbClr val="000000"/>
                </a:solidFill>
              </a:rPr>
              <a:t>, largely due to its low gyromagnetic ratio and broad powder patterns. Furthermore, DFT calculations of </a:t>
            </a:r>
            <a:r>
              <a:rPr lang="en-US" sz="1200" baseline="30000" dirty="0">
                <a:solidFill>
                  <a:srgbClr val="000000"/>
                </a:solidFill>
              </a:rPr>
              <a:t>103</a:t>
            </a:r>
            <a:r>
              <a:rPr lang="en-US" sz="1200" dirty="0">
                <a:solidFill>
                  <a:srgbClr val="000000"/>
                </a:solidFill>
              </a:rPr>
              <a:t>Rh chemical shifts require careful consideration of relativistic effects and exchange-correlation functionals.   </a:t>
            </a:r>
          </a:p>
          <a:p>
            <a:pPr algn="just">
              <a:spcAft>
                <a:spcPts val="800"/>
              </a:spcAft>
            </a:pPr>
            <a:r>
              <a:rPr lang="en-US" sz="1200" i="1" u="sng" dirty="0">
                <a:solidFill>
                  <a:srgbClr val="000000"/>
                </a:solidFill>
              </a:rPr>
              <a:t>In this work, MagLab users present the first </a:t>
            </a:r>
            <a:r>
              <a:rPr lang="en-US" sz="1200" i="1" u="sng" baseline="30000" dirty="0">
                <a:solidFill>
                  <a:srgbClr val="000000"/>
                </a:solidFill>
              </a:rPr>
              <a:t>103</a:t>
            </a:r>
            <a:r>
              <a:rPr lang="en-US" sz="1200" i="1" u="sng" dirty="0">
                <a:solidFill>
                  <a:srgbClr val="000000"/>
                </a:solidFill>
              </a:rPr>
              <a:t>Rh ssNMR study of a series of inorganic and organometallic compounds</a:t>
            </a:r>
            <a:r>
              <a:rPr lang="en-US" sz="1200" i="1" dirty="0">
                <a:solidFill>
                  <a:srgbClr val="000000"/>
                </a:solidFill>
              </a:rPr>
              <a:t>. </a:t>
            </a:r>
            <a:r>
              <a:rPr lang="en-US" sz="1200" baseline="30000" dirty="0">
                <a:solidFill>
                  <a:srgbClr val="000000"/>
                </a:solidFill>
              </a:rPr>
              <a:t>103</a:t>
            </a:r>
            <a:r>
              <a:rPr lang="en-US" sz="1200" dirty="0">
                <a:solidFill>
                  <a:srgbClr val="000000"/>
                </a:solidFill>
              </a:rPr>
              <a:t>Rh </a:t>
            </a:r>
            <a:r>
              <a:rPr lang="en-US" sz="1200" dirty="0" err="1">
                <a:solidFill>
                  <a:srgbClr val="000000"/>
                </a:solidFill>
              </a:rPr>
              <a:t>ssNMR</a:t>
            </a:r>
            <a:r>
              <a:rPr lang="en-US" sz="1200" dirty="0">
                <a:solidFill>
                  <a:srgbClr val="000000"/>
                </a:solidFill>
              </a:rPr>
              <a:t> spectra are obtained using ultra-wide line pulse sequences (</a:t>
            </a:r>
            <a:r>
              <a:rPr lang="en-US" sz="1200" i="1" dirty="0">
                <a:solidFill>
                  <a:srgbClr val="000000"/>
                </a:solidFill>
              </a:rPr>
              <a:t>i.e.</a:t>
            </a:r>
            <a:r>
              <a:rPr lang="en-US" sz="1200" dirty="0">
                <a:solidFill>
                  <a:srgbClr val="000000"/>
                </a:solidFill>
              </a:rPr>
              <a:t>, </a:t>
            </a:r>
            <a:r>
              <a:rPr lang="en-US" sz="1200" baseline="30000" dirty="0">
                <a:solidFill>
                  <a:srgbClr val="000000"/>
                </a:solidFill>
              </a:rPr>
              <a:t>1</a:t>
            </a:r>
            <a:r>
              <a:rPr lang="en-US" sz="1200" dirty="0">
                <a:solidFill>
                  <a:srgbClr val="000000"/>
                </a:solidFill>
              </a:rPr>
              <a:t>H-</a:t>
            </a:r>
            <a:r>
              <a:rPr lang="en-US" sz="1200" baseline="30000" dirty="0">
                <a:solidFill>
                  <a:srgbClr val="000000"/>
                </a:solidFill>
              </a:rPr>
              <a:t>103</a:t>
            </a:r>
            <a:r>
              <a:rPr lang="en-US" sz="1200" dirty="0">
                <a:solidFill>
                  <a:srgbClr val="000000"/>
                </a:solidFill>
              </a:rPr>
              <a:t>Rh broadband adiabatic inversion cross-polarization, BRAIN-CP) and high-field NMR platforms at the MagLab, which feature the 36T Series Connected Hybrid and 21.1T ultra-wide bore magnets, operating at </a:t>
            </a:r>
            <a:r>
              <a:rPr lang="el-GR" sz="1200" dirty="0">
                <a:solidFill>
                  <a:srgbClr val="000000"/>
                </a:solidFill>
                <a:latin typeface="Times New Roman" panose="02020603050405020304" pitchFamily="18" charset="0"/>
                <a:cs typeface="Times New Roman" panose="02020603050405020304" pitchFamily="18" charset="0"/>
              </a:rPr>
              <a:t>ν</a:t>
            </a:r>
            <a:r>
              <a:rPr lang="en-CA" sz="1200" baseline="-25000" dirty="0">
                <a:solidFill>
                  <a:srgbClr val="000000"/>
                </a:solidFill>
              </a:rPr>
              <a:t>0</a:t>
            </a:r>
            <a:r>
              <a:rPr lang="en-CA" sz="1200" dirty="0">
                <a:solidFill>
                  <a:srgbClr val="000000"/>
                </a:solidFill>
              </a:rPr>
              <a:t>(</a:t>
            </a:r>
            <a:r>
              <a:rPr lang="en-CA" sz="1200" baseline="30000" dirty="0">
                <a:solidFill>
                  <a:srgbClr val="000000"/>
                </a:solidFill>
              </a:rPr>
              <a:t>1</a:t>
            </a:r>
            <a:r>
              <a:rPr lang="en-CA" sz="1200" dirty="0">
                <a:solidFill>
                  <a:srgbClr val="000000"/>
                </a:solidFill>
              </a:rPr>
              <a:t>H) = 1.5GHz and 900MHz, respectively (</a:t>
            </a:r>
            <a:r>
              <a:rPr lang="el-GR" sz="1200" dirty="0">
                <a:solidFill>
                  <a:srgbClr val="000000"/>
                </a:solidFill>
                <a:latin typeface="Times New Roman" panose="02020603050405020304" pitchFamily="18" charset="0"/>
                <a:cs typeface="Times New Roman" panose="02020603050405020304" pitchFamily="18" charset="0"/>
              </a:rPr>
              <a:t>ν</a:t>
            </a:r>
            <a:r>
              <a:rPr lang="en-CA" sz="1200" baseline="-25000" dirty="0">
                <a:solidFill>
                  <a:srgbClr val="000000"/>
                </a:solidFill>
              </a:rPr>
              <a:t>0</a:t>
            </a:r>
            <a:r>
              <a:rPr lang="en-CA" sz="1200" dirty="0">
                <a:solidFill>
                  <a:srgbClr val="000000"/>
                </a:solidFill>
              </a:rPr>
              <a:t>(</a:t>
            </a:r>
            <a:r>
              <a:rPr lang="en-CA" sz="1200" baseline="30000" dirty="0">
                <a:solidFill>
                  <a:srgbClr val="000000"/>
                </a:solidFill>
              </a:rPr>
              <a:t>103</a:t>
            </a:r>
            <a:r>
              <a:rPr lang="en-CA" sz="1200" dirty="0">
                <a:solidFill>
                  <a:srgbClr val="000000"/>
                </a:solidFill>
              </a:rPr>
              <a:t>Rh) = 47.5 and 28.7MHz).</a:t>
            </a:r>
          </a:p>
          <a:p>
            <a:pPr algn="just">
              <a:spcAft>
                <a:spcPts val="800"/>
              </a:spcAft>
            </a:pPr>
            <a:r>
              <a:rPr lang="en-CA" sz="1200" dirty="0">
                <a:solidFill>
                  <a:srgbClr val="000000"/>
                </a:solidFill>
              </a:rPr>
              <a:t>The </a:t>
            </a:r>
            <a:r>
              <a:rPr lang="en-US" sz="1200" baseline="30000" dirty="0">
                <a:solidFill>
                  <a:srgbClr val="000000"/>
                </a:solidFill>
              </a:rPr>
              <a:t>103</a:t>
            </a:r>
            <a:r>
              <a:rPr lang="en-US" sz="1200" dirty="0">
                <a:solidFill>
                  <a:srgbClr val="000000"/>
                </a:solidFill>
              </a:rPr>
              <a:t>Rh </a:t>
            </a:r>
            <a:r>
              <a:rPr lang="en-US" sz="1200" dirty="0" err="1">
                <a:solidFill>
                  <a:srgbClr val="000000"/>
                </a:solidFill>
              </a:rPr>
              <a:t>ssNMR</a:t>
            </a:r>
            <a:r>
              <a:rPr lang="en-US" sz="1200" dirty="0">
                <a:solidFill>
                  <a:srgbClr val="000000"/>
                </a:solidFill>
              </a:rPr>
              <a:t> spectra </a:t>
            </a:r>
            <a:r>
              <a:rPr lang="en-CA" sz="1200" dirty="0">
                <a:solidFill>
                  <a:srgbClr val="000000"/>
                </a:solidFill>
              </a:rPr>
              <a:t>provide unique spectral fingerprints for each complex, from which chemical shift tensors can be extracted, and compared to those obtained from DFT calculations. Then, with the aid of natural bond orbital (NBO) and natural localized molecular orbital (NLMO) analyses, users can gain insight into the nature of Rh-ligand bonding. </a:t>
            </a:r>
            <a:r>
              <a:rPr lang="en-CA" sz="1200" i="1" u="sng" dirty="0">
                <a:solidFill>
                  <a:srgbClr val="000000"/>
                </a:solidFill>
              </a:rPr>
              <a:t>Our new experimental and theoretical methods open the doors for the study of other PGEs and will aid in the rational design of new materials.</a:t>
            </a:r>
            <a:endParaRPr lang="en-US" sz="1200" i="1" u="sng" dirty="0">
              <a:solidFill>
                <a:srgbClr val="000000"/>
              </a:solidFill>
            </a:endParaRPr>
          </a:p>
        </p:txBody>
      </p:sp>
      <p:sp>
        <p:nvSpPr>
          <p:cNvPr id="1029" name="Line 42"/>
          <p:cNvSpPr>
            <a:spLocks noChangeShapeType="1"/>
          </p:cNvSpPr>
          <p:nvPr/>
        </p:nvSpPr>
        <p:spPr bwMode="auto">
          <a:xfrm>
            <a:off x="-28082" y="1101591"/>
            <a:ext cx="12192000" cy="28082"/>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3" cstate="print"/>
          <a:stretch>
            <a:fillRect/>
          </a:stretch>
        </p:blipFill>
        <p:spPr>
          <a:xfrm>
            <a:off x="11081012" y="43359"/>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800" y="65071"/>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4DC435D3-249B-320E-0493-AF0BE3D8557A}"/>
              </a:ext>
            </a:extLst>
          </p:cNvPr>
          <p:cNvSpPr txBox="1"/>
          <p:nvPr/>
        </p:nvSpPr>
        <p:spPr>
          <a:xfrm>
            <a:off x="6067918" y="5684751"/>
            <a:ext cx="5990238" cy="646331"/>
          </a:xfrm>
          <a:prstGeom prst="rect">
            <a:avLst/>
          </a:prstGeom>
          <a:noFill/>
        </p:spPr>
        <p:txBody>
          <a:bodyPr wrap="square">
            <a:spAutoFit/>
          </a:bodyPr>
          <a:lstStyle/>
          <a:p>
            <a:pPr algn="just"/>
            <a:r>
              <a:rPr lang="en-US" sz="1200" baseline="30000" dirty="0">
                <a:effectLst/>
              </a:rPr>
              <a:t>1</a:t>
            </a:r>
            <a:r>
              <a:rPr lang="en-US" sz="1200" dirty="0">
                <a:effectLst/>
              </a:rPr>
              <a:t>H-</a:t>
            </a:r>
            <a:r>
              <a:rPr lang="en-US" sz="1200" baseline="30000" dirty="0">
                <a:effectLst/>
              </a:rPr>
              <a:t>103</a:t>
            </a:r>
            <a:r>
              <a:rPr lang="en-US" sz="1200" dirty="0">
                <a:effectLst/>
              </a:rPr>
              <a:t>Rh{</a:t>
            </a:r>
            <a:r>
              <a:rPr lang="en-US" sz="1200" baseline="30000" dirty="0">
                <a:effectLst/>
              </a:rPr>
              <a:t>1</a:t>
            </a:r>
            <a:r>
              <a:rPr lang="en-US" sz="1200" dirty="0">
                <a:effectLst/>
              </a:rPr>
              <a:t>H} BRAIN-CP/WURST-CPMG NMR spectra of inorganic and organometallic coordination complexes at 21.1T (</a:t>
            </a:r>
            <a:r>
              <a:rPr lang="el-GR" sz="1200" dirty="0">
                <a:solidFill>
                  <a:srgbClr val="000000"/>
                </a:solidFill>
                <a:latin typeface="Times New Roman" panose="02020603050405020304" pitchFamily="18" charset="0"/>
                <a:cs typeface="Times New Roman" panose="02020603050405020304" pitchFamily="18" charset="0"/>
              </a:rPr>
              <a:t>ν</a:t>
            </a:r>
            <a:r>
              <a:rPr lang="en-CA" sz="1200" baseline="-25000" dirty="0">
                <a:solidFill>
                  <a:srgbClr val="000000"/>
                </a:solidFill>
              </a:rPr>
              <a:t>0</a:t>
            </a:r>
            <a:r>
              <a:rPr lang="en-CA" sz="1200" dirty="0">
                <a:solidFill>
                  <a:srgbClr val="000000"/>
                </a:solidFill>
              </a:rPr>
              <a:t>(</a:t>
            </a:r>
            <a:r>
              <a:rPr lang="en-CA" sz="1200" baseline="30000" dirty="0">
                <a:solidFill>
                  <a:srgbClr val="000000"/>
                </a:solidFill>
              </a:rPr>
              <a:t>1</a:t>
            </a:r>
            <a:r>
              <a:rPr lang="en-CA" sz="1200" dirty="0">
                <a:solidFill>
                  <a:srgbClr val="000000"/>
                </a:solidFill>
              </a:rPr>
              <a:t>H) = 900MHz; </a:t>
            </a:r>
            <a:r>
              <a:rPr lang="el-GR" sz="1200" dirty="0">
                <a:solidFill>
                  <a:srgbClr val="000000"/>
                </a:solidFill>
                <a:latin typeface="Times New Roman" panose="02020603050405020304" pitchFamily="18" charset="0"/>
                <a:cs typeface="Times New Roman" panose="02020603050405020304" pitchFamily="18" charset="0"/>
              </a:rPr>
              <a:t>ν</a:t>
            </a:r>
            <a:r>
              <a:rPr lang="en-CA" sz="1200" baseline="-25000" dirty="0">
                <a:solidFill>
                  <a:srgbClr val="000000"/>
                </a:solidFill>
              </a:rPr>
              <a:t>0</a:t>
            </a:r>
            <a:r>
              <a:rPr lang="en-CA" sz="1200" dirty="0">
                <a:solidFill>
                  <a:srgbClr val="000000"/>
                </a:solidFill>
              </a:rPr>
              <a:t>(</a:t>
            </a:r>
            <a:r>
              <a:rPr lang="en-CA" sz="1200" baseline="30000" dirty="0">
                <a:solidFill>
                  <a:srgbClr val="000000"/>
                </a:solidFill>
              </a:rPr>
              <a:t>103</a:t>
            </a:r>
            <a:r>
              <a:rPr lang="en-CA" sz="1200" dirty="0">
                <a:solidFill>
                  <a:srgbClr val="000000"/>
                </a:solidFill>
              </a:rPr>
              <a:t>Rh) = 28.7MHz). Total experimental times (in hours) are listed in green.</a:t>
            </a:r>
            <a:endParaRPr lang="en-US" sz="1200" dirty="0">
              <a:effectLst/>
              <a:latin typeface="+mj-lt"/>
              <a:ea typeface="SimSun" panose="02010600030101010101" pitchFamily="2" charset="-122"/>
            </a:endParaRPr>
          </a:p>
        </p:txBody>
      </p:sp>
      <p:pic>
        <p:nvPicPr>
          <p:cNvPr id="6" name="Picture 5">
            <a:extLst>
              <a:ext uri="{FF2B5EF4-FFF2-40B4-BE49-F238E27FC236}">
                <a16:creationId xmlns:a16="http://schemas.microsoft.com/office/drawing/2014/main" id="{1EF20628-7CB3-0507-A9A2-7EFDBF2FAE73}"/>
              </a:ext>
            </a:extLst>
          </p:cNvPr>
          <p:cNvPicPr>
            <a:picLocks noChangeAspect="1"/>
          </p:cNvPicPr>
          <p:nvPr/>
        </p:nvPicPr>
        <p:blipFill rotWithShape="1">
          <a:blip r:embed="rId5"/>
          <a:srcRect t="2028"/>
          <a:stretch/>
        </p:blipFill>
        <p:spPr>
          <a:xfrm>
            <a:off x="6325230" y="1221433"/>
            <a:ext cx="5403791" cy="4534975"/>
          </a:xfrm>
          <a:prstGeom prst="rect">
            <a:avLst/>
          </a:prstGeom>
        </p:spPr>
      </p:pic>
      <p:sp>
        <p:nvSpPr>
          <p:cNvPr id="3" name="Text Box 62">
            <a:extLst>
              <a:ext uri="{FF2B5EF4-FFF2-40B4-BE49-F238E27FC236}">
                <a16:creationId xmlns:a16="http://schemas.microsoft.com/office/drawing/2014/main" id="{D1F88BAC-F394-3E2F-2557-FB91D6AB1F1A}"/>
              </a:ext>
            </a:extLst>
          </p:cNvPr>
          <p:cNvSpPr txBox="1">
            <a:spLocks noChangeArrowheads="1"/>
          </p:cNvSpPr>
          <p:nvPr/>
        </p:nvSpPr>
        <p:spPr bwMode="auto">
          <a:xfrm>
            <a:off x="1144858" y="77787"/>
            <a:ext cx="9902283" cy="1015663"/>
          </a:xfrm>
          <a:prstGeom prst="rect">
            <a:avLst/>
          </a:prstGeom>
          <a:noFill/>
          <a:ln w="9525">
            <a:noFill/>
            <a:miter lim="800000"/>
            <a:headEnd/>
            <a:tailEnd/>
          </a:ln>
        </p:spPr>
        <p:txBody>
          <a:bodyPr wrap="square">
            <a:spAutoFit/>
          </a:bodyPr>
          <a:lstStyle/>
          <a:p>
            <a:pPr algn="ctr">
              <a:spcBef>
                <a:spcPts val="0"/>
              </a:spcBef>
            </a:pPr>
            <a:r>
              <a:rPr lang="en-US" sz="1600" b="1" dirty="0"/>
              <a:t>Unraveling the Mysteries of the Platinum Group Elements with </a:t>
            </a:r>
            <a:r>
              <a:rPr lang="en-US" sz="1600" b="1" baseline="30000" dirty="0"/>
              <a:t>103</a:t>
            </a:r>
            <a:r>
              <a:rPr lang="en-US" sz="1600" b="1" dirty="0"/>
              <a:t>Rh Solid-State NMR Spectroscopy</a:t>
            </a:r>
          </a:p>
          <a:p>
            <a:pPr algn="ctr">
              <a:spcBef>
                <a:spcPts val="0"/>
              </a:spcBef>
            </a:pPr>
            <a:endParaRPr lang="en-US" sz="300" dirty="0"/>
          </a:p>
          <a:p>
            <a:pPr marL="0" marR="0" algn="ctr">
              <a:spcBef>
                <a:spcPts val="0"/>
              </a:spcBef>
              <a:spcAft>
                <a:spcPts val="0"/>
              </a:spcAft>
            </a:pPr>
            <a:r>
              <a:rPr lang="en-US" sz="1050" dirty="0">
                <a:effectLst/>
                <a:ea typeface="Calibri" panose="020F0502020204030204" pitchFamily="34" charset="0"/>
              </a:rPr>
              <a:t>Sean T. Holmes,</a:t>
            </a:r>
            <a:r>
              <a:rPr lang="en-US" sz="1050" baseline="30000" dirty="0">
                <a:effectLst/>
                <a:ea typeface="Calibri" panose="020F0502020204030204" pitchFamily="34" charset="0"/>
              </a:rPr>
              <a:t>1,2 </a:t>
            </a:r>
            <a:r>
              <a:rPr lang="en-US" sz="1050" dirty="0">
                <a:effectLst/>
                <a:ea typeface="Calibri" panose="020F0502020204030204" pitchFamily="34" charset="0"/>
              </a:rPr>
              <a:t>Jasmin Schönzart,</a:t>
            </a:r>
            <a:r>
              <a:rPr lang="en-US" sz="1050" baseline="30000" dirty="0">
                <a:effectLst/>
                <a:ea typeface="Calibri" panose="020F0502020204030204" pitchFamily="34" charset="0"/>
              </a:rPr>
              <a:t>1,2</a:t>
            </a:r>
            <a:r>
              <a:rPr lang="en-US" sz="1050" dirty="0">
                <a:effectLst/>
                <a:ea typeface="Calibri" panose="020F0502020204030204" pitchFamily="34" charset="0"/>
              </a:rPr>
              <a:t> Adam B. Philips,</a:t>
            </a:r>
            <a:r>
              <a:rPr lang="en-US" sz="1050" baseline="30000" dirty="0">
                <a:effectLst/>
                <a:ea typeface="Calibri" panose="020F0502020204030204" pitchFamily="34" charset="0"/>
              </a:rPr>
              <a:t>3</a:t>
            </a:r>
            <a:r>
              <a:rPr lang="en-US" sz="1050" dirty="0">
                <a:effectLst/>
                <a:ea typeface="Calibri" panose="020F0502020204030204" pitchFamily="34" charset="0"/>
              </a:rPr>
              <a:t> James J. Kimball,</a:t>
            </a:r>
            <a:r>
              <a:rPr lang="en-US" sz="1050" baseline="30000" dirty="0">
                <a:effectLst/>
                <a:ea typeface="Calibri" panose="020F0502020204030204" pitchFamily="34" charset="0"/>
              </a:rPr>
              <a:t>1,2</a:t>
            </a:r>
            <a:r>
              <a:rPr lang="en-US" sz="1050" dirty="0">
                <a:effectLst/>
                <a:ea typeface="Calibri" panose="020F0502020204030204" pitchFamily="34" charset="0"/>
              </a:rPr>
              <a:t>  Sara Termos,</a:t>
            </a:r>
            <a:r>
              <a:rPr lang="en-US" sz="1050" baseline="30000" dirty="0">
                <a:effectLst/>
                <a:ea typeface="Calibri" panose="020F0502020204030204" pitchFamily="34" charset="0"/>
              </a:rPr>
              <a:t>1,2</a:t>
            </a:r>
            <a:r>
              <a:rPr lang="en-US" sz="1050" dirty="0">
                <a:effectLst/>
                <a:ea typeface="Calibri" panose="020F0502020204030204" pitchFamily="34" charset="0"/>
              </a:rPr>
              <a:t> Adam R. Altenhof,</a:t>
            </a:r>
            <a:r>
              <a:rPr lang="en-US" sz="1050" baseline="30000" dirty="0">
                <a:effectLst/>
                <a:ea typeface="Calibri" panose="020F0502020204030204" pitchFamily="34" charset="0"/>
              </a:rPr>
              <a:t>1,2 </a:t>
            </a:r>
            <a:r>
              <a:rPr lang="en-US" sz="1050" dirty="0" err="1">
                <a:effectLst/>
                <a:ea typeface="Calibri" panose="020F0502020204030204" pitchFamily="34" charset="0"/>
              </a:rPr>
              <a:t>Yijue</a:t>
            </a:r>
            <a:r>
              <a:rPr lang="en-US" sz="1050" dirty="0">
                <a:effectLst/>
                <a:ea typeface="Calibri" panose="020F0502020204030204" pitchFamily="34" charset="0"/>
              </a:rPr>
              <a:t> Xu,</a:t>
            </a:r>
            <a:r>
              <a:rPr lang="en-US" sz="1050" baseline="30000" dirty="0">
                <a:effectLst/>
                <a:ea typeface="Calibri" panose="020F0502020204030204" pitchFamily="34" charset="0"/>
              </a:rPr>
              <a:t>2</a:t>
            </a:r>
            <a:r>
              <a:rPr lang="en-US" sz="1050" dirty="0">
                <a:effectLst/>
                <a:ea typeface="Calibri" panose="020F0502020204030204" pitchFamily="34" charset="0"/>
              </a:rPr>
              <a:t> </a:t>
            </a:r>
            <a:br>
              <a:rPr lang="en-US" sz="1050" dirty="0">
                <a:effectLst/>
                <a:ea typeface="Calibri" panose="020F0502020204030204" pitchFamily="34" charset="0"/>
              </a:rPr>
            </a:br>
            <a:r>
              <a:rPr lang="en-US" sz="1050" dirty="0">
                <a:effectLst/>
                <a:ea typeface="Calibri" panose="020F0502020204030204" pitchFamily="34" charset="0"/>
              </a:rPr>
              <a:t>Christopher A. O'Keefe,</a:t>
            </a:r>
            <a:r>
              <a:rPr lang="en-US" sz="1050" baseline="30000" dirty="0">
                <a:effectLst/>
                <a:ea typeface="Calibri" panose="020F0502020204030204" pitchFamily="34" charset="0"/>
              </a:rPr>
              <a:t>4</a:t>
            </a:r>
            <a:r>
              <a:rPr lang="en-US" sz="1050" dirty="0">
                <a:effectLst/>
                <a:ea typeface="Calibri" panose="020F0502020204030204" pitchFamily="34" charset="0"/>
              </a:rPr>
              <a:t> Jochen Autschbach,</a:t>
            </a:r>
            <a:r>
              <a:rPr lang="en-US" sz="1050" baseline="30000" dirty="0">
                <a:effectLst/>
                <a:ea typeface="Calibri" panose="020F0502020204030204" pitchFamily="34" charset="0"/>
              </a:rPr>
              <a:t>3,*</a:t>
            </a:r>
            <a:r>
              <a:rPr lang="en-US" sz="1050" dirty="0">
                <a:effectLst/>
                <a:ea typeface="Calibri" panose="020F0502020204030204" pitchFamily="34" charset="0"/>
              </a:rPr>
              <a:t> and Robert W. Schurko</a:t>
            </a:r>
            <a:r>
              <a:rPr lang="en-US" sz="1050" baseline="30000" dirty="0">
                <a:effectLst/>
                <a:ea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228600" indent="-228600" algn="ctr">
              <a:spcBef>
                <a:spcPts val="0"/>
              </a:spcBef>
              <a:buAutoNum type="arabicPeriod"/>
            </a:pPr>
            <a:r>
              <a:rPr lang="en-US" sz="1000" b="1" dirty="0">
                <a:solidFill>
                  <a:srgbClr val="0033CC"/>
                </a:solidFill>
              </a:rPr>
              <a:t>Florida State University; 2. National High Magnetic Field Laboratory; 3. University at Buffalo; 4. University of Windsor</a:t>
            </a:r>
            <a:r>
              <a:rPr lang="en-US" sz="700" b="1" dirty="0">
                <a:solidFill>
                  <a:srgbClr val="0033CC"/>
                </a:solidFill>
              </a:rPr>
              <a:t> </a:t>
            </a:r>
          </a:p>
          <a:p>
            <a:pPr algn="ctr">
              <a:spcBef>
                <a:spcPts val="0"/>
              </a:spcBef>
            </a:pPr>
            <a:r>
              <a:rPr lang="en-US" sz="1000" b="1" dirty="0"/>
              <a:t>Funding Grants: </a:t>
            </a:r>
            <a:r>
              <a:rPr lang="en-US" sz="1000" dirty="0"/>
              <a:t>G.S. </a:t>
            </a:r>
            <a:r>
              <a:rPr lang="en-US" sz="1000" dirty="0" err="1"/>
              <a:t>Boebinger</a:t>
            </a:r>
            <a:r>
              <a:rPr lang="en-US" sz="1000" dirty="0"/>
              <a:t> (NSF DMR-1644779, NSF DMR-2128556); R.W. </a:t>
            </a:r>
            <a:r>
              <a:rPr lang="en-US" sz="1000" dirty="0" err="1"/>
              <a:t>Schurko</a:t>
            </a:r>
            <a:r>
              <a:rPr lang="en-US" sz="1000" dirty="0"/>
              <a:t>, J. </a:t>
            </a:r>
            <a:r>
              <a:rPr lang="en-US" sz="1000" dirty="0" err="1"/>
              <a:t>Autschbach</a:t>
            </a:r>
            <a:r>
              <a:rPr lang="en-US" sz="1000" dirty="0"/>
              <a:t> (DE-SC0022310); R.W. </a:t>
            </a:r>
            <a:r>
              <a:rPr lang="en-US" sz="1000" dirty="0" err="1"/>
              <a:t>Schurko</a:t>
            </a:r>
            <a:r>
              <a:rPr lang="en-US" sz="1000" dirty="0"/>
              <a:t> (NIH RM1 GM148766)</a:t>
            </a:r>
          </a:p>
        </p:txBody>
      </p:sp>
      <p:sp>
        <p:nvSpPr>
          <p:cNvPr id="4" name="Text Box 28">
            <a:extLst>
              <a:ext uri="{FF2B5EF4-FFF2-40B4-BE49-F238E27FC236}">
                <a16:creationId xmlns:a16="http://schemas.microsoft.com/office/drawing/2014/main" id="{F3666F86-7FEF-AAA1-38ED-2FC7874F448E}"/>
              </a:ext>
            </a:extLst>
          </p:cNvPr>
          <p:cNvSpPr txBox="1">
            <a:spLocks noChangeArrowheads="1"/>
          </p:cNvSpPr>
          <p:nvPr/>
        </p:nvSpPr>
        <p:spPr bwMode="auto">
          <a:xfrm>
            <a:off x="0" y="6301301"/>
            <a:ext cx="12192000" cy="600164"/>
          </a:xfrm>
          <a:prstGeom prst="rect">
            <a:avLst/>
          </a:prstGeom>
          <a:noFill/>
          <a:ln w="9525">
            <a:noFill/>
            <a:miter lim="800000"/>
            <a:headEnd/>
            <a:tailEnd/>
          </a:ln>
        </p:spPr>
        <p:txBody>
          <a:bodyPr wrap="square">
            <a:spAutoFit/>
          </a:bodyPr>
          <a:lstStyle/>
          <a:p>
            <a:pPr>
              <a:spcAft>
                <a:spcPts val="0"/>
              </a:spcAft>
            </a:pPr>
            <a:r>
              <a:rPr lang="en-US" sz="1100" b="1" dirty="0">
                <a:solidFill>
                  <a:srgbClr val="333399"/>
                </a:solidFill>
              </a:rPr>
              <a:t>Facilities and instrumentation used:</a:t>
            </a:r>
            <a:r>
              <a:rPr lang="en-US" sz="1100" dirty="0">
                <a:solidFill>
                  <a:srgbClr val="333399"/>
                </a:solidFill>
              </a:rPr>
              <a:t>  Solid-State NMR facility – 21.1T/900MHz/105mm solid-state NMR instrument; 36T/40mm Series Connected Hybrid Magnet (35.2T/1.5GHz)</a:t>
            </a:r>
            <a:br>
              <a:rPr lang="en-US" sz="1100" dirty="0">
                <a:solidFill>
                  <a:srgbClr val="333399"/>
                </a:solidFill>
              </a:rPr>
            </a:br>
            <a:r>
              <a:rPr lang="en-US" sz="1100" b="1" dirty="0">
                <a:solidFill>
                  <a:srgbClr val="333399"/>
                </a:solidFill>
              </a:rPr>
              <a:t>Citation: </a:t>
            </a:r>
            <a:r>
              <a:rPr lang="en-US" sz="1100" b="0" i="0" dirty="0">
                <a:solidFill>
                  <a:srgbClr val="333399"/>
                </a:solidFill>
                <a:effectLst/>
                <a:latin typeface="arial" panose="020B0604020202020204" pitchFamily="34" charset="0"/>
              </a:rPr>
              <a:t>Holmes, S.; </a:t>
            </a:r>
            <a:r>
              <a:rPr lang="en-US" sz="1100" b="0" i="0" dirty="0" err="1">
                <a:solidFill>
                  <a:srgbClr val="333399"/>
                </a:solidFill>
                <a:effectLst/>
                <a:latin typeface="arial" panose="020B0604020202020204" pitchFamily="34" charset="0"/>
              </a:rPr>
              <a:t>Schoenzart</a:t>
            </a:r>
            <a:r>
              <a:rPr lang="en-US" sz="1100" b="0" i="0" dirty="0">
                <a:solidFill>
                  <a:srgbClr val="333399"/>
                </a:solidFill>
                <a:effectLst/>
                <a:latin typeface="arial" panose="020B0604020202020204" pitchFamily="34" charset="0"/>
              </a:rPr>
              <a:t>, J.; Philips, A.B.; Kimball, J.; </a:t>
            </a:r>
            <a:r>
              <a:rPr lang="en-US" sz="1100" b="0" i="0" dirty="0" err="1">
                <a:solidFill>
                  <a:srgbClr val="333399"/>
                </a:solidFill>
                <a:effectLst/>
                <a:latin typeface="arial" panose="020B0604020202020204" pitchFamily="34" charset="0"/>
              </a:rPr>
              <a:t>Termos</a:t>
            </a:r>
            <a:r>
              <a:rPr lang="en-US" sz="1100" b="0" i="0" dirty="0">
                <a:solidFill>
                  <a:srgbClr val="333399"/>
                </a:solidFill>
                <a:effectLst/>
                <a:latin typeface="arial" panose="020B0604020202020204" pitchFamily="34" charset="0"/>
              </a:rPr>
              <a:t>, S.; Altenhof, A.; Xu, Y.; O'Keefe, C.A.; </a:t>
            </a:r>
            <a:r>
              <a:rPr lang="en-US" sz="1100" b="0" i="0" dirty="0" err="1">
                <a:solidFill>
                  <a:srgbClr val="333399"/>
                </a:solidFill>
                <a:effectLst/>
                <a:latin typeface="arial" panose="020B0604020202020204" pitchFamily="34" charset="0"/>
              </a:rPr>
              <a:t>Autschbach</a:t>
            </a:r>
            <a:r>
              <a:rPr lang="en-US" sz="1100" b="0" i="0" dirty="0">
                <a:solidFill>
                  <a:srgbClr val="333399"/>
                </a:solidFill>
                <a:effectLst/>
                <a:latin typeface="arial" panose="020B0604020202020204" pitchFamily="34" charset="0"/>
              </a:rPr>
              <a:t>, J.; Schurko, R.W., </a:t>
            </a:r>
            <a:r>
              <a:rPr lang="en-US" sz="1100" b="0" i="1" dirty="0">
                <a:solidFill>
                  <a:srgbClr val="333399"/>
                </a:solidFill>
                <a:effectLst/>
                <a:latin typeface="arial" panose="020B0604020202020204" pitchFamily="34" charset="0"/>
              </a:rPr>
              <a:t>Structure and bonding in rhodium coordination compounds: a 103Rh solid-state NMR and relativistic DFT study,</a:t>
            </a:r>
            <a:r>
              <a:rPr lang="en-US" sz="1100" b="0" i="0" dirty="0">
                <a:solidFill>
                  <a:srgbClr val="333399"/>
                </a:solidFill>
                <a:effectLst/>
                <a:latin typeface="arial" panose="020B0604020202020204" pitchFamily="34" charset="0"/>
              </a:rPr>
              <a:t> Chemical Science, </a:t>
            </a:r>
            <a:r>
              <a:rPr lang="en-US" sz="1100" b="1" i="0" dirty="0">
                <a:solidFill>
                  <a:srgbClr val="333399"/>
                </a:solidFill>
                <a:effectLst/>
                <a:latin typeface="arial" panose="020B0604020202020204" pitchFamily="34" charset="0"/>
              </a:rPr>
              <a:t>In</a:t>
            </a:r>
            <a:r>
              <a:rPr lang="en-US" sz="1100" b="0" i="0" dirty="0">
                <a:solidFill>
                  <a:srgbClr val="333399"/>
                </a:solidFill>
                <a:effectLst/>
                <a:latin typeface="arial" panose="020B0604020202020204" pitchFamily="34" charset="0"/>
              </a:rPr>
              <a:t>, Press (2023) </a:t>
            </a:r>
            <a:r>
              <a:rPr lang="en-US" sz="1100" b="1" i="0" dirty="0">
                <a:solidFill>
                  <a:srgbClr val="333399"/>
                </a:solidFill>
                <a:effectLst/>
                <a:latin typeface="arial" panose="020B0604020202020204" pitchFamily="34" charset="0"/>
                <a:hlinkClick r:id="rId6">
                  <a:extLst>
                    <a:ext uri="{A12FA001-AC4F-418D-AE19-62706E023703}">
                      <ahyp:hlinkClr xmlns:ahyp="http://schemas.microsoft.com/office/drawing/2018/hyperlinkcolor" val="tx"/>
                    </a:ext>
                  </a:extLst>
                </a:hlinkClick>
              </a:rPr>
              <a:t>doi.org/10.1039/d3sc06026h</a:t>
            </a:r>
            <a:endParaRPr lang="en-US" sz="1200" dirty="0">
              <a:solidFill>
                <a:srgbClr val="333399"/>
              </a:solidFill>
            </a:endParaRPr>
          </a:p>
        </p:txBody>
      </p:sp>
      <p:sp>
        <p:nvSpPr>
          <p:cNvPr id="1034" name="Rectangle 49"/>
          <p:cNvSpPr>
            <a:spLocks noChangeArrowheads="1"/>
          </p:cNvSpPr>
          <p:nvPr/>
        </p:nvSpPr>
        <p:spPr bwMode="auto">
          <a:xfrm>
            <a:off x="5934076" y="1185212"/>
            <a:ext cx="6169940" cy="5145870"/>
          </a:xfrm>
          <a:prstGeom prst="rect">
            <a:avLst/>
          </a:prstGeom>
          <a:noFill/>
          <a:ln w="19050">
            <a:solidFill>
              <a:srgbClr val="0033CC"/>
            </a:solidFill>
            <a:miter lim="800000"/>
            <a:headEnd/>
            <a:tailEnd/>
          </a:ln>
        </p:spPr>
        <p:txBody>
          <a:bodyPr wrap="none" anchor="ctr"/>
          <a:lstStyle/>
          <a:p>
            <a:endParaRPr lang="en-US"/>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9610" y="1258464"/>
            <a:ext cx="5858324" cy="5201424"/>
          </a:xfrm>
          <a:prstGeom prst="rect">
            <a:avLst/>
          </a:prstGeom>
          <a:noFill/>
          <a:ln w="9525">
            <a:noFill/>
            <a:miter lim="800000"/>
            <a:headEnd/>
            <a:tailEnd/>
          </a:ln>
        </p:spPr>
        <p:txBody>
          <a:bodyPr wrap="square">
            <a:spAutoFit/>
          </a:bodyPr>
          <a:lstStyle/>
          <a:p>
            <a:pPr algn="just"/>
            <a:r>
              <a:rPr lang="en-US" sz="1200" i="1" u="sng" dirty="0">
                <a:solidFill>
                  <a:srgbClr val="000000"/>
                </a:solidFill>
              </a:rPr>
              <a:t>The platinum group elements </a:t>
            </a:r>
            <a:r>
              <a:rPr lang="en-US" sz="1200" b="1" i="1" u="sng" dirty="0">
                <a:solidFill>
                  <a:srgbClr val="000000"/>
                </a:solidFill>
              </a:rPr>
              <a:t>(PGEs</a:t>
            </a:r>
            <a:r>
              <a:rPr lang="en-US" sz="1200" i="1" u="sng" dirty="0">
                <a:solidFill>
                  <a:srgbClr val="000000"/>
                </a:solidFill>
              </a:rPr>
              <a:t>), which include ruthenium, rhodium, palladium, osmium, iridium, and platinum, are scarce and costly, and have problems associated with their use, including limited supply chains and environmental impacts</a:t>
            </a:r>
            <a:r>
              <a:rPr lang="en-US" sz="1200" dirty="0">
                <a:solidFill>
                  <a:srgbClr val="000000"/>
                </a:solidFill>
              </a:rPr>
              <a:t> – despite this, they play fundamental roles in materials used for light generation, solar energy capture, energy materials, nanoparticles, medical implants, coatings, and catalysis.  </a:t>
            </a:r>
          </a:p>
          <a:p>
            <a:pPr algn="just"/>
            <a:r>
              <a:rPr lang="en-US" sz="800" b="1" dirty="0">
                <a:solidFill>
                  <a:srgbClr val="000000"/>
                </a:solidFill>
              </a:rPr>
              <a:t> </a:t>
            </a:r>
          </a:p>
          <a:p>
            <a:pPr algn="just"/>
            <a:r>
              <a:rPr lang="en-US" sz="1200" dirty="0">
                <a:solidFill>
                  <a:srgbClr val="000000"/>
                </a:solidFill>
              </a:rPr>
              <a:t>Rhodium (Rh) is used extensively in catalysis, including catalytic converters that decrease emissions from automobiles, and currently stands as the world’s most expensive metal, with demands exceeding fulfillment through recycling and new mining sources. </a:t>
            </a:r>
            <a:r>
              <a:rPr lang="en-US" sz="1200" i="1" u="sng" dirty="0">
                <a:solidFill>
                  <a:srgbClr val="000000"/>
                </a:solidFill>
              </a:rPr>
              <a:t>Therefore, it is crucial to identify abundant and cheap alternatives to replace PGEs in technologically relevant materials. To accomplish this, researchers must understand the nature of chemical bonds in Rh compounds, which may lead to new strategies for replacing PGEs and designing new, advanced materials</a:t>
            </a:r>
            <a:r>
              <a:rPr lang="en-US" sz="1200" dirty="0">
                <a:solidFill>
                  <a:srgbClr val="000000"/>
                </a:solidFill>
              </a:rPr>
              <a:t>.</a:t>
            </a:r>
          </a:p>
          <a:p>
            <a:pPr algn="just"/>
            <a:r>
              <a:rPr lang="en-US" sz="800" b="1" dirty="0">
                <a:solidFill>
                  <a:srgbClr val="000000"/>
                </a:solidFill>
              </a:rPr>
              <a:t> </a:t>
            </a:r>
          </a:p>
          <a:p>
            <a:pPr algn="just"/>
            <a:r>
              <a:rPr lang="en-US" sz="1200" b="1" dirty="0">
                <a:solidFill>
                  <a:srgbClr val="000000"/>
                </a:solidFill>
              </a:rPr>
              <a:t>What is the finding?  </a:t>
            </a:r>
            <a:r>
              <a:rPr lang="en-US" sz="1200" i="1" u="sng" dirty="0">
                <a:solidFill>
                  <a:srgbClr val="000000"/>
                </a:solidFill>
              </a:rPr>
              <a:t>MagLab users have designed new techniques to acquire </a:t>
            </a:r>
            <a:r>
              <a:rPr lang="en-US" sz="1200" i="1" u="sng" baseline="30000" dirty="0">
                <a:solidFill>
                  <a:srgbClr val="000000"/>
                </a:solidFill>
              </a:rPr>
              <a:t>103</a:t>
            </a:r>
            <a:r>
              <a:rPr lang="en-US" sz="1200" i="1" u="sng" dirty="0">
                <a:solidFill>
                  <a:srgbClr val="000000"/>
                </a:solidFill>
              </a:rPr>
              <a:t>Rh solid-state NMR (ssNMR) spectra of a wide array of Rh containing materials to study their molecular structures – a feat previously thought to be nearly impossible</a:t>
            </a:r>
            <a:r>
              <a:rPr lang="en-US" sz="1200" dirty="0">
                <a:solidFill>
                  <a:srgbClr val="000000"/>
                </a:solidFill>
              </a:rPr>
              <a:t>.</a:t>
            </a:r>
          </a:p>
          <a:p>
            <a:pPr algn="just"/>
            <a:r>
              <a:rPr lang="de-DE" sz="800" b="1" dirty="0">
                <a:solidFill>
                  <a:srgbClr val="000000"/>
                </a:solidFill>
              </a:rPr>
              <a:t> </a:t>
            </a:r>
          </a:p>
          <a:p>
            <a:pPr algn="just"/>
            <a:r>
              <a:rPr lang="en-US" sz="1200" b="1" dirty="0">
                <a:solidFill>
                  <a:srgbClr val="000000"/>
                </a:solidFill>
              </a:rPr>
              <a:t>Why is this important? </a:t>
            </a:r>
            <a:r>
              <a:rPr lang="en-CA" sz="1200" i="1" u="sng" baseline="30000" dirty="0">
                <a:solidFill>
                  <a:srgbClr val="000000"/>
                </a:solidFill>
              </a:rPr>
              <a:t>103</a:t>
            </a:r>
            <a:r>
              <a:rPr lang="en-CA" sz="1200" i="1" u="sng" dirty="0">
                <a:solidFill>
                  <a:srgbClr val="000000"/>
                </a:solidFill>
              </a:rPr>
              <a:t>Rh is very insensitive to NMR experiments, making </a:t>
            </a:r>
            <a:r>
              <a:rPr lang="en-CA" sz="1200" i="1" u="sng" baseline="30000" dirty="0">
                <a:solidFill>
                  <a:srgbClr val="000000"/>
                </a:solidFill>
              </a:rPr>
              <a:t>103</a:t>
            </a:r>
            <a:r>
              <a:rPr lang="en-CA" sz="1200" i="1" u="sng" dirty="0">
                <a:solidFill>
                  <a:srgbClr val="000000"/>
                </a:solidFill>
              </a:rPr>
              <a:t>Rh </a:t>
            </a:r>
            <a:r>
              <a:rPr lang="en-CA" sz="1200" i="1" u="sng" dirty="0" err="1">
                <a:solidFill>
                  <a:srgbClr val="000000"/>
                </a:solidFill>
              </a:rPr>
              <a:t>ssNMR</a:t>
            </a:r>
            <a:r>
              <a:rPr lang="en-CA" sz="1200" i="1" u="sng" dirty="0">
                <a:solidFill>
                  <a:srgbClr val="000000"/>
                </a:solidFill>
              </a:rPr>
              <a:t> spectra difficult to acquire. However, with new methods, MagLab users can now reliably acquire such spectra, which in combination with quantum mechanical calculations, give deep insights into molecular structure and chemical bonding, and provide unique spectral fingerprints for each Rh-containing material</a:t>
            </a:r>
            <a:r>
              <a:rPr lang="en-CA" sz="1200" dirty="0">
                <a:solidFill>
                  <a:srgbClr val="000000"/>
                </a:solidFill>
              </a:rPr>
              <a:t>.</a:t>
            </a:r>
          </a:p>
          <a:p>
            <a:pPr algn="just"/>
            <a:r>
              <a:rPr lang="en-US" sz="800" dirty="0">
                <a:latin typeface="Arial" charset="0"/>
              </a:rPr>
              <a:t> </a:t>
            </a:r>
          </a:p>
          <a:p>
            <a:pPr algn="just"/>
            <a:r>
              <a:rPr lang="en-US" sz="1200" b="1" dirty="0">
                <a:solidFill>
                  <a:srgbClr val="000000"/>
                </a:solidFill>
              </a:rPr>
              <a:t>Why did this research need the MagLab?</a:t>
            </a:r>
            <a:r>
              <a:rPr lang="en-US" sz="1200" b="1" dirty="0">
                <a:latin typeface="Arial" charset="0"/>
              </a:rPr>
              <a:t> </a:t>
            </a:r>
            <a:r>
              <a:rPr lang="en-US" sz="1200" dirty="0">
                <a:latin typeface="Arial" charset="0"/>
              </a:rPr>
              <a:t>The high fields of the 21.1T ultra-</a:t>
            </a:r>
            <a:r>
              <a:rPr lang="en-US" sz="1200" dirty="0" err="1">
                <a:latin typeface="Arial" charset="0"/>
              </a:rPr>
              <a:t>widebore</a:t>
            </a:r>
            <a:r>
              <a:rPr lang="en-US" sz="1200" dirty="0">
                <a:latin typeface="Arial" charset="0"/>
              </a:rPr>
              <a:t> NMR magnet and 36T Series Connected Hybrid magnets, in concert </a:t>
            </a:r>
            <a:r>
              <a:rPr lang="en-US" sz="1200">
                <a:latin typeface="Arial" charset="0"/>
              </a:rPr>
              <a:t>with our </a:t>
            </a:r>
            <a:r>
              <a:rPr lang="en-US" sz="1200" dirty="0">
                <a:latin typeface="Arial" charset="0"/>
              </a:rPr>
              <a:t>unique experimental probes, yield </a:t>
            </a:r>
            <a:r>
              <a:rPr lang="en-US" sz="1200" baseline="30000" dirty="0">
                <a:latin typeface="Arial" charset="0"/>
              </a:rPr>
              <a:t>103</a:t>
            </a:r>
            <a:r>
              <a:rPr lang="en-US" sz="1200" dirty="0">
                <a:latin typeface="Arial" charset="0"/>
              </a:rPr>
              <a:t>Rh NMR signals of unprecedented quality!</a:t>
            </a:r>
            <a:endParaRPr lang="en-US" sz="800" dirty="0">
              <a:latin typeface="Arial" charset="0"/>
            </a:endParaRPr>
          </a:p>
        </p:txBody>
      </p:sp>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9">
            <a:extLst>
              <a:ext uri="{FF2B5EF4-FFF2-40B4-BE49-F238E27FC236}">
                <a16:creationId xmlns:a16="http://schemas.microsoft.com/office/drawing/2014/main" id="{6EC1C1D5-B300-DD90-E1B9-11B5EF045838}"/>
              </a:ext>
            </a:extLst>
          </p:cNvPr>
          <p:cNvSpPr>
            <a:spLocks noChangeArrowheads="1"/>
          </p:cNvSpPr>
          <p:nvPr/>
        </p:nvSpPr>
        <p:spPr bwMode="auto">
          <a:xfrm>
            <a:off x="5867934" y="1221434"/>
            <a:ext cx="6236082" cy="5028431"/>
          </a:xfrm>
          <a:prstGeom prst="rect">
            <a:avLst/>
          </a:prstGeom>
          <a:noFill/>
          <a:ln w="19050">
            <a:solidFill>
              <a:srgbClr val="0033CC"/>
            </a:solidFill>
            <a:miter lim="800000"/>
            <a:headEnd/>
            <a:tailEnd/>
          </a:ln>
        </p:spPr>
        <p:txBody>
          <a:bodyPr wrap="none" anchor="ctr"/>
          <a:lstStyle/>
          <a:p>
            <a:endParaRPr lang="en-US"/>
          </a:p>
        </p:txBody>
      </p:sp>
      <p:sp>
        <p:nvSpPr>
          <p:cNvPr id="16" name="TextBox 15">
            <a:extLst>
              <a:ext uri="{FF2B5EF4-FFF2-40B4-BE49-F238E27FC236}">
                <a16:creationId xmlns:a16="http://schemas.microsoft.com/office/drawing/2014/main" id="{02975C5E-2196-32CC-99D7-FA9508542319}"/>
              </a:ext>
            </a:extLst>
          </p:cNvPr>
          <p:cNvSpPr txBox="1"/>
          <p:nvPr/>
        </p:nvSpPr>
        <p:spPr>
          <a:xfrm>
            <a:off x="5928228" y="4416931"/>
            <a:ext cx="3337893" cy="1487587"/>
          </a:xfrm>
          <a:prstGeom prst="rect">
            <a:avLst/>
          </a:prstGeom>
          <a:noFill/>
        </p:spPr>
        <p:txBody>
          <a:bodyPr wrap="square">
            <a:spAutoFit/>
          </a:bodyPr>
          <a:lstStyle/>
          <a:p>
            <a:pPr algn="just">
              <a:spcAft>
                <a:spcPts val="800"/>
              </a:spcAft>
            </a:pPr>
            <a:r>
              <a:rPr lang="en-US" sz="1200" b="1" i="1" dirty="0">
                <a:latin typeface="+mn-lt"/>
                <a:ea typeface="SimSun" panose="02010600030101010101" pitchFamily="2" charset="-122"/>
              </a:rPr>
              <a:t>Above</a:t>
            </a:r>
            <a:r>
              <a:rPr lang="en-US" sz="1200" dirty="0">
                <a:latin typeface="+mn-lt"/>
                <a:ea typeface="SimSun" panose="02010600030101010101" pitchFamily="2" charset="-122"/>
              </a:rPr>
              <a:t>: The platinum group elements, which are scarce and costly, play important roles in many different materials and applications.</a:t>
            </a:r>
          </a:p>
          <a:p>
            <a:pPr algn="just">
              <a:spcAft>
                <a:spcPts val="800"/>
              </a:spcAft>
            </a:pPr>
            <a:r>
              <a:rPr lang="en-US" sz="1200" b="1" i="1" dirty="0">
                <a:latin typeface="+mn-lt"/>
                <a:ea typeface="SimSun" panose="02010600030101010101" pitchFamily="2" charset="-122"/>
              </a:rPr>
              <a:t>At right</a:t>
            </a:r>
            <a:r>
              <a:rPr lang="en-US" sz="1200" dirty="0">
                <a:latin typeface="+mn-lt"/>
                <a:ea typeface="SimSun" panose="02010600030101010101" pitchFamily="2" charset="-122"/>
              </a:rPr>
              <a:t>: </a:t>
            </a:r>
            <a:r>
              <a:rPr lang="en-US" sz="1200" baseline="30000" dirty="0">
                <a:latin typeface="+mn-lt"/>
                <a:ea typeface="SimSun" panose="02010600030101010101" pitchFamily="2" charset="-122"/>
              </a:rPr>
              <a:t>103</a:t>
            </a:r>
            <a:r>
              <a:rPr lang="en-US" sz="1200" dirty="0">
                <a:latin typeface="+mn-lt"/>
                <a:ea typeface="SimSun" panose="02010600030101010101" pitchFamily="2" charset="-122"/>
              </a:rPr>
              <a:t>Rh solid-state NMR spectra and quantum chemical computations offer insights into the molecular structure and chemical bonding in Rhodium-containing materials. </a:t>
            </a:r>
            <a:endParaRPr lang="en-US" sz="1200" dirty="0">
              <a:effectLst/>
              <a:latin typeface="+mn-lt"/>
              <a:ea typeface="SimSun" panose="02010600030101010101" pitchFamily="2" charset="-122"/>
            </a:endParaRPr>
          </a:p>
        </p:txBody>
      </p:sp>
      <p:sp>
        <p:nvSpPr>
          <p:cNvPr id="22" name="TextBox 21">
            <a:extLst>
              <a:ext uri="{FF2B5EF4-FFF2-40B4-BE49-F238E27FC236}">
                <a16:creationId xmlns:a16="http://schemas.microsoft.com/office/drawing/2014/main" id="{7691574A-3AE5-D0E1-0DE3-1FC621F95615}"/>
              </a:ext>
            </a:extLst>
          </p:cNvPr>
          <p:cNvSpPr txBox="1"/>
          <p:nvPr/>
        </p:nvSpPr>
        <p:spPr>
          <a:xfrm>
            <a:off x="9491883" y="4538131"/>
            <a:ext cx="1066985" cy="830997"/>
          </a:xfrm>
          <a:prstGeom prst="rect">
            <a:avLst/>
          </a:prstGeom>
          <a:noFill/>
        </p:spPr>
        <p:txBody>
          <a:bodyPr wrap="square" rtlCol="0">
            <a:spAutoFit/>
          </a:bodyPr>
          <a:lstStyle/>
          <a:p>
            <a:pPr algn="ctr"/>
            <a:r>
              <a:rPr lang="en-US" sz="1200" dirty="0">
                <a:solidFill>
                  <a:srgbClr val="0033CC"/>
                </a:solidFill>
              </a:rPr>
              <a:t>Density Functional Theory Calculations</a:t>
            </a:r>
          </a:p>
        </p:txBody>
      </p:sp>
      <p:pic>
        <p:nvPicPr>
          <p:cNvPr id="7" name="Picture 6" descr="A graph of a chemical shift&#10;&#10;Description automatically generated">
            <a:extLst>
              <a:ext uri="{FF2B5EF4-FFF2-40B4-BE49-F238E27FC236}">
                <a16:creationId xmlns:a16="http://schemas.microsoft.com/office/drawing/2014/main" id="{7BEFF0BC-FA23-5005-748F-3DDDA4A9DB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711" r="16470" b="5214"/>
          <a:stretch/>
        </p:blipFill>
        <p:spPr>
          <a:xfrm>
            <a:off x="9430512" y="1953328"/>
            <a:ext cx="2630785" cy="2200170"/>
          </a:xfrm>
          <a:prstGeom prst="rect">
            <a:avLst/>
          </a:prstGeom>
        </p:spPr>
      </p:pic>
      <p:pic>
        <p:nvPicPr>
          <p:cNvPr id="20" name="Picture 19">
            <a:extLst>
              <a:ext uri="{FF2B5EF4-FFF2-40B4-BE49-F238E27FC236}">
                <a16:creationId xmlns:a16="http://schemas.microsoft.com/office/drawing/2014/main" id="{93284210-C67C-6AB7-08BE-1410836C32D8}"/>
              </a:ext>
            </a:extLst>
          </p:cNvPr>
          <p:cNvPicPr>
            <a:picLocks noChangeAspect="1"/>
          </p:cNvPicPr>
          <p:nvPr/>
        </p:nvPicPr>
        <p:blipFill>
          <a:blip r:embed="rId4"/>
          <a:stretch>
            <a:fillRect/>
          </a:stretch>
        </p:blipFill>
        <p:spPr>
          <a:xfrm>
            <a:off x="10173423" y="1439967"/>
            <a:ext cx="965388" cy="956450"/>
          </a:xfrm>
          <a:prstGeom prst="rect">
            <a:avLst/>
          </a:prstGeom>
        </p:spPr>
      </p:pic>
      <p:pic>
        <p:nvPicPr>
          <p:cNvPr id="18" name="Picture 17">
            <a:extLst>
              <a:ext uri="{FF2B5EF4-FFF2-40B4-BE49-F238E27FC236}">
                <a16:creationId xmlns:a16="http://schemas.microsoft.com/office/drawing/2014/main" id="{49DC0750-02CC-D0DF-AC26-E7A4F97D7139}"/>
              </a:ext>
            </a:extLst>
          </p:cNvPr>
          <p:cNvPicPr>
            <a:picLocks noChangeAspect="1"/>
          </p:cNvPicPr>
          <p:nvPr/>
        </p:nvPicPr>
        <p:blipFill>
          <a:blip r:embed="rId5"/>
          <a:stretch>
            <a:fillRect/>
          </a:stretch>
        </p:blipFill>
        <p:spPr>
          <a:xfrm>
            <a:off x="10368092" y="4342030"/>
            <a:ext cx="1644437" cy="1889354"/>
          </a:xfrm>
          <a:prstGeom prst="rect">
            <a:avLst/>
          </a:prstGeom>
        </p:spPr>
      </p:pic>
      <p:sp>
        <p:nvSpPr>
          <p:cNvPr id="8" name="Text Box 28">
            <a:extLst>
              <a:ext uri="{FF2B5EF4-FFF2-40B4-BE49-F238E27FC236}">
                <a16:creationId xmlns:a16="http://schemas.microsoft.com/office/drawing/2014/main" id="{DCC14DE9-A653-1815-F016-759793E0AC81}"/>
              </a:ext>
            </a:extLst>
          </p:cNvPr>
          <p:cNvSpPr txBox="1">
            <a:spLocks noChangeArrowheads="1"/>
          </p:cNvSpPr>
          <p:nvPr/>
        </p:nvSpPr>
        <p:spPr bwMode="auto">
          <a:xfrm>
            <a:off x="0" y="6223966"/>
            <a:ext cx="12192000" cy="600164"/>
          </a:xfrm>
          <a:prstGeom prst="rect">
            <a:avLst/>
          </a:prstGeom>
          <a:noFill/>
          <a:ln w="9525">
            <a:noFill/>
            <a:miter lim="800000"/>
            <a:headEnd/>
            <a:tailEnd/>
          </a:ln>
        </p:spPr>
        <p:txBody>
          <a:bodyPr wrap="square">
            <a:spAutoFit/>
          </a:bodyPr>
          <a:lstStyle/>
          <a:p>
            <a:pPr>
              <a:spcAft>
                <a:spcPts val="0"/>
              </a:spcAft>
            </a:pPr>
            <a:r>
              <a:rPr lang="en-US" sz="1100" b="1" dirty="0">
                <a:solidFill>
                  <a:srgbClr val="333399"/>
                </a:solidFill>
              </a:rPr>
              <a:t>Facilities and instrumentation used:</a:t>
            </a:r>
            <a:r>
              <a:rPr lang="en-US" sz="1100" dirty="0">
                <a:solidFill>
                  <a:srgbClr val="333399"/>
                </a:solidFill>
              </a:rPr>
              <a:t>  Solid-State NMR facility – 21.1T/900MHz/105mm solid-state NMR instrument; 36T/40mm Series Connected Hybrid Magnet (35.2T/1.5GHz)</a:t>
            </a:r>
            <a:br>
              <a:rPr lang="en-US" sz="1100" dirty="0">
                <a:solidFill>
                  <a:srgbClr val="333399"/>
                </a:solidFill>
              </a:rPr>
            </a:br>
            <a:r>
              <a:rPr lang="en-US" sz="1100" b="1" dirty="0">
                <a:solidFill>
                  <a:srgbClr val="333399"/>
                </a:solidFill>
              </a:rPr>
              <a:t>Citation: </a:t>
            </a:r>
            <a:r>
              <a:rPr lang="en-US" sz="1100" b="0" i="0" dirty="0">
                <a:solidFill>
                  <a:srgbClr val="333399"/>
                </a:solidFill>
                <a:effectLst/>
                <a:latin typeface="arial" panose="020B0604020202020204" pitchFamily="34" charset="0"/>
              </a:rPr>
              <a:t>Holmes, S.; </a:t>
            </a:r>
            <a:r>
              <a:rPr lang="en-US" sz="1100" b="0" i="0" dirty="0" err="1">
                <a:solidFill>
                  <a:srgbClr val="333399"/>
                </a:solidFill>
                <a:effectLst/>
                <a:latin typeface="arial" panose="020B0604020202020204" pitchFamily="34" charset="0"/>
              </a:rPr>
              <a:t>Schoenzart</a:t>
            </a:r>
            <a:r>
              <a:rPr lang="en-US" sz="1100" b="0" i="0" dirty="0">
                <a:solidFill>
                  <a:srgbClr val="333399"/>
                </a:solidFill>
                <a:effectLst/>
                <a:latin typeface="arial" panose="020B0604020202020204" pitchFamily="34" charset="0"/>
              </a:rPr>
              <a:t>, J.; Philips, A.B.; Kimball, J.; </a:t>
            </a:r>
            <a:r>
              <a:rPr lang="en-US" sz="1100" b="0" i="0" dirty="0" err="1">
                <a:solidFill>
                  <a:srgbClr val="333399"/>
                </a:solidFill>
                <a:effectLst/>
                <a:latin typeface="arial" panose="020B0604020202020204" pitchFamily="34" charset="0"/>
              </a:rPr>
              <a:t>Termos</a:t>
            </a:r>
            <a:r>
              <a:rPr lang="en-US" sz="1100" b="0" i="0" dirty="0">
                <a:solidFill>
                  <a:srgbClr val="333399"/>
                </a:solidFill>
                <a:effectLst/>
                <a:latin typeface="arial" panose="020B0604020202020204" pitchFamily="34" charset="0"/>
              </a:rPr>
              <a:t>, S.; Altenhof, A.; Xu, Y.; O'Keefe, C.A.; </a:t>
            </a:r>
            <a:r>
              <a:rPr lang="en-US" sz="1100" b="0" i="0" dirty="0" err="1">
                <a:solidFill>
                  <a:srgbClr val="333399"/>
                </a:solidFill>
                <a:effectLst/>
                <a:latin typeface="arial" panose="020B0604020202020204" pitchFamily="34" charset="0"/>
              </a:rPr>
              <a:t>Autschbach</a:t>
            </a:r>
            <a:r>
              <a:rPr lang="en-US" sz="1100" b="0" i="0" dirty="0">
                <a:solidFill>
                  <a:srgbClr val="333399"/>
                </a:solidFill>
                <a:effectLst/>
                <a:latin typeface="arial" panose="020B0604020202020204" pitchFamily="34" charset="0"/>
              </a:rPr>
              <a:t>, J.; Schurko, R.W., </a:t>
            </a:r>
            <a:r>
              <a:rPr lang="en-US" sz="1100" b="0" i="1" dirty="0">
                <a:solidFill>
                  <a:srgbClr val="333399"/>
                </a:solidFill>
                <a:effectLst/>
                <a:latin typeface="arial" panose="020B0604020202020204" pitchFamily="34" charset="0"/>
              </a:rPr>
              <a:t>Structure and bonding in rhodium coordination compounds: a 103Rh solid-state NMR and relativistic DFT study,</a:t>
            </a:r>
            <a:r>
              <a:rPr lang="en-US" sz="1100" b="0" i="0" dirty="0">
                <a:solidFill>
                  <a:srgbClr val="333399"/>
                </a:solidFill>
                <a:effectLst/>
                <a:latin typeface="arial" panose="020B0604020202020204" pitchFamily="34" charset="0"/>
              </a:rPr>
              <a:t> Chemical Science, </a:t>
            </a:r>
            <a:r>
              <a:rPr lang="en-US" sz="1100" b="1" i="0" dirty="0">
                <a:solidFill>
                  <a:srgbClr val="333399"/>
                </a:solidFill>
                <a:effectLst/>
                <a:latin typeface="arial" panose="020B0604020202020204" pitchFamily="34" charset="0"/>
              </a:rPr>
              <a:t>In</a:t>
            </a:r>
            <a:r>
              <a:rPr lang="en-US" sz="1100" b="0" i="0" dirty="0">
                <a:solidFill>
                  <a:srgbClr val="333399"/>
                </a:solidFill>
                <a:effectLst/>
                <a:latin typeface="arial" panose="020B0604020202020204" pitchFamily="34" charset="0"/>
              </a:rPr>
              <a:t>, Press (2023) </a:t>
            </a:r>
            <a:r>
              <a:rPr lang="en-US" sz="1100" b="1" i="0" dirty="0">
                <a:solidFill>
                  <a:srgbClr val="333399"/>
                </a:solidFill>
                <a:effectLst/>
                <a:latin typeface="arial" panose="020B0604020202020204" pitchFamily="34" charset="0"/>
                <a:hlinkClick r:id="rId6">
                  <a:extLst>
                    <a:ext uri="{A12FA001-AC4F-418D-AE19-62706E023703}">
                      <ahyp:hlinkClr xmlns:ahyp="http://schemas.microsoft.com/office/drawing/2018/hyperlinkcolor" val="tx"/>
                    </a:ext>
                  </a:extLst>
                </a:hlinkClick>
              </a:rPr>
              <a:t>doi.org/10.1039/d3sc06026h</a:t>
            </a:r>
            <a:endParaRPr lang="en-US" sz="1200" dirty="0">
              <a:solidFill>
                <a:srgbClr val="333399"/>
              </a:solidFill>
            </a:endParaRPr>
          </a:p>
        </p:txBody>
      </p:sp>
      <p:sp>
        <p:nvSpPr>
          <p:cNvPr id="13" name="TextBox 12">
            <a:extLst>
              <a:ext uri="{FF2B5EF4-FFF2-40B4-BE49-F238E27FC236}">
                <a16:creationId xmlns:a16="http://schemas.microsoft.com/office/drawing/2014/main" id="{4A8DFE21-FB6E-7C3D-33BE-5231983E35D0}"/>
              </a:ext>
            </a:extLst>
          </p:cNvPr>
          <p:cNvSpPr txBox="1"/>
          <p:nvPr/>
        </p:nvSpPr>
        <p:spPr>
          <a:xfrm>
            <a:off x="5914194" y="5969774"/>
            <a:ext cx="3226504" cy="261610"/>
          </a:xfrm>
          <a:prstGeom prst="rect">
            <a:avLst/>
          </a:prstGeom>
          <a:noFill/>
        </p:spPr>
        <p:txBody>
          <a:bodyPr wrap="square" rtlCol="0">
            <a:spAutoFit/>
          </a:bodyPr>
          <a:lstStyle/>
          <a:p>
            <a:r>
              <a:rPr lang="en-US" sz="1100" i="1" dirty="0"/>
              <a:t>Image Credit: Rob Schurko, NHMFL</a:t>
            </a:r>
          </a:p>
        </p:txBody>
      </p:sp>
      <p:sp>
        <p:nvSpPr>
          <p:cNvPr id="19" name="Right Arrow 18">
            <a:extLst>
              <a:ext uri="{FF2B5EF4-FFF2-40B4-BE49-F238E27FC236}">
                <a16:creationId xmlns:a16="http://schemas.microsoft.com/office/drawing/2014/main" id="{0D40B2FA-76F6-988D-18A7-E071D8C2C957}"/>
              </a:ext>
            </a:extLst>
          </p:cNvPr>
          <p:cNvSpPr/>
          <p:nvPr/>
        </p:nvSpPr>
        <p:spPr>
          <a:xfrm rot="3487870">
            <a:off x="10140939" y="4412867"/>
            <a:ext cx="613124" cy="264277"/>
          </a:xfrm>
          <a:prstGeom prst="rightArrow">
            <a:avLst>
              <a:gd name="adj1" fmla="val 50000"/>
              <a:gd name="adj2" fmla="val 92000"/>
            </a:avLst>
          </a:prstGeom>
          <a:solidFill>
            <a:schemeClr val="accent2"/>
          </a:solidFill>
          <a:ln>
            <a:solidFill>
              <a:srgbClr val="00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B55CAD3-3025-F131-4B9E-304B667BD1F5}"/>
              </a:ext>
            </a:extLst>
          </p:cNvPr>
          <p:cNvPicPr>
            <a:picLocks noChangeAspect="1"/>
          </p:cNvPicPr>
          <p:nvPr/>
        </p:nvPicPr>
        <p:blipFill>
          <a:blip r:embed="rId7"/>
          <a:stretch>
            <a:fillRect/>
          </a:stretch>
        </p:blipFill>
        <p:spPr>
          <a:xfrm>
            <a:off x="5743930" y="1294949"/>
            <a:ext cx="4058038" cy="2774454"/>
          </a:xfrm>
          <a:prstGeom prst="rect">
            <a:avLst/>
          </a:prstGeom>
        </p:spPr>
      </p:pic>
      <p:sp>
        <p:nvSpPr>
          <p:cNvPr id="3" name="Line 42">
            <a:extLst>
              <a:ext uri="{FF2B5EF4-FFF2-40B4-BE49-F238E27FC236}">
                <a16:creationId xmlns:a16="http://schemas.microsoft.com/office/drawing/2014/main" id="{C87A68B1-B4AE-72B7-E332-68E46678AAAA}"/>
              </a:ext>
            </a:extLst>
          </p:cNvPr>
          <p:cNvSpPr>
            <a:spLocks noChangeShapeType="1"/>
          </p:cNvSpPr>
          <p:nvPr/>
        </p:nvSpPr>
        <p:spPr bwMode="auto">
          <a:xfrm>
            <a:off x="-28082" y="1101591"/>
            <a:ext cx="12192000" cy="28082"/>
          </a:xfrm>
          <a:prstGeom prst="line">
            <a:avLst/>
          </a:prstGeom>
          <a:noFill/>
          <a:ln w="82550" cmpd="thickThin">
            <a:solidFill>
              <a:schemeClr val="tx1"/>
            </a:solidFill>
            <a:round/>
            <a:headEnd/>
            <a:tailEnd/>
          </a:ln>
        </p:spPr>
        <p:txBody>
          <a:bodyPr/>
          <a:lstStyle/>
          <a:p>
            <a:endParaRPr lang="en-US"/>
          </a:p>
        </p:txBody>
      </p:sp>
      <p:pic>
        <p:nvPicPr>
          <p:cNvPr id="5" name="Picture 4" descr="NSF logo.jpg">
            <a:extLst>
              <a:ext uri="{FF2B5EF4-FFF2-40B4-BE49-F238E27FC236}">
                <a16:creationId xmlns:a16="http://schemas.microsoft.com/office/drawing/2014/main" id="{D3CDD6CD-12F0-FEDE-0D00-BFCAB06E4E29}"/>
              </a:ext>
            </a:extLst>
          </p:cNvPr>
          <p:cNvPicPr>
            <a:picLocks noChangeAspect="1"/>
          </p:cNvPicPr>
          <p:nvPr/>
        </p:nvPicPr>
        <p:blipFill>
          <a:blip r:embed="rId8" cstate="print"/>
          <a:stretch>
            <a:fillRect/>
          </a:stretch>
        </p:blipFill>
        <p:spPr>
          <a:xfrm>
            <a:off x="11081012" y="43359"/>
            <a:ext cx="1017188" cy="1023315"/>
          </a:xfrm>
          <a:prstGeom prst="rect">
            <a:avLst/>
          </a:prstGeom>
        </p:spPr>
      </p:pic>
      <p:pic>
        <p:nvPicPr>
          <p:cNvPr id="9" name="Picture 8" descr="JustM_purple.jpg">
            <a:extLst>
              <a:ext uri="{FF2B5EF4-FFF2-40B4-BE49-F238E27FC236}">
                <a16:creationId xmlns:a16="http://schemas.microsoft.com/office/drawing/2014/main" id="{0FEC7563-9B54-05C3-BB4C-913D2E99DAC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800" y="65071"/>
            <a:ext cx="792698" cy="944759"/>
          </a:xfrm>
          <a:prstGeom prst="rect">
            <a:avLst/>
          </a:prstGeom>
        </p:spPr>
      </p:pic>
      <p:sp>
        <p:nvSpPr>
          <p:cNvPr id="15" name="Text Box 62">
            <a:extLst>
              <a:ext uri="{FF2B5EF4-FFF2-40B4-BE49-F238E27FC236}">
                <a16:creationId xmlns:a16="http://schemas.microsoft.com/office/drawing/2014/main" id="{24785D50-8A88-9FAE-71DC-A92DBE2A126C}"/>
              </a:ext>
            </a:extLst>
          </p:cNvPr>
          <p:cNvSpPr txBox="1">
            <a:spLocks noChangeArrowheads="1"/>
          </p:cNvSpPr>
          <p:nvPr/>
        </p:nvSpPr>
        <p:spPr bwMode="auto">
          <a:xfrm>
            <a:off x="1144858" y="77787"/>
            <a:ext cx="9902283" cy="1015663"/>
          </a:xfrm>
          <a:prstGeom prst="rect">
            <a:avLst/>
          </a:prstGeom>
          <a:noFill/>
          <a:ln w="9525">
            <a:noFill/>
            <a:miter lim="800000"/>
            <a:headEnd/>
            <a:tailEnd/>
          </a:ln>
        </p:spPr>
        <p:txBody>
          <a:bodyPr wrap="square">
            <a:spAutoFit/>
          </a:bodyPr>
          <a:lstStyle/>
          <a:p>
            <a:pPr algn="ctr">
              <a:spcBef>
                <a:spcPts val="0"/>
              </a:spcBef>
            </a:pPr>
            <a:r>
              <a:rPr lang="en-US" sz="1600" b="1" dirty="0"/>
              <a:t>Unraveling the Mysteries of the Platinum Group Elements with </a:t>
            </a:r>
            <a:r>
              <a:rPr lang="en-US" sz="1600" b="1" baseline="30000" dirty="0"/>
              <a:t>103</a:t>
            </a:r>
            <a:r>
              <a:rPr lang="en-US" sz="1600" b="1" dirty="0"/>
              <a:t>Rh Solid-State NMR Spectroscopy</a:t>
            </a:r>
          </a:p>
          <a:p>
            <a:pPr algn="ctr">
              <a:spcBef>
                <a:spcPts val="0"/>
              </a:spcBef>
            </a:pPr>
            <a:endParaRPr lang="en-US" sz="300" dirty="0"/>
          </a:p>
          <a:p>
            <a:pPr marL="0" marR="0" algn="ctr">
              <a:spcBef>
                <a:spcPts val="0"/>
              </a:spcBef>
              <a:spcAft>
                <a:spcPts val="0"/>
              </a:spcAft>
            </a:pPr>
            <a:r>
              <a:rPr lang="en-US" sz="1050" dirty="0">
                <a:effectLst/>
                <a:ea typeface="Calibri" panose="020F0502020204030204" pitchFamily="34" charset="0"/>
              </a:rPr>
              <a:t>Sean T. Holmes,</a:t>
            </a:r>
            <a:r>
              <a:rPr lang="en-US" sz="1050" baseline="30000" dirty="0">
                <a:effectLst/>
                <a:ea typeface="Calibri" panose="020F0502020204030204" pitchFamily="34" charset="0"/>
              </a:rPr>
              <a:t>1,2 </a:t>
            </a:r>
            <a:r>
              <a:rPr lang="en-US" sz="1050" dirty="0">
                <a:effectLst/>
                <a:ea typeface="Calibri" panose="020F0502020204030204" pitchFamily="34" charset="0"/>
              </a:rPr>
              <a:t>Jasmin Schönzart,</a:t>
            </a:r>
            <a:r>
              <a:rPr lang="en-US" sz="1050" baseline="30000" dirty="0">
                <a:effectLst/>
                <a:ea typeface="Calibri" panose="020F0502020204030204" pitchFamily="34" charset="0"/>
              </a:rPr>
              <a:t>1,2</a:t>
            </a:r>
            <a:r>
              <a:rPr lang="en-US" sz="1050" dirty="0">
                <a:effectLst/>
                <a:ea typeface="Calibri" panose="020F0502020204030204" pitchFamily="34" charset="0"/>
              </a:rPr>
              <a:t> Adam B. Philips,</a:t>
            </a:r>
            <a:r>
              <a:rPr lang="en-US" sz="1050" baseline="30000" dirty="0">
                <a:effectLst/>
                <a:ea typeface="Calibri" panose="020F0502020204030204" pitchFamily="34" charset="0"/>
              </a:rPr>
              <a:t>3</a:t>
            </a:r>
            <a:r>
              <a:rPr lang="en-US" sz="1050" dirty="0">
                <a:effectLst/>
                <a:ea typeface="Calibri" panose="020F0502020204030204" pitchFamily="34" charset="0"/>
              </a:rPr>
              <a:t> James J. Kimball,</a:t>
            </a:r>
            <a:r>
              <a:rPr lang="en-US" sz="1050" baseline="30000" dirty="0">
                <a:effectLst/>
                <a:ea typeface="Calibri" panose="020F0502020204030204" pitchFamily="34" charset="0"/>
              </a:rPr>
              <a:t>1,2</a:t>
            </a:r>
            <a:r>
              <a:rPr lang="en-US" sz="1050" dirty="0">
                <a:effectLst/>
                <a:ea typeface="Calibri" panose="020F0502020204030204" pitchFamily="34" charset="0"/>
              </a:rPr>
              <a:t>  Sara Termos,</a:t>
            </a:r>
            <a:r>
              <a:rPr lang="en-US" sz="1050" baseline="30000" dirty="0">
                <a:effectLst/>
                <a:ea typeface="Calibri" panose="020F0502020204030204" pitchFamily="34" charset="0"/>
              </a:rPr>
              <a:t>1,2</a:t>
            </a:r>
            <a:r>
              <a:rPr lang="en-US" sz="1050" dirty="0">
                <a:effectLst/>
                <a:ea typeface="Calibri" panose="020F0502020204030204" pitchFamily="34" charset="0"/>
              </a:rPr>
              <a:t> Adam R. Altenhof,</a:t>
            </a:r>
            <a:r>
              <a:rPr lang="en-US" sz="1050" baseline="30000" dirty="0">
                <a:effectLst/>
                <a:ea typeface="Calibri" panose="020F0502020204030204" pitchFamily="34" charset="0"/>
              </a:rPr>
              <a:t>1,2 </a:t>
            </a:r>
            <a:r>
              <a:rPr lang="en-US" sz="1050" dirty="0" err="1">
                <a:effectLst/>
                <a:ea typeface="Calibri" panose="020F0502020204030204" pitchFamily="34" charset="0"/>
              </a:rPr>
              <a:t>Yijue</a:t>
            </a:r>
            <a:r>
              <a:rPr lang="en-US" sz="1050" dirty="0">
                <a:effectLst/>
                <a:ea typeface="Calibri" panose="020F0502020204030204" pitchFamily="34" charset="0"/>
              </a:rPr>
              <a:t> Xu,</a:t>
            </a:r>
            <a:r>
              <a:rPr lang="en-US" sz="1050" baseline="30000" dirty="0">
                <a:effectLst/>
                <a:ea typeface="Calibri" panose="020F0502020204030204" pitchFamily="34" charset="0"/>
              </a:rPr>
              <a:t>2</a:t>
            </a:r>
            <a:r>
              <a:rPr lang="en-US" sz="1050" dirty="0">
                <a:effectLst/>
                <a:ea typeface="Calibri" panose="020F0502020204030204" pitchFamily="34" charset="0"/>
              </a:rPr>
              <a:t> </a:t>
            </a:r>
            <a:br>
              <a:rPr lang="en-US" sz="1050" dirty="0">
                <a:effectLst/>
                <a:ea typeface="Calibri" panose="020F0502020204030204" pitchFamily="34" charset="0"/>
              </a:rPr>
            </a:br>
            <a:r>
              <a:rPr lang="en-US" sz="1050" dirty="0">
                <a:effectLst/>
                <a:ea typeface="Calibri" panose="020F0502020204030204" pitchFamily="34" charset="0"/>
              </a:rPr>
              <a:t>Christopher A. O'Keefe,</a:t>
            </a:r>
            <a:r>
              <a:rPr lang="en-US" sz="1050" baseline="30000" dirty="0">
                <a:effectLst/>
                <a:ea typeface="Calibri" panose="020F0502020204030204" pitchFamily="34" charset="0"/>
              </a:rPr>
              <a:t>4</a:t>
            </a:r>
            <a:r>
              <a:rPr lang="en-US" sz="1050" dirty="0">
                <a:effectLst/>
                <a:ea typeface="Calibri" panose="020F0502020204030204" pitchFamily="34" charset="0"/>
              </a:rPr>
              <a:t> Jochen Autschbach,</a:t>
            </a:r>
            <a:r>
              <a:rPr lang="en-US" sz="1050" baseline="30000" dirty="0">
                <a:effectLst/>
                <a:ea typeface="Calibri" panose="020F0502020204030204" pitchFamily="34" charset="0"/>
              </a:rPr>
              <a:t>3,*</a:t>
            </a:r>
            <a:r>
              <a:rPr lang="en-US" sz="1050" dirty="0">
                <a:effectLst/>
                <a:ea typeface="Calibri" panose="020F0502020204030204" pitchFamily="34" charset="0"/>
              </a:rPr>
              <a:t> and Robert W. Schurko</a:t>
            </a:r>
            <a:r>
              <a:rPr lang="en-US" sz="1050" baseline="30000" dirty="0">
                <a:effectLst/>
                <a:ea typeface="Calibri" panose="020F0502020204030204" pitchFamily="34" charset="0"/>
              </a:rPr>
              <a:t>1,2,*</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228600" indent="-228600" algn="ctr">
              <a:spcBef>
                <a:spcPts val="0"/>
              </a:spcBef>
              <a:buAutoNum type="arabicPeriod"/>
            </a:pPr>
            <a:r>
              <a:rPr lang="en-US" sz="1000" b="1" dirty="0">
                <a:solidFill>
                  <a:srgbClr val="0033CC"/>
                </a:solidFill>
              </a:rPr>
              <a:t>Florida State University; 2. National High Magnetic Field Laboratory; 3. University at Buffalo; 4. University of Windsor</a:t>
            </a:r>
            <a:r>
              <a:rPr lang="en-US" sz="700" b="1" dirty="0">
                <a:solidFill>
                  <a:srgbClr val="0033CC"/>
                </a:solidFill>
              </a:rPr>
              <a:t> </a:t>
            </a:r>
          </a:p>
          <a:p>
            <a:pPr algn="ctr">
              <a:spcBef>
                <a:spcPts val="0"/>
              </a:spcBef>
            </a:pPr>
            <a:r>
              <a:rPr lang="en-US" sz="1000" b="1" dirty="0"/>
              <a:t>Funding Grants: </a:t>
            </a:r>
            <a:r>
              <a:rPr lang="en-US" sz="1000" dirty="0"/>
              <a:t>G.S. </a:t>
            </a:r>
            <a:r>
              <a:rPr lang="en-US" sz="1000" dirty="0" err="1"/>
              <a:t>Boebinger</a:t>
            </a:r>
            <a:r>
              <a:rPr lang="en-US" sz="1000" dirty="0"/>
              <a:t> (NSF DMR-1644779, NSF DMR-2128556); R.W. </a:t>
            </a:r>
            <a:r>
              <a:rPr lang="en-US" sz="1000" dirty="0" err="1"/>
              <a:t>Schurko</a:t>
            </a:r>
            <a:r>
              <a:rPr lang="en-US" sz="1000" dirty="0"/>
              <a:t>, J. </a:t>
            </a:r>
            <a:r>
              <a:rPr lang="en-US" sz="1000" dirty="0" err="1"/>
              <a:t>Autschbach</a:t>
            </a:r>
            <a:r>
              <a:rPr lang="en-US" sz="1000" dirty="0"/>
              <a:t> (DE-SC0022310); R.W. </a:t>
            </a:r>
            <a:r>
              <a:rPr lang="en-US" sz="1000" dirty="0" err="1"/>
              <a:t>Schurko</a:t>
            </a:r>
            <a:r>
              <a:rPr lang="en-US" sz="1000" dirty="0"/>
              <a:t> (NIH RM1 GM148766)</a:t>
            </a:r>
          </a:p>
        </p:txBody>
      </p:sp>
    </p:spTree>
    <p:extLst>
      <p:ext uri="{BB962C8B-B14F-4D97-AF65-F5344CB8AC3E}">
        <p14:creationId xmlns:p14="http://schemas.microsoft.com/office/powerpoint/2010/main" val="2498236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C4AD0200B8BC44BDD330EF3059487F" ma:contentTypeVersion="1" ma:contentTypeDescription="Create a new document." ma:contentTypeScope="" ma:versionID="0da82ca7ad83cb9daf5cd4f11a0355f1">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6C9B1F-FD1A-47C5-90CA-745EE1698870}"/>
</file>

<file path=customXml/itemProps2.xml><?xml version="1.0" encoding="utf-8"?>
<ds:datastoreItem xmlns:ds="http://schemas.openxmlformats.org/officeDocument/2006/customXml" ds:itemID="{5383E06A-81B0-4358-9A62-EF63449EA89C}">
  <ds:schemaRefs>
    <ds:schemaRef ds:uri="http://purl.org/dc/terms/"/>
    <ds:schemaRef ds:uri="http://www.w3.org/XML/1998/namespace"/>
    <ds:schemaRef ds:uri="http://schemas.microsoft.com/office/infopath/2007/PartnerControls"/>
    <ds:schemaRef ds:uri="http://schemas.microsoft.com/office/2006/metadata/properties"/>
    <ds:schemaRef ds:uri="75e47741-c6b8-4229-bf2f-644a5ed7d146"/>
    <ds:schemaRef ds:uri="http://schemas.microsoft.com/office/2006/documentManagement/types"/>
    <ds:schemaRef ds:uri="http://purl.org/dc/elements/1.1/"/>
    <ds:schemaRef ds:uri="http://schemas.openxmlformats.org/package/2006/metadata/core-properties"/>
    <ds:schemaRef ds:uri="13845354-d42e-4d18-8e05-b3383eae2cf3"/>
    <ds:schemaRef ds:uri="http://purl.org/dc/dcmitype/"/>
  </ds:schemaRefs>
</ds:datastoreItem>
</file>

<file path=customXml/itemProps3.xml><?xml version="1.0" encoding="utf-8"?>
<ds:datastoreItem xmlns:ds="http://schemas.openxmlformats.org/officeDocument/2006/customXml" ds:itemID="{85D123EE-6920-448C-9305-BE069806C0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2559</TotalTime>
  <Words>1247</Words>
  <Application>Microsoft Office PowerPoint</Application>
  <PresentationFormat>Widescreen</PresentationFormat>
  <Paragraphs>32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vt:lpstr>
      <vt:lpstr>Calibri</vt:lpstr>
      <vt:lpstr>Times New Roman</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366</cp:revision>
  <cp:lastPrinted>2019-07-16T13:07:28Z</cp:lastPrinted>
  <dcterms:created xsi:type="dcterms:W3CDTF">2004-08-07T03:10:56Z</dcterms:created>
  <dcterms:modified xsi:type="dcterms:W3CDTF">2024-03-26T17:21:38Z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0x010100AFC4AD0200B8BC44BDD330EF3059487F</vt:lpwstr>
  </property>
</Properties>
</file>