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3"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A949"/>
    <a:srgbClr val="228F58"/>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9" autoAdjust="0"/>
    <p:restoredTop sz="95169" autoAdjust="0"/>
  </p:normalViewPr>
  <p:slideViewPr>
    <p:cSldViewPr snapToGrid="0">
      <p:cViewPr varScale="1">
        <p:scale>
          <a:sx n="102" d="100"/>
          <a:sy n="102" d="100"/>
        </p:scale>
        <p:origin x="562" y="5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4015496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dirty="0"/>
          </a:p>
        </p:txBody>
      </p:sp>
      <p:pic>
        <p:nvPicPr>
          <p:cNvPr id="12" name="Picture 11" descr="NSF logo.jpg"/>
          <p:cNvPicPr>
            <a:picLocks noChangeAspect="1"/>
          </p:cNvPicPr>
          <p:nvPr/>
        </p:nvPicPr>
        <p:blipFill>
          <a:blip r:embed="rId3" cstate="print"/>
          <a:stretch>
            <a:fillRect/>
          </a:stretch>
        </p:blipFill>
        <p:spPr>
          <a:xfrm>
            <a:off x="11142446" y="29870"/>
            <a:ext cx="1017188" cy="1023315"/>
          </a:xfrm>
          <a:prstGeom prst="rect">
            <a:avLst/>
          </a:prstGeom>
        </p:spPr>
      </p:pic>
      <p:pic>
        <p:nvPicPr>
          <p:cNvPr id="14" name="Picture 13" descr="JustM_purple.jp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1720" y="57335"/>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17198" y="326073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 Box 28">
            <a:extLst>
              <a:ext uri="{FF2B5EF4-FFF2-40B4-BE49-F238E27FC236}">
                <a16:creationId xmlns:a16="http://schemas.microsoft.com/office/drawing/2014/main" id="{673F669F-C943-75FB-82B8-A34439E88B77}"/>
              </a:ext>
            </a:extLst>
          </p:cNvPr>
          <p:cNvSpPr txBox="1">
            <a:spLocks noChangeArrowheads="1"/>
          </p:cNvSpPr>
          <p:nvPr/>
        </p:nvSpPr>
        <p:spPr bwMode="auto">
          <a:xfrm>
            <a:off x="25170" y="6604063"/>
            <a:ext cx="12166830" cy="269304"/>
          </a:xfrm>
          <a:prstGeom prst="rect">
            <a:avLst/>
          </a:prstGeom>
          <a:noFill/>
          <a:ln w="9525">
            <a:noFill/>
            <a:miter lim="800000"/>
            <a:headEnd/>
            <a:tailEnd/>
          </a:ln>
        </p:spPr>
        <p:txBody>
          <a:bodyPr wrap="square">
            <a:spAutoFit/>
          </a:bodyPr>
          <a:lstStyle/>
          <a:p>
            <a:r>
              <a:rPr lang="en-US" sz="1150" b="1" dirty="0">
                <a:solidFill>
                  <a:srgbClr val="333399"/>
                </a:solidFill>
              </a:rPr>
              <a:t>Facilities:</a:t>
            </a:r>
            <a:r>
              <a:rPr lang="en-US" sz="1150" dirty="0">
                <a:solidFill>
                  <a:srgbClr val="333399"/>
                </a:solidFill>
              </a:rPr>
              <a:t>  The Open House features every FSU-based MagLab Facility and is run by the lab’s Public Affairs Team with immense support from the MagLab Facilities and Safety Groups</a:t>
            </a:r>
          </a:p>
        </p:txBody>
      </p:sp>
      <p:sp>
        <p:nvSpPr>
          <p:cNvPr id="9" name="Text Box 62">
            <a:extLst>
              <a:ext uri="{FF2B5EF4-FFF2-40B4-BE49-F238E27FC236}">
                <a16:creationId xmlns:a16="http://schemas.microsoft.com/office/drawing/2014/main" id="{D3178B33-0876-B8D6-62CD-21A8A8A5BC20}"/>
              </a:ext>
            </a:extLst>
          </p:cNvPr>
          <p:cNvSpPr txBox="1">
            <a:spLocks noChangeArrowheads="1"/>
          </p:cNvSpPr>
          <p:nvPr/>
        </p:nvSpPr>
        <p:spPr bwMode="auto">
          <a:xfrm>
            <a:off x="1268546" y="57335"/>
            <a:ext cx="9521072" cy="915635"/>
          </a:xfrm>
          <a:prstGeom prst="rect">
            <a:avLst/>
          </a:prstGeom>
          <a:noFill/>
          <a:ln w="9525">
            <a:noFill/>
            <a:miter lim="800000"/>
            <a:headEnd/>
            <a:tailEnd/>
          </a:ln>
        </p:spPr>
        <p:txBody>
          <a:bodyPr wrap="square">
            <a:spAutoFit/>
          </a:bodyPr>
          <a:lstStyle/>
          <a:p>
            <a:pPr algn="ctr">
              <a:spcBef>
                <a:spcPts val="0"/>
              </a:spcBef>
            </a:pPr>
            <a:r>
              <a:rPr lang="en-US" sz="2000" b="1" dirty="0"/>
              <a:t>Thousands Play at the MagLab’s 2024 Annual Open House</a:t>
            </a:r>
            <a:endParaRPr lang="en-US" sz="1600" b="1" dirty="0"/>
          </a:p>
          <a:p>
            <a:pPr algn="ctr">
              <a:spcBef>
                <a:spcPts val="0"/>
              </a:spcBef>
            </a:pPr>
            <a:endParaRPr lang="en-US" sz="600" dirty="0"/>
          </a:p>
          <a:p>
            <a:pPr algn="ctr">
              <a:spcBef>
                <a:spcPts val="0"/>
              </a:spcBef>
            </a:pPr>
            <a:r>
              <a:rPr lang="en-US" sz="1050" b="1" dirty="0">
                <a:solidFill>
                  <a:srgbClr val="0033CC"/>
                </a:solidFill>
                <a:latin typeface="+mn-lt"/>
              </a:rPr>
              <a:t>National High Magnetic Field Laboratory, Florida State University</a:t>
            </a:r>
            <a:endParaRPr lang="en-US" sz="1050" dirty="0">
              <a:latin typeface="+mn-lt"/>
            </a:endParaRPr>
          </a:p>
          <a:p>
            <a:pPr algn="ctr">
              <a:spcBef>
                <a:spcPts val="0"/>
              </a:spcBef>
            </a:pPr>
            <a:r>
              <a:rPr lang="en-US" sz="600" b="1" dirty="0">
                <a:solidFill>
                  <a:srgbClr val="0033CC"/>
                </a:solidFill>
              </a:rPr>
              <a:t> </a:t>
            </a:r>
          </a:p>
          <a:p>
            <a:pPr algn="ctr">
              <a:spcBef>
                <a:spcPts val="0"/>
              </a:spcBef>
            </a:pPr>
            <a:r>
              <a:rPr lang="en-US" sz="1100" b="1" dirty="0">
                <a:latin typeface="+mn-lt"/>
              </a:rPr>
              <a:t>Funding Grants:</a:t>
            </a:r>
            <a:r>
              <a:rPr lang="en-US" sz="1100" dirty="0">
                <a:latin typeface="+mn-lt"/>
              </a:rPr>
              <a:t> G.S. Boebinger (NSF DMR-2128556)</a:t>
            </a:r>
            <a:endParaRPr lang="en-US" sz="1100" b="1" dirty="0">
              <a:solidFill>
                <a:srgbClr val="0033CC"/>
              </a:solidFill>
              <a:latin typeface="+mn-lt"/>
            </a:endParaRPr>
          </a:p>
        </p:txBody>
      </p:sp>
      <p:pic>
        <p:nvPicPr>
          <p:cNvPr id="8" name="Picture 7" descr="A poster for a science fair&#10;&#10;Description automatically generated with medium confidence">
            <a:extLst>
              <a:ext uri="{FF2B5EF4-FFF2-40B4-BE49-F238E27FC236}">
                <a16:creationId xmlns:a16="http://schemas.microsoft.com/office/drawing/2014/main" id="{AA073F6D-5265-D631-96D4-F1BC7FF5171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47382" y="1202773"/>
            <a:ext cx="3694183" cy="1907686"/>
          </a:xfrm>
          <a:prstGeom prst="rect">
            <a:avLst/>
          </a:prstGeom>
        </p:spPr>
      </p:pic>
      <p:pic>
        <p:nvPicPr>
          <p:cNvPr id="17" name="Picture 16" descr="A child wearing goggles and a white coat&#10;&#10;Description automatically generated">
            <a:extLst>
              <a:ext uri="{FF2B5EF4-FFF2-40B4-BE49-F238E27FC236}">
                <a16:creationId xmlns:a16="http://schemas.microsoft.com/office/drawing/2014/main" id="{45BA2EF8-B362-4BEF-C1A7-88155017708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59576" y="4824707"/>
            <a:ext cx="2208473" cy="1772431"/>
          </a:xfrm>
          <a:prstGeom prst="rect">
            <a:avLst/>
          </a:prstGeom>
        </p:spPr>
      </p:pic>
      <p:pic>
        <p:nvPicPr>
          <p:cNvPr id="26" name="Picture 25" descr="A child using a touch screen&#10;&#10;Description automatically generated">
            <a:extLst>
              <a:ext uri="{FF2B5EF4-FFF2-40B4-BE49-F238E27FC236}">
                <a16:creationId xmlns:a16="http://schemas.microsoft.com/office/drawing/2014/main" id="{9B2DAA16-5BC8-BEF8-BFB5-1AEF0FD8135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5857" t="14956" r="12479" b="2183"/>
          <a:stretch/>
        </p:blipFill>
        <p:spPr>
          <a:xfrm>
            <a:off x="10275648" y="3535576"/>
            <a:ext cx="1836954" cy="1257464"/>
          </a:xfrm>
          <a:prstGeom prst="rect">
            <a:avLst/>
          </a:prstGeom>
        </p:spPr>
      </p:pic>
      <p:pic>
        <p:nvPicPr>
          <p:cNvPr id="33" name="Picture 32" descr="A group of people looking at a metal spring&#10;&#10;Description automatically generated">
            <a:extLst>
              <a:ext uri="{FF2B5EF4-FFF2-40B4-BE49-F238E27FC236}">
                <a16:creationId xmlns:a16="http://schemas.microsoft.com/office/drawing/2014/main" id="{5D24EE6E-858D-5A6A-67B5-443187A4872B}"/>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54" r="-2" b="13682"/>
          <a:stretch/>
        </p:blipFill>
        <p:spPr>
          <a:xfrm>
            <a:off x="8896662" y="4815447"/>
            <a:ext cx="3140440" cy="1781691"/>
          </a:xfrm>
          <a:prstGeom prst="rect">
            <a:avLst/>
          </a:prstGeom>
        </p:spPr>
      </p:pic>
      <p:pic>
        <p:nvPicPr>
          <p:cNvPr id="36" name="Picture 35" descr="A group of people at a table&#10;&#10;Description automatically generated">
            <a:extLst>
              <a:ext uri="{FF2B5EF4-FFF2-40B4-BE49-F238E27FC236}">
                <a16:creationId xmlns:a16="http://schemas.microsoft.com/office/drawing/2014/main" id="{D57BB3B2-A9B1-07F2-F476-DDAD871BC36F}"/>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10676" r="16246"/>
          <a:stretch/>
        </p:blipFill>
        <p:spPr>
          <a:xfrm>
            <a:off x="8433803" y="3145270"/>
            <a:ext cx="1808579" cy="1649904"/>
          </a:xfrm>
          <a:prstGeom prst="rect">
            <a:avLst/>
          </a:prstGeom>
        </p:spPr>
      </p:pic>
      <p:pic>
        <p:nvPicPr>
          <p:cNvPr id="40" name="Picture 39" descr="A person holding a child&#10;&#10;Description automatically generated">
            <a:extLst>
              <a:ext uri="{FF2B5EF4-FFF2-40B4-BE49-F238E27FC236}">
                <a16:creationId xmlns:a16="http://schemas.microsoft.com/office/drawing/2014/main" id="{2CD487C1-CCBF-2D14-4DED-AA43B534B964}"/>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l="10032" t="3907" r="20143"/>
          <a:stretch/>
        </p:blipFill>
        <p:spPr>
          <a:xfrm>
            <a:off x="6559576" y="3143136"/>
            <a:ext cx="1836954" cy="1649904"/>
          </a:xfrm>
          <a:prstGeom prst="rect">
            <a:avLst/>
          </a:prstGeom>
        </p:spPr>
      </p:pic>
      <p:pic>
        <p:nvPicPr>
          <p:cNvPr id="28" name="Picture 27" descr="A child holding a sign&#10;&#10;Description automatically generated">
            <a:extLst>
              <a:ext uri="{FF2B5EF4-FFF2-40B4-BE49-F238E27FC236}">
                <a16:creationId xmlns:a16="http://schemas.microsoft.com/office/drawing/2014/main" id="{983376E5-5282-33D7-5DEC-082EC4C6B8C1}"/>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220" t="3992" b="16248"/>
          <a:stretch/>
        </p:blipFill>
        <p:spPr>
          <a:xfrm>
            <a:off x="10288170" y="1207708"/>
            <a:ext cx="1836954" cy="2301867"/>
          </a:xfrm>
          <a:prstGeom prst="rect">
            <a:avLst/>
          </a:prstGeom>
        </p:spPr>
      </p:pic>
      <p:sp>
        <p:nvSpPr>
          <p:cNvPr id="21" name="Text Box 28">
            <a:extLst>
              <a:ext uri="{FF2B5EF4-FFF2-40B4-BE49-F238E27FC236}">
                <a16:creationId xmlns:a16="http://schemas.microsoft.com/office/drawing/2014/main" id="{CA9F81D8-57EB-478D-9D5D-B3105EB1D27C}"/>
              </a:ext>
            </a:extLst>
          </p:cNvPr>
          <p:cNvSpPr txBox="1">
            <a:spLocks noChangeArrowheads="1"/>
          </p:cNvSpPr>
          <p:nvPr/>
        </p:nvSpPr>
        <p:spPr bwMode="auto">
          <a:xfrm>
            <a:off x="37692" y="1138824"/>
            <a:ext cx="6459824" cy="5570756"/>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event? </a:t>
            </a:r>
            <a:r>
              <a:rPr lang="en-US" sz="1200" dirty="0"/>
              <a:t>More than </a:t>
            </a:r>
            <a:r>
              <a:rPr lang="en-US" sz="1200" b="1" dirty="0"/>
              <a:t>8,500 visitors </a:t>
            </a:r>
            <a:r>
              <a:rPr lang="en-US" sz="1200" dirty="0"/>
              <a:t>came from across the southeastern United States to play with the nearly 100 hands-on activities as we </a:t>
            </a:r>
            <a:r>
              <a:rPr lang="en-US" sz="1200" b="0" i="0" dirty="0">
                <a:solidFill>
                  <a:srgbClr val="212529"/>
                </a:solidFill>
                <a:effectLst/>
                <a:highlight>
                  <a:srgbClr val="FFFFFF"/>
                </a:highlight>
              </a:rPr>
              <a:t>turned the lab into a Science </a:t>
            </a:r>
            <a:r>
              <a:rPr lang="en-US" sz="1200" b="0" i="0" dirty="0" err="1">
                <a:solidFill>
                  <a:srgbClr val="212529"/>
                </a:solidFill>
                <a:effectLst/>
                <a:highlight>
                  <a:srgbClr val="FFFFFF"/>
                </a:highlight>
              </a:rPr>
              <a:t>ToyLand</a:t>
            </a:r>
            <a:r>
              <a:rPr lang="en-US" sz="1200" b="0" i="0" dirty="0">
                <a:solidFill>
                  <a:srgbClr val="212529"/>
                </a:solidFill>
                <a:effectLst/>
                <a:highlight>
                  <a:srgbClr val="FFFFFF"/>
                </a:highlight>
              </a:rPr>
              <a:t> for Open House 2024!  </a:t>
            </a:r>
            <a:r>
              <a:rPr lang="en-US" sz="1200" dirty="0"/>
              <a:t>In addition to classic MagLab activities like the popular Quarter Shrinker, Potato Launcher, Human Levitator, and Cryogenic Ice Cream, the 2024 event invited visitors of all ages to come </a:t>
            </a:r>
            <a:r>
              <a:rPr lang="en-US" sz="1200" b="1" i="0" dirty="0">
                <a:solidFill>
                  <a:srgbClr val="212529"/>
                </a:solidFill>
                <a:effectLst/>
                <a:highlight>
                  <a:srgbClr val="FFFFFF"/>
                </a:highlight>
              </a:rPr>
              <a:t>channel their inner child and explore the science of toys and the creative fun that comes from play. </a:t>
            </a:r>
            <a:r>
              <a:rPr lang="en-US" sz="1200" i="0" dirty="0">
                <a:solidFill>
                  <a:srgbClr val="212529"/>
                </a:solidFill>
                <a:effectLst/>
                <a:highlight>
                  <a:srgbClr val="FFFFFF"/>
                </a:highlight>
              </a:rPr>
              <a:t>Special </a:t>
            </a:r>
            <a:r>
              <a:rPr lang="en-US" sz="1200" dirty="0"/>
              <a:t>experiences included:</a:t>
            </a:r>
          </a:p>
          <a:p>
            <a:pPr marL="169863" lvl="1" indent="-169863" algn="just">
              <a:buFont typeface="Wingdings" panose="05000000000000000000" pitchFamily="2" charset="2"/>
              <a:buChar char="§"/>
            </a:pPr>
            <a:r>
              <a:rPr lang="en-US" sz="1200" dirty="0"/>
              <a:t>A giant </a:t>
            </a:r>
            <a:r>
              <a:rPr lang="en-US" sz="1200" b="1" dirty="0"/>
              <a:t>PlayLab</a:t>
            </a:r>
            <a:r>
              <a:rPr lang="en-US" sz="1200" dirty="0"/>
              <a:t> that offered pretend play spaces inspired by MagLab labs that </a:t>
            </a:r>
            <a:r>
              <a:rPr lang="en-US" sz="1200" b="0" i="0" dirty="0">
                <a:solidFill>
                  <a:srgbClr val="212529"/>
                </a:solidFill>
                <a:effectLst/>
                <a:highlight>
                  <a:srgbClr val="FFFFFF"/>
                </a:highlight>
              </a:rPr>
              <a:t>give kids the chance to put on their lab coats and play the role of a researcher.</a:t>
            </a:r>
            <a:endParaRPr lang="en-US" sz="1200" dirty="0">
              <a:highlight>
                <a:srgbClr val="FFFFFF"/>
              </a:highlight>
            </a:endParaRPr>
          </a:p>
          <a:p>
            <a:pPr marL="169863" lvl="1" indent="-169863" algn="just">
              <a:buFont typeface="Wingdings" panose="05000000000000000000" pitchFamily="2" charset="2"/>
              <a:buChar char="§"/>
            </a:pPr>
            <a:r>
              <a:rPr lang="en-US" sz="1200" b="0" i="0" dirty="0">
                <a:solidFill>
                  <a:srgbClr val="212529"/>
                </a:solidFill>
                <a:effectLst/>
                <a:highlight>
                  <a:srgbClr val="FFFFFF"/>
                </a:highlight>
              </a:rPr>
              <a:t>A classic </a:t>
            </a:r>
            <a:r>
              <a:rPr lang="en-US" sz="1200" b="1" i="0" dirty="0">
                <a:solidFill>
                  <a:srgbClr val="212529"/>
                </a:solidFill>
                <a:effectLst/>
                <a:highlight>
                  <a:srgbClr val="FFFFFF"/>
                </a:highlight>
              </a:rPr>
              <a:t>Lite </a:t>
            </a:r>
            <a:r>
              <a:rPr lang="en-US" sz="1200" b="1" i="0" dirty="0" err="1">
                <a:solidFill>
                  <a:srgbClr val="212529"/>
                </a:solidFill>
                <a:effectLst/>
                <a:highlight>
                  <a:srgbClr val="FFFFFF"/>
                </a:highlight>
              </a:rPr>
              <a:t>Brite</a:t>
            </a:r>
            <a:r>
              <a:rPr lang="en-US" sz="1200" b="0" i="0" dirty="0">
                <a:solidFill>
                  <a:srgbClr val="212529"/>
                </a:solidFill>
                <a:effectLst/>
                <a:highlight>
                  <a:srgbClr val="FFFFFF"/>
                </a:highlight>
              </a:rPr>
              <a:t> that was used to explain the science of light.  </a:t>
            </a:r>
          </a:p>
          <a:p>
            <a:pPr marL="169863" lvl="1" indent="-169863" algn="just">
              <a:buFont typeface="Wingdings" panose="05000000000000000000" pitchFamily="2" charset="2"/>
              <a:buChar char="§"/>
            </a:pPr>
            <a:r>
              <a:rPr lang="en-US" sz="1200" b="1" dirty="0">
                <a:solidFill>
                  <a:srgbClr val="212529"/>
                </a:solidFill>
                <a:highlight>
                  <a:srgbClr val="FFFFFF"/>
                </a:highlight>
              </a:rPr>
              <a:t>Giant “Wooly Willie” magnetic toys</a:t>
            </a:r>
            <a:r>
              <a:rPr lang="en-US" sz="1200" dirty="0">
                <a:solidFill>
                  <a:srgbClr val="212529"/>
                </a:solidFill>
                <a:highlight>
                  <a:srgbClr val="FFFFFF"/>
                </a:highlight>
              </a:rPr>
              <a:t> - Fuzzy Faraday, Tousled Tesla &amp; Coifed Conwell </a:t>
            </a:r>
          </a:p>
          <a:p>
            <a:pPr marL="169863" lvl="1" indent="-169863" algn="just">
              <a:buFont typeface="Wingdings" panose="05000000000000000000" pitchFamily="2" charset="2"/>
              <a:buChar char="§"/>
            </a:pPr>
            <a:r>
              <a:rPr lang="en-US" sz="1200" b="0" i="0" dirty="0">
                <a:solidFill>
                  <a:srgbClr val="212529"/>
                </a:solidFill>
                <a:effectLst/>
                <a:highlight>
                  <a:srgbClr val="FFFFFF"/>
                </a:highlight>
              </a:rPr>
              <a:t>An hourly experiment to see if the </a:t>
            </a:r>
            <a:r>
              <a:rPr lang="en-US" sz="1200" b="1" i="0" dirty="0">
                <a:solidFill>
                  <a:srgbClr val="212529"/>
                </a:solidFill>
                <a:effectLst/>
                <a:highlight>
                  <a:srgbClr val="FFFFFF"/>
                </a:highlight>
              </a:rPr>
              <a:t>Junkyard Magnet </a:t>
            </a:r>
            <a:r>
              <a:rPr lang="en-US" sz="1200" dirty="0">
                <a:solidFill>
                  <a:srgbClr val="212529"/>
                </a:solidFill>
                <a:highlight>
                  <a:srgbClr val="FFFFFF"/>
                </a:highlight>
              </a:rPr>
              <a:t>c</a:t>
            </a:r>
            <a:r>
              <a:rPr lang="en-US" sz="1200" b="0" i="0" dirty="0">
                <a:solidFill>
                  <a:srgbClr val="212529"/>
                </a:solidFill>
                <a:effectLst/>
                <a:highlight>
                  <a:srgbClr val="FFFFFF"/>
                </a:highlight>
              </a:rPr>
              <a:t>ould squish a </a:t>
            </a:r>
            <a:r>
              <a:rPr lang="en-US" sz="1200" b="1" i="0" dirty="0" err="1">
                <a:solidFill>
                  <a:srgbClr val="212529"/>
                </a:solidFill>
                <a:effectLst/>
                <a:highlight>
                  <a:srgbClr val="FFFFFF"/>
                </a:highlight>
              </a:rPr>
              <a:t>squishmallow</a:t>
            </a:r>
            <a:r>
              <a:rPr lang="en-US" sz="1200" b="0" i="0" dirty="0">
                <a:solidFill>
                  <a:srgbClr val="212529"/>
                </a:solidFill>
                <a:effectLst/>
                <a:highlight>
                  <a:srgbClr val="FFFFFF"/>
                </a:highlight>
              </a:rPr>
              <a:t> toy. </a:t>
            </a:r>
          </a:p>
          <a:p>
            <a:pPr marL="169863" lvl="1" indent="-169863" algn="just">
              <a:buFont typeface="Wingdings" panose="05000000000000000000" pitchFamily="2" charset="2"/>
              <a:buChar char="§"/>
            </a:pPr>
            <a:r>
              <a:rPr lang="en-US" sz="1200" b="1" i="0" dirty="0">
                <a:solidFill>
                  <a:srgbClr val="212529"/>
                </a:solidFill>
                <a:effectLst/>
                <a:highlight>
                  <a:srgbClr val="FFFFFF"/>
                </a:highlight>
              </a:rPr>
              <a:t>Barbie</a:t>
            </a:r>
            <a:r>
              <a:rPr lang="en-US" sz="1200" b="0" i="0" dirty="0">
                <a:solidFill>
                  <a:srgbClr val="212529"/>
                </a:solidFill>
                <a:effectLst/>
                <a:highlight>
                  <a:srgbClr val="FFFFFF"/>
                </a:highlight>
              </a:rPr>
              <a:t> was the basis for learning about chemistry and painting with pink pigments (plus dressing up like a favorite Scientist Barbie, complete with posing</a:t>
            </a:r>
            <a:r>
              <a:rPr lang="en-US" sz="1200" dirty="0">
                <a:solidFill>
                  <a:srgbClr val="212529"/>
                </a:solidFill>
                <a:highlight>
                  <a:srgbClr val="FFFFFF"/>
                </a:highlight>
              </a:rPr>
              <a:t> in a Barbie Box!)</a:t>
            </a:r>
            <a:endParaRPr lang="en-US" sz="1200" b="0" i="0" dirty="0">
              <a:solidFill>
                <a:srgbClr val="212529"/>
              </a:solidFill>
              <a:effectLst/>
              <a:highlight>
                <a:srgbClr val="FFFFFF"/>
              </a:highlight>
            </a:endParaRPr>
          </a:p>
          <a:p>
            <a:pPr marL="169863" lvl="1" indent="-169863" algn="just">
              <a:buFont typeface="Wingdings" panose="05000000000000000000" pitchFamily="2" charset="2"/>
              <a:buChar char="§"/>
            </a:pPr>
            <a:r>
              <a:rPr lang="en-US" sz="1200" dirty="0">
                <a:solidFill>
                  <a:srgbClr val="212529"/>
                </a:solidFill>
                <a:highlight>
                  <a:srgbClr val="FFFFFF"/>
                </a:highlight>
              </a:rPr>
              <a:t>Vi</a:t>
            </a:r>
            <a:r>
              <a:rPr lang="en-US" sz="1200" b="0" i="0" dirty="0">
                <a:solidFill>
                  <a:srgbClr val="212529"/>
                </a:solidFill>
                <a:effectLst/>
                <a:highlight>
                  <a:srgbClr val="FFFFFF"/>
                </a:highlight>
              </a:rPr>
              <a:t>sitors learned the </a:t>
            </a:r>
            <a:r>
              <a:rPr lang="en-US" sz="1200" b="1" i="0" dirty="0">
                <a:solidFill>
                  <a:srgbClr val="212529"/>
                </a:solidFill>
                <a:effectLst/>
                <a:highlight>
                  <a:srgbClr val="FFFFFF"/>
                </a:highlight>
              </a:rPr>
              <a:t>physics of spinning tops</a:t>
            </a:r>
            <a:r>
              <a:rPr lang="en-US" sz="1200" b="0" i="0" dirty="0">
                <a:solidFill>
                  <a:srgbClr val="212529"/>
                </a:solidFill>
                <a:effectLst/>
                <a:highlight>
                  <a:srgbClr val="FFFFFF"/>
                </a:highlight>
              </a:rPr>
              <a:t> and </a:t>
            </a:r>
            <a:r>
              <a:rPr lang="en-US" sz="1200" b="1" i="0" dirty="0">
                <a:solidFill>
                  <a:srgbClr val="212529"/>
                </a:solidFill>
                <a:effectLst/>
                <a:highlight>
                  <a:srgbClr val="FFFFFF"/>
                </a:highlight>
              </a:rPr>
              <a:t>yo-yos</a:t>
            </a:r>
            <a:r>
              <a:rPr lang="en-US" sz="1200" b="0" i="0" dirty="0">
                <a:solidFill>
                  <a:srgbClr val="212529"/>
                </a:solidFill>
                <a:effectLst/>
                <a:highlight>
                  <a:srgbClr val="FFFFFF"/>
                </a:highlight>
              </a:rPr>
              <a:t>, made </a:t>
            </a:r>
            <a:r>
              <a:rPr lang="en-US" sz="1200" b="1" i="0" dirty="0">
                <a:solidFill>
                  <a:srgbClr val="212529"/>
                </a:solidFill>
                <a:effectLst/>
                <a:highlight>
                  <a:srgbClr val="FFFFFF"/>
                </a:highlight>
              </a:rPr>
              <a:t>Silly Putty, </a:t>
            </a:r>
            <a:r>
              <a:rPr lang="en-US" sz="1200" i="0" dirty="0">
                <a:solidFill>
                  <a:srgbClr val="212529"/>
                </a:solidFill>
                <a:effectLst/>
                <a:highlight>
                  <a:srgbClr val="FFFFFF"/>
                </a:highlight>
              </a:rPr>
              <a:t>constructed</a:t>
            </a:r>
            <a:r>
              <a:rPr lang="en-US" sz="1200" b="0" i="0" dirty="0">
                <a:solidFill>
                  <a:srgbClr val="212529"/>
                </a:solidFill>
                <a:effectLst/>
                <a:highlight>
                  <a:srgbClr val="FFFFFF"/>
                </a:highlight>
              </a:rPr>
              <a:t> </a:t>
            </a:r>
            <a:r>
              <a:rPr lang="en-US" sz="1200" b="1" i="0" dirty="0">
                <a:solidFill>
                  <a:srgbClr val="212529"/>
                </a:solidFill>
                <a:effectLst/>
                <a:highlight>
                  <a:srgbClr val="FFFFFF"/>
                </a:highlight>
              </a:rPr>
              <a:t>Play Doh electrical circuits</a:t>
            </a:r>
            <a:r>
              <a:rPr lang="en-US" sz="1200" b="0" i="0" dirty="0">
                <a:solidFill>
                  <a:srgbClr val="212529"/>
                </a:solidFill>
                <a:effectLst/>
                <a:highlight>
                  <a:srgbClr val="FFFFFF"/>
                </a:highlight>
              </a:rPr>
              <a:t>, watched cryogen-powered </a:t>
            </a:r>
            <a:r>
              <a:rPr lang="en-US" sz="1200" b="1" i="0" dirty="0">
                <a:solidFill>
                  <a:srgbClr val="212529"/>
                </a:solidFill>
                <a:effectLst/>
                <a:highlight>
                  <a:srgbClr val="FFFFFF"/>
                </a:highlight>
              </a:rPr>
              <a:t>"Cold" Wheels </a:t>
            </a:r>
            <a:r>
              <a:rPr lang="en-US" sz="1200" dirty="0">
                <a:solidFill>
                  <a:srgbClr val="212529"/>
                </a:solidFill>
                <a:highlight>
                  <a:srgbClr val="FFFFFF"/>
                </a:highlight>
              </a:rPr>
              <a:t>c</a:t>
            </a:r>
            <a:r>
              <a:rPr lang="en-US" sz="1200" b="0" i="0" dirty="0">
                <a:solidFill>
                  <a:srgbClr val="212529"/>
                </a:solidFill>
                <a:effectLst/>
                <a:highlight>
                  <a:srgbClr val="FFFFFF"/>
                </a:highlight>
              </a:rPr>
              <a:t>ars, and looked through a working </a:t>
            </a:r>
            <a:r>
              <a:rPr lang="en-US" sz="1200" b="1" i="0" dirty="0">
                <a:solidFill>
                  <a:srgbClr val="212529"/>
                </a:solidFill>
                <a:effectLst/>
                <a:highlight>
                  <a:srgbClr val="FFFFFF"/>
                </a:highlight>
              </a:rPr>
              <a:t>Lego microscope. </a:t>
            </a:r>
          </a:p>
          <a:p>
            <a:pPr marL="169863" lvl="1" indent="-169863" algn="just">
              <a:buFont typeface="Wingdings" panose="05000000000000000000" pitchFamily="2" charset="2"/>
              <a:buChar char="§"/>
            </a:pPr>
            <a:r>
              <a:rPr lang="en-US" sz="1200" b="0" i="0" dirty="0">
                <a:solidFill>
                  <a:srgbClr val="212529"/>
                </a:solidFill>
                <a:effectLst/>
                <a:highlight>
                  <a:srgbClr val="FFFFFF"/>
                </a:highlight>
              </a:rPr>
              <a:t>A special </a:t>
            </a:r>
            <a:r>
              <a:rPr lang="en-US" sz="1200" b="1" i="0" dirty="0">
                <a:solidFill>
                  <a:srgbClr val="212529"/>
                </a:solidFill>
                <a:effectLst/>
                <a:highlight>
                  <a:srgbClr val="FFFFFF"/>
                </a:highlight>
              </a:rPr>
              <a:t>Lego-themed scavenger hunt</a:t>
            </a:r>
            <a:r>
              <a:rPr lang="en-US" sz="1200" b="0" i="0" dirty="0">
                <a:solidFill>
                  <a:srgbClr val="212529"/>
                </a:solidFill>
                <a:effectLst/>
                <a:highlight>
                  <a:srgbClr val="FFFFFF"/>
                </a:highlight>
              </a:rPr>
              <a:t> took visitors around the MagLab to locate Lego pieces around the lab in order to complete a mystery MagLab-related build.</a:t>
            </a:r>
            <a:endParaRPr lang="en-US" sz="1200" dirty="0"/>
          </a:p>
          <a:p>
            <a:pPr marL="347662" lvl="1" algn="just"/>
            <a:r>
              <a:rPr lang="en-US" sz="400" dirty="0"/>
              <a:t> </a:t>
            </a:r>
          </a:p>
          <a:p>
            <a:pPr algn="just"/>
            <a:r>
              <a:rPr lang="en-US" sz="1200" b="1" dirty="0">
                <a:solidFill>
                  <a:srgbClr val="000000"/>
                </a:solidFill>
              </a:rPr>
              <a:t>Why is it important? </a:t>
            </a:r>
            <a:r>
              <a:rPr lang="en-US" sz="1200" dirty="0">
                <a:latin typeface="Arial" charset="0"/>
              </a:rPr>
              <a:t>Events like the MagLab Open House provide an important pathway for people of all ages to connect with the MagLab by meeting our researchers, seeing our unique lab spaces, and enjoying the fun of hands-on science. Events excite and inspire young visitors and remind adults that science is important and worthy of continued support. </a:t>
            </a:r>
            <a:r>
              <a:rPr lang="en-US" sz="1200" i="1" u="sng" dirty="0">
                <a:latin typeface="Arial" charset="0"/>
              </a:rPr>
              <a:t>The 2024 Open House visitor survey shows that about half of our Open House visitors had never been to the MagLab previously and that 90% agreed or strongly agreed that the event helped them better understand the science at the MagLab and how it benefits our community</a:t>
            </a:r>
            <a:r>
              <a:rPr lang="en-US" sz="1200" dirty="0">
                <a:latin typeface="Arial" charset="0"/>
              </a:rPr>
              <a:t>.  </a:t>
            </a:r>
          </a:p>
          <a:p>
            <a:pPr algn="just"/>
            <a:endParaRPr lang="en-US" sz="400" dirty="0">
              <a:latin typeface="Arial" charset="0"/>
            </a:endParaRPr>
          </a:p>
          <a:p>
            <a:pPr algn="just"/>
            <a:r>
              <a:rPr lang="en-US" sz="1200" b="1" dirty="0">
                <a:solidFill>
                  <a:srgbClr val="000000"/>
                </a:solidFill>
              </a:rPr>
              <a:t>Why did this need the MagLab?</a:t>
            </a:r>
            <a:r>
              <a:rPr lang="en-US" sz="1200" b="1" dirty="0">
                <a:latin typeface="Arial" charset="0"/>
              </a:rPr>
              <a:t> </a:t>
            </a:r>
            <a:r>
              <a:rPr lang="en-US" sz="1200" dirty="0">
                <a:latin typeface="Arial" charset="0"/>
              </a:rPr>
              <a:t> The Open House is a one-of-a-kind annual event that brings the energy and fun of a science festival and places it inside a world-unique research laboratory. </a:t>
            </a:r>
            <a:r>
              <a:rPr lang="en-US" sz="1200" i="1" u="sng" dirty="0">
                <a:latin typeface="Arial" charset="0"/>
              </a:rPr>
              <a:t>This combination of science festival and research laboratory succeeds each year through the enthusiastic participation of about 150 MagLab scientists, students and staff</a:t>
            </a:r>
            <a:r>
              <a:rPr lang="en-US" sz="1200" dirty="0">
                <a:latin typeface="Arial" charset="0"/>
              </a:rPr>
              <a:t>. </a:t>
            </a:r>
            <a:endParaRPr lang="en-US" sz="800" dirty="0">
              <a:latin typeface="Arial" charset="0"/>
            </a:endParaRPr>
          </a:p>
        </p:txBody>
      </p:sp>
      <p:sp>
        <p:nvSpPr>
          <p:cNvPr id="1034" name="Rectangle 49"/>
          <p:cNvSpPr>
            <a:spLocks noChangeArrowheads="1"/>
          </p:cNvSpPr>
          <p:nvPr/>
        </p:nvSpPr>
        <p:spPr bwMode="auto">
          <a:xfrm>
            <a:off x="6510038" y="1167962"/>
            <a:ext cx="5644270" cy="5471688"/>
          </a:xfrm>
          <a:prstGeom prst="rect">
            <a:avLst/>
          </a:prstGeom>
          <a:noFill/>
          <a:ln w="19050">
            <a:solidFill>
              <a:srgbClr val="0033CC"/>
            </a:solidFill>
            <a:miter lim="800000"/>
            <a:headEnd/>
            <a:tailEnd/>
          </a:ln>
        </p:spPr>
        <p:txBody>
          <a:bodyPr wrap="none" anchor="ctr"/>
          <a:lstStyle/>
          <a:p>
            <a:endParaRPr lang="en-US"/>
          </a:p>
        </p:txBody>
      </p:sp>
      <p:sp>
        <p:nvSpPr>
          <p:cNvPr id="1029" name="Line 42"/>
          <p:cNvSpPr>
            <a:spLocks noChangeShapeType="1"/>
          </p:cNvSpPr>
          <p:nvPr/>
        </p:nvSpPr>
        <p:spPr bwMode="auto">
          <a:xfrm>
            <a:off x="0" y="1076788"/>
            <a:ext cx="12192000" cy="28082"/>
          </a:xfrm>
          <a:prstGeom prst="line">
            <a:avLst/>
          </a:prstGeom>
          <a:noFill/>
          <a:ln w="82550" cmpd="thickThin">
            <a:solidFill>
              <a:schemeClr val="tx1"/>
            </a:solidFill>
            <a:round/>
            <a:headEnd/>
            <a:tailEnd/>
          </a:ln>
        </p:spPr>
        <p:txBody>
          <a:bodyPr/>
          <a:lstStyle/>
          <a:p>
            <a:endParaRPr lang="en-US"/>
          </a:p>
        </p:txBody>
      </p:sp>
    </p:spTree>
    <p:extLst>
      <p:ext uri="{BB962C8B-B14F-4D97-AF65-F5344CB8AC3E}">
        <p14:creationId xmlns:p14="http://schemas.microsoft.com/office/powerpoint/2010/main" val="301890292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B2D0B7F-AC19-43D8-B94E-D487C8A2D81E}"/>
</file>

<file path=customXml/itemProps2.xml><?xml version="1.0" encoding="utf-8"?>
<ds:datastoreItem xmlns:ds="http://schemas.openxmlformats.org/officeDocument/2006/customXml" ds:itemID="{F8654291-9FF6-49E4-9A68-17DCF4D94AC2}"/>
</file>

<file path=customXml/itemProps3.xml><?xml version="1.0" encoding="utf-8"?>
<ds:datastoreItem xmlns:ds="http://schemas.openxmlformats.org/officeDocument/2006/customXml" ds:itemID="{1620B231-C12E-4C35-B1C6-BAF36350D29F}"/>
</file>

<file path=docProps/app.xml><?xml version="1.0" encoding="utf-8"?>
<Properties xmlns="http://schemas.openxmlformats.org/officeDocument/2006/extended-properties" xmlns:vt="http://schemas.openxmlformats.org/officeDocument/2006/docPropsVTypes">
  <TotalTime>11309</TotalTime>
  <Words>496</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Wingdings</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149</cp:revision>
  <cp:lastPrinted>2019-07-16T13:07:28Z</cp:lastPrinted>
  <dcterms:created xsi:type="dcterms:W3CDTF">2004-08-07T03:10:56Z</dcterms:created>
  <dcterms:modified xsi:type="dcterms:W3CDTF">2024-03-22T20:02:33Z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