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handoutMasterIdLst>
    <p:handoutMasterId r:id="rId7"/>
  </p:handoutMasterIdLst>
  <p:sldIdLst>
    <p:sldId id="260" r:id="rId5"/>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035905-54EB-E24C-156B-D1EDB15D5D85}" name="Roxanne Hughes" initials="RH" userId="S::rmh05e@fsu.edu::36b1cd20-6a7e-48e1-a500-75170da109e2" providerId="AD"/>
  <p188:author id="{3DB12106-0DD3-2BC9-2065-101C1D709738}" name="Carlos Villa" initials="CV" userId="S::cvilla@fsu.edu::5bcbe3f0-32a9-46ec-95be-f44812ec9e3a" providerId="AD"/>
  <p188:author id="{20FE3DEB-5F10-C0FA-D27B-C04CC78F0961}" name="Kawana Johnson" initials="KJ" userId="S::kwilliams2@fsu.edu::5ab3bfe8-3747-4921-aeff-230ad4fbc55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xanne Hughes" initials="RH" lastIdx="2" clrIdx="0">
    <p:extLst>
      <p:ext uri="{19B8F6BF-5375-455C-9EA6-DF929625EA0E}">
        <p15:presenceInfo xmlns:p15="http://schemas.microsoft.com/office/powerpoint/2012/main" userId="S::rmh05e@fsu.edu::36b1cd20-6a7e-48e1-a500-75170da109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33CC"/>
    <a:srgbClr val="008080"/>
    <a:srgbClr val="006600"/>
    <a:srgbClr val="000066"/>
    <a:srgbClr val="FFFF00"/>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06BDB5-ED66-4963-BAAE-27254F344369}" v="9" dt="2024-03-29T22:25:02.8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48" y="34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p:cNvSpPr>
            <a:spLocks noGrp="1" noRot="1" noChangeAspect="1" noChangeArrowheads="1" noTextEdit="1"/>
          </p:cNvSpPr>
          <p:nvPr>
            <p:ph type="sldImg"/>
          </p:nvPr>
        </p:nvSpPr>
        <p:spPr>
          <a:xfrm>
            <a:off x="406400" y="696913"/>
            <a:ext cx="6197600" cy="3486150"/>
          </a:xfrm>
          <a:ln/>
        </p:spPr>
      </p:sp>
      <p:sp>
        <p:nvSpPr>
          <p:cNvPr id="410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hyperlink" Target="https://ncses.nsf.gov/pubs/nsb20198/the-skilled-technical-workforce" TargetMode="Externa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hyperlink" Target="https://www.northfloridaworldsofwork.com/" TargetMode="External"/><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pic>
        <p:nvPicPr>
          <p:cNvPr id="1026" name="Picture 2">
            <a:extLst>
              <a:ext uri="{FF2B5EF4-FFF2-40B4-BE49-F238E27FC236}">
                <a16:creationId xmlns:a16="http://schemas.microsoft.com/office/drawing/2014/main" id="{AC638A75-281C-10EA-6F7A-8D34CB5431A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734575" y="2550012"/>
            <a:ext cx="2520180" cy="15637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group of men standing next to a machine&#10;&#10;Description automatically generated">
            <a:extLst>
              <a:ext uri="{FF2B5EF4-FFF2-40B4-BE49-F238E27FC236}">
                <a16:creationId xmlns:a16="http://schemas.microsoft.com/office/drawing/2014/main" id="{BE4B590C-C955-4D1A-DB84-918089C636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5173" y="1284468"/>
            <a:ext cx="1349446" cy="1596059"/>
          </a:xfrm>
          <a:prstGeom prst="rect">
            <a:avLst/>
          </a:prstGeom>
        </p:spPr>
      </p:pic>
      <p:pic>
        <p:nvPicPr>
          <p:cNvPr id="7" name="Picture 6" descr="A group of children sitting around a table&#10;&#10;Description automatically generated">
            <a:extLst>
              <a:ext uri="{FF2B5EF4-FFF2-40B4-BE49-F238E27FC236}">
                <a16:creationId xmlns:a16="http://schemas.microsoft.com/office/drawing/2014/main" id="{27FFF67E-D6C3-11C6-A6A9-CFE65CAC69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54619" y="1300075"/>
            <a:ext cx="1612685" cy="1152709"/>
          </a:xfrm>
          <a:prstGeom prst="rect">
            <a:avLst/>
          </a:prstGeom>
        </p:spPr>
      </p:pic>
      <p:pic>
        <p:nvPicPr>
          <p:cNvPr id="10" name="Picture 9" descr="A group of people standing in front of a computer&#10;&#10;Description automatically generated">
            <a:extLst>
              <a:ext uri="{FF2B5EF4-FFF2-40B4-BE49-F238E27FC236}">
                <a16:creationId xmlns:a16="http://schemas.microsoft.com/office/drawing/2014/main" id="{A2B0CBA0-6A7A-F6CA-47F3-D22BA350FD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67304" y="1297411"/>
            <a:ext cx="1981477" cy="1133633"/>
          </a:xfrm>
          <a:prstGeom prst="rect">
            <a:avLst/>
          </a:prstGeom>
        </p:spPr>
      </p:pic>
      <p:pic>
        <p:nvPicPr>
          <p:cNvPr id="17" name="Picture 16" descr="A group of people standing next to a machine&#10;&#10;Description automatically generated">
            <a:extLst>
              <a:ext uri="{FF2B5EF4-FFF2-40B4-BE49-F238E27FC236}">
                <a16:creationId xmlns:a16="http://schemas.microsoft.com/office/drawing/2014/main" id="{28F04C4A-6884-4863-380C-1CC37B9E74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48781" y="1294413"/>
            <a:ext cx="1138855" cy="1407635"/>
          </a:xfrm>
          <a:prstGeom prst="rect">
            <a:avLst/>
          </a:prstGeom>
        </p:spPr>
      </p:pic>
      <p:pic>
        <p:nvPicPr>
          <p:cNvPr id="20" name="Picture 19" descr="A group of people standing around a table&#10;&#10;Description automatically generated">
            <a:extLst>
              <a:ext uri="{FF2B5EF4-FFF2-40B4-BE49-F238E27FC236}">
                <a16:creationId xmlns:a16="http://schemas.microsoft.com/office/drawing/2014/main" id="{E57356B4-7926-B7C3-34B4-965F5DEC058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05173" y="2870961"/>
            <a:ext cx="1535099" cy="1471367"/>
          </a:xfrm>
          <a:prstGeom prst="rect">
            <a:avLst/>
          </a:prstGeom>
        </p:spPr>
      </p:pic>
      <p:pic>
        <p:nvPicPr>
          <p:cNvPr id="24" name="Picture 23" descr="A group of people standing in front of a table&#10;&#10;Description automatically generated">
            <a:extLst>
              <a:ext uri="{FF2B5EF4-FFF2-40B4-BE49-F238E27FC236}">
                <a16:creationId xmlns:a16="http://schemas.microsoft.com/office/drawing/2014/main" id="{F2DCE0E1-2455-C579-EC51-BA5B0E0EE0D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97598" y="4344212"/>
            <a:ext cx="2405172" cy="1706897"/>
          </a:xfrm>
          <a:prstGeom prst="rect">
            <a:avLst/>
          </a:prstGeom>
        </p:spPr>
      </p:pic>
      <p:pic>
        <p:nvPicPr>
          <p:cNvPr id="28" name="Picture 27" descr="A person wearing a helmet and holding a pair of scissors&#10;&#10;Description automatically generated">
            <a:extLst>
              <a:ext uri="{FF2B5EF4-FFF2-40B4-BE49-F238E27FC236}">
                <a16:creationId xmlns:a16="http://schemas.microsoft.com/office/drawing/2014/main" id="{1361DA33-CE0F-1BFA-38E1-B5D824493E8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73225" y="4216749"/>
            <a:ext cx="1923030" cy="1834360"/>
          </a:xfrm>
          <a:prstGeom prst="rect">
            <a:avLst/>
          </a:prstGeom>
        </p:spPr>
      </p:pic>
      <p:pic>
        <p:nvPicPr>
          <p:cNvPr id="31" name="Picture 30" descr="A group of men standing in front of a computer&#10;&#10;Description automatically generated">
            <a:extLst>
              <a:ext uri="{FF2B5EF4-FFF2-40B4-BE49-F238E27FC236}">
                <a16:creationId xmlns:a16="http://schemas.microsoft.com/office/drawing/2014/main" id="{CA25B917-0A60-2BBA-825C-731CE7BCCBA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69259" y="4726949"/>
            <a:ext cx="1752845" cy="1324160"/>
          </a:xfrm>
          <a:prstGeom prst="rect">
            <a:avLst/>
          </a:prstGeom>
        </p:spPr>
      </p:pic>
      <p:pic>
        <p:nvPicPr>
          <p:cNvPr id="33" name="Picture 32" descr="A person in a blue hat and blue cap standing next to a person&#10;&#10;Description automatically generated">
            <a:extLst>
              <a:ext uri="{FF2B5EF4-FFF2-40B4-BE49-F238E27FC236}">
                <a16:creationId xmlns:a16="http://schemas.microsoft.com/office/drawing/2014/main" id="{A9626651-1124-B9D7-46A6-6BF6643BF48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96872" y="2704166"/>
            <a:ext cx="1490764" cy="2022783"/>
          </a:xfrm>
          <a:prstGeom prst="rect">
            <a:avLst/>
          </a:prstGeom>
        </p:spPr>
      </p:pic>
      <p:pic>
        <p:nvPicPr>
          <p:cNvPr id="2" name="Picture 1" descr="NSF logo.jpg">
            <a:extLst>
              <a:ext uri="{FF2B5EF4-FFF2-40B4-BE49-F238E27FC236}">
                <a16:creationId xmlns:a16="http://schemas.microsoft.com/office/drawing/2014/main" id="{B0423189-013A-0963-E048-65F46F07C2EB}"/>
              </a:ext>
            </a:extLst>
          </p:cNvPr>
          <p:cNvPicPr>
            <a:picLocks noChangeAspect="1"/>
          </p:cNvPicPr>
          <p:nvPr/>
        </p:nvPicPr>
        <p:blipFill>
          <a:blip r:embed="rId13" cstate="print"/>
          <a:stretch>
            <a:fillRect/>
          </a:stretch>
        </p:blipFill>
        <p:spPr>
          <a:xfrm>
            <a:off x="11074730" y="18944"/>
            <a:ext cx="1017188" cy="1023315"/>
          </a:xfrm>
          <a:prstGeom prst="rect">
            <a:avLst/>
          </a:prstGeom>
        </p:spPr>
      </p:pic>
      <p:sp>
        <p:nvSpPr>
          <p:cNvPr id="3" name="Line 42">
            <a:extLst>
              <a:ext uri="{FF2B5EF4-FFF2-40B4-BE49-F238E27FC236}">
                <a16:creationId xmlns:a16="http://schemas.microsoft.com/office/drawing/2014/main" id="{9BEB7513-C8A1-F68D-D972-C36E1C62EB6B}"/>
              </a:ext>
            </a:extLst>
          </p:cNvPr>
          <p:cNvSpPr>
            <a:spLocks noChangeShapeType="1"/>
          </p:cNvSpPr>
          <p:nvPr/>
        </p:nvSpPr>
        <p:spPr bwMode="auto">
          <a:xfrm>
            <a:off x="254036" y="1196344"/>
            <a:ext cx="11743765" cy="23655"/>
          </a:xfrm>
          <a:prstGeom prst="line">
            <a:avLst/>
          </a:prstGeom>
          <a:noFill/>
          <a:ln w="82550" cmpd="thickThin">
            <a:solidFill>
              <a:schemeClr val="tx1"/>
            </a:solidFill>
            <a:round/>
            <a:headEnd/>
            <a:tailEnd/>
          </a:ln>
        </p:spPr>
        <p:txBody>
          <a:bodyPr/>
          <a:lstStyle/>
          <a:p>
            <a:endParaRPr lang="en-US"/>
          </a:p>
        </p:txBody>
      </p:sp>
      <p:pic>
        <p:nvPicPr>
          <p:cNvPr id="6" name="Picture 5" descr="JustM_purple.jpg">
            <a:extLst>
              <a:ext uri="{FF2B5EF4-FFF2-40B4-BE49-F238E27FC236}">
                <a16:creationId xmlns:a16="http://schemas.microsoft.com/office/drawing/2014/main" id="{49EA222C-2D24-F38C-6D53-9212ED135797}"/>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00082" y="87858"/>
            <a:ext cx="792698" cy="944759"/>
          </a:xfrm>
          <a:prstGeom prst="rect">
            <a:avLst/>
          </a:prstGeom>
        </p:spPr>
      </p:pic>
      <p:sp>
        <p:nvSpPr>
          <p:cNvPr id="8" name="Text Box 62">
            <a:extLst>
              <a:ext uri="{FF2B5EF4-FFF2-40B4-BE49-F238E27FC236}">
                <a16:creationId xmlns:a16="http://schemas.microsoft.com/office/drawing/2014/main" id="{151A04AE-DEAC-E463-FE76-ADA45261BCAB}"/>
              </a:ext>
            </a:extLst>
          </p:cNvPr>
          <p:cNvSpPr txBox="1">
            <a:spLocks noChangeArrowheads="1"/>
          </p:cNvSpPr>
          <p:nvPr/>
        </p:nvSpPr>
        <p:spPr bwMode="auto">
          <a:xfrm>
            <a:off x="1296495" y="21041"/>
            <a:ext cx="9374520" cy="1169551"/>
          </a:xfrm>
          <a:prstGeom prst="rect">
            <a:avLst/>
          </a:prstGeom>
          <a:noFill/>
          <a:ln w="9525">
            <a:noFill/>
            <a:miter lim="800000"/>
            <a:headEnd/>
            <a:tailEnd/>
          </a:ln>
        </p:spPr>
        <p:txBody>
          <a:bodyPr wrap="square" lIns="91440" tIns="45720" rIns="91440" bIns="45720" anchor="t">
            <a:spAutoFit/>
          </a:bodyPr>
          <a:lstStyle/>
          <a:p>
            <a:pPr algn="ctr">
              <a:spcBef>
                <a:spcPts val="0"/>
              </a:spcBef>
            </a:pPr>
            <a:r>
              <a:rPr lang="en-US" sz="1600" b="1" dirty="0">
                <a:solidFill>
                  <a:srgbClr val="000000"/>
                </a:solidFill>
                <a:latin typeface="Arial"/>
                <a:cs typeface="Arial"/>
              </a:rPr>
              <a:t> MagLab’s Center for Integrating Research &amp; Learning (CIRL): </a:t>
            </a:r>
            <a:endParaRPr lang="en-US" sz="1600" dirty="0"/>
          </a:p>
          <a:p>
            <a:pPr algn="ctr">
              <a:spcBef>
                <a:spcPts val="0"/>
              </a:spcBef>
            </a:pPr>
            <a:r>
              <a:rPr lang="en-US" sz="1600" b="1" dirty="0">
                <a:solidFill>
                  <a:srgbClr val="000000"/>
                </a:solidFill>
                <a:latin typeface="Arial"/>
                <a:cs typeface="Arial"/>
              </a:rPr>
              <a:t>2023 North Florida Worlds of Work (WOW) Career Expo</a:t>
            </a:r>
            <a:endParaRPr lang="en-US" sz="1600" dirty="0"/>
          </a:p>
          <a:p>
            <a:pPr algn="ctr">
              <a:spcBef>
                <a:spcPts val="0"/>
              </a:spcBef>
            </a:pPr>
            <a:r>
              <a:rPr lang="en-US" sz="1100" dirty="0">
                <a:solidFill>
                  <a:srgbClr val="000000"/>
                </a:solidFill>
                <a:latin typeface="Arial"/>
                <a:cs typeface="Arial"/>
              </a:rPr>
              <a:t>K. W. Johnson</a:t>
            </a:r>
            <a:r>
              <a:rPr lang="en-US" sz="1100" baseline="30000" dirty="0">
                <a:solidFill>
                  <a:srgbClr val="000000"/>
                </a:solidFill>
                <a:latin typeface="Arial"/>
                <a:cs typeface="Arial"/>
              </a:rPr>
              <a:t>1</a:t>
            </a:r>
            <a:r>
              <a:rPr lang="en-US" sz="1100" dirty="0">
                <a:solidFill>
                  <a:srgbClr val="000000"/>
                </a:solidFill>
                <a:latin typeface="Arial"/>
                <a:cs typeface="Arial"/>
              </a:rPr>
              <a:t> </a:t>
            </a:r>
          </a:p>
          <a:p>
            <a:pPr algn="ctr">
              <a:spcBef>
                <a:spcPts val="0"/>
              </a:spcBef>
            </a:pPr>
            <a:r>
              <a:rPr lang="en-US" sz="1050" b="1" dirty="0">
                <a:solidFill>
                  <a:srgbClr val="0033CC"/>
                </a:solidFill>
                <a:latin typeface="Arial"/>
                <a:cs typeface="Arial"/>
              </a:rPr>
              <a:t>National High Magnetic Field Laboratory </a:t>
            </a:r>
          </a:p>
          <a:p>
            <a:pPr algn="ctr">
              <a:spcBef>
                <a:spcPts val="0"/>
              </a:spcBef>
            </a:pPr>
            <a:endParaRPr lang="en-US" sz="600" b="1" dirty="0">
              <a:solidFill>
                <a:srgbClr val="0033CC"/>
              </a:solidFill>
            </a:endParaRPr>
          </a:p>
          <a:p>
            <a:pPr algn="ctr">
              <a:spcBef>
                <a:spcPts val="0"/>
              </a:spcBef>
            </a:pPr>
            <a:r>
              <a:rPr lang="en-US" sz="1050" b="1" dirty="0">
                <a:solidFill>
                  <a:srgbClr val="000000"/>
                </a:solidFill>
                <a:latin typeface="Arial"/>
                <a:cs typeface="Arial"/>
              </a:rPr>
              <a:t>Funding Grant:</a:t>
            </a:r>
            <a:r>
              <a:rPr lang="en-US" sz="1050" dirty="0">
                <a:solidFill>
                  <a:srgbClr val="000000"/>
                </a:solidFill>
                <a:latin typeface="Arial"/>
                <a:cs typeface="Arial"/>
              </a:rPr>
              <a:t>  G.S. Boebinger (NSF DMR-2128556)</a:t>
            </a:r>
            <a:endParaRPr lang="en-US" sz="1050" b="1" dirty="0">
              <a:solidFill>
                <a:srgbClr val="0033CC"/>
              </a:solidFill>
              <a:latin typeface="Arial"/>
              <a:cs typeface="Arial"/>
            </a:endParaRPr>
          </a:p>
        </p:txBody>
      </p:sp>
      <p:sp>
        <p:nvSpPr>
          <p:cNvPr id="9" name="Text Box 28">
            <a:extLst>
              <a:ext uri="{FF2B5EF4-FFF2-40B4-BE49-F238E27FC236}">
                <a16:creationId xmlns:a16="http://schemas.microsoft.com/office/drawing/2014/main" id="{20C26BC6-2FD9-B08B-54BD-B94AAEAF062C}"/>
              </a:ext>
            </a:extLst>
          </p:cNvPr>
          <p:cNvSpPr txBox="1">
            <a:spLocks noChangeArrowheads="1"/>
          </p:cNvSpPr>
          <p:nvPr/>
        </p:nvSpPr>
        <p:spPr bwMode="auto">
          <a:xfrm>
            <a:off x="188259" y="1300075"/>
            <a:ext cx="5668513" cy="5702010"/>
          </a:xfrm>
          <a:prstGeom prst="rect">
            <a:avLst/>
          </a:prstGeom>
          <a:noFill/>
          <a:ln w="9525">
            <a:noFill/>
            <a:miter lim="800000"/>
            <a:headEnd/>
            <a:tailEnd/>
          </a:ln>
        </p:spPr>
        <p:txBody>
          <a:bodyPr wrap="square" lIns="91440" tIns="45720" rIns="91440" bIns="45720" anchor="t">
            <a:spAutoFit/>
          </a:bodyPr>
          <a:lstStyle/>
          <a:p>
            <a:pPr algn="just">
              <a:lnSpc>
                <a:spcPct val="105000"/>
              </a:lnSpc>
              <a:spcBef>
                <a:spcPts val="0"/>
              </a:spcBef>
              <a:spcAft>
                <a:spcPts val="0"/>
              </a:spcAft>
            </a:pPr>
            <a:r>
              <a:rPr lang="en-US" sz="1200" b="1" dirty="0">
                <a:latin typeface="Arial"/>
                <a:cs typeface="Arial"/>
              </a:rPr>
              <a:t>What is this event? </a:t>
            </a:r>
            <a:r>
              <a:rPr lang="en-US" sz="1200" i="1" u="sng" dirty="0">
                <a:latin typeface="Arial"/>
                <a:cs typeface="Arial"/>
              </a:rPr>
              <a:t>One of the </a:t>
            </a:r>
            <a:r>
              <a:rPr lang="en-US" sz="1200" i="1" u="sng" dirty="0" err="1">
                <a:latin typeface="Arial"/>
                <a:cs typeface="Arial"/>
              </a:rPr>
              <a:t>MagLab’s</a:t>
            </a:r>
            <a:r>
              <a:rPr lang="en-US" sz="1200" i="1" u="sng" dirty="0">
                <a:latin typeface="Arial"/>
                <a:cs typeface="Arial"/>
              </a:rPr>
              <a:t> goals is to broaden participation in STEM. To showcase the many career paths in MagLab related STEM fields, Kawana Johnson organized a MagLab table to participate in the inaugural North Florida Worlds of Work (WOW) Career Expo, October 20-21, 2023</a:t>
            </a:r>
            <a:r>
              <a:rPr lang="en-US" sz="1200" dirty="0">
                <a:latin typeface="Arial"/>
                <a:cs typeface="Arial"/>
              </a:rPr>
              <a:t> – the first Worlds of Work event in the State of Florida.</a:t>
            </a:r>
            <a:r>
              <a:rPr lang="en-US" sz="1200" baseline="30000" dirty="0">
                <a:solidFill>
                  <a:srgbClr val="000000"/>
                </a:solidFill>
                <a:latin typeface="Arial"/>
                <a:cs typeface="Arial"/>
              </a:rPr>
              <a:t>1 </a:t>
            </a:r>
            <a:r>
              <a:rPr lang="en-US" sz="1200" dirty="0">
                <a:latin typeface="Arial"/>
                <a:cs typeface="Arial"/>
              </a:rPr>
              <a:t>Over 3,000 ninth-grade students, 100 employers, teachers, and parents from the North Florida area converged on the campuses of Tallahassee Community College and Lively Technical College for this inaugural event! The purpose of WOW was to create awareness of the many high demand, high wage job opportunities that exist in North Florida early enough in high school such that students can plan their education pathway and graduate with a plan in place that puts them well on their way to college or career. </a:t>
            </a:r>
          </a:p>
          <a:p>
            <a:pPr algn="just">
              <a:lnSpc>
                <a:spcPct val="105000"/>
              </a:lnSpc>
              <a:spcBef>
                <a:spcPts val="0"/>
              </a:spcBef>
              <a:spcAft>
                <a:spcPts val="0"/>
              </a:spcAft>
            </a:pPr>
            <a:endParaRPr lang="en-US" sz="1200" b="1" dirty="0">
              <a:latin typeface="Arial"/>
              <a:cs typeface="Arial"/>
            </a:endParaRPr>
          </a:p>
          <a:p>
            <a:pPr algn="just">
              <a:lnSpc>
                <a:spcPct val="105000"/>
              </a:lnSpc>
              <a:spcBef>
                <a:spcPts val="0"/>
              </a:spcBef>
              <a:spcAft>
                <a:spcPts val="0"/>
              </a:spcAft>
            </a:pPr>
            <a:r>
              <a:rPr lang="en-US" sz="1200" b="1" dirty="0">
                <a:latin typeface="Arial"/>
                <a:cs typeface="Arial"/>
              </a:rPr>
              <a:t>Why is this important? </a:t>
            </a:r>
            <a:r>
              <a:rPr lang="en-US" sz="1200" dirty="0">
                <a:latin typeface="Arial"/>
                <a:cs typeface="Arial"/>
              </a:rPr>
              <a:t>According to the National Science Board, there are millions of men and women who comprise the Skilled Technical Workforce. These are STEM careers that do not require a bachelor’s degree.</a:t>
            </a:r>
            <a:r>
              <a:rPr lang="en-US" sz="1200" baseline="30000" dirty="0">
                <a:latin typeface="Arial"/>
                <a:cs typeface="Arial"/>
              </a:rPr>
              <a:t> 2</a:t>
            </a:r>
            <a:r>
              <a:rPr lang="en-US" sz="1200" dirty="0">
                <a:latin typeface="Arial"/>
                <a:cs typeface="Arial"/>
              </a:rPr>
              <a:t> This segment of the STEM workforce is a crucial, but often underappreciated part of the science and engineering enterprise. They are vital to our economic prosperity, our scientific and technological competitiveness, and our national security. </a:t>
            </a:r>
            <a:r>
              <a:rPr lang="en-US" sz="1200" i="1" u="sng" dirty="0">
                <a:latin typeface="Arial"/>
                <a:cs typeface="Arial"/>
              </a:rPr>
              <a:t>Indeed, the Skilled Technical Workforce consists of more than 17 million workers who use science and engineering expertise and technical knowledge in their jobs</a:t>
            </a:r>
            <a:r>
              <a:rPr lang="en-US" sz="1200" dirty="0">
                <a:latin typeface="Arial"/>
                <a:cs typeface="Arial"/>
              </a:rPr>
              <a:t>.</a:t>
            </a:r>
            <a:endParaRPr lang="en-US" sz="1200" baseline="30000" dirty="0">
              <a:latin typeface="Arial"/>
              <a:cs typeface="Arial"/>
            </a:endParaRPr>
          </a:p>
          <a:p>
            <a:pPr algn="just">
              <a:lnSpc>
                <a:spcPct val="105000"/>
              </a:lnSpc>
              <a:spcBef>
                <a:spcPts val="0"/>
              </a:spcBef>
              <a:spcAft>
                <a:spcPts val="0"/>
              </a:spcAft>
            </a:pPr>
            <a:endParaRPr lang="en-US" sz="1200" dirty="0">
              <a:latin typeface="Arial"/>
              <a:cs typeface="Arial"/>
            </a:endParaRPr>
          </a:p>
          <a:p>
            <a:pPr algn="just">
              <a:lnSpc>
                <a:spcPct val="105000"/>
              </a:lnSpc>
              <a:spcBef>
                <a:spcPts val="0"/>
              </a:spcBef>
              <a:spcAft>
                <a:spcPts val="0"/>
              </a:spcAft>
            </a:pPr>
            <a:r>
              <a:rPr lang="en-US" sz="1200" b="1" dirty="0">
                <a:latin typeface="Arial"/>
                <a:cs typeface="Arial"/>
              </a:rPr>
              <a:t>Why did this program need the </a:t>
            </a:r>
            <a:r>
              <a:rPr lang="en-US" sz="1200" b="1" dirty="0" err="1">
                <a:latin typeface="Arial"/>
                <a:cs typeface="Arial"/>
              </a:rPr>
              <a:t>MagLab</a:t>
            </a:r>
            <a:r>
              <a:rPr lang="en-US" sz="1200" b="1" dirty="0">
                <a:latin typeface="Arial"/>
                <a:cs typeface="Arial"/>
              </a:rPr>
              <a:t>? </a:t>
            </a:r>
            <a:r>
              <a:rPr lang="en-US" sz="1200" dirty="0">
                <a:latin typeface="Arial"/>
                <a:cs typeface="Arial"/>
              </a:rPr>
              <a:t>Many students may be unaware of the diverse career opportunities available at the </a:t>
            </a:r>
            <a:r>
              <a:rPr lang="en-US" sz="1200" dirty="0" err="1">
                <a:latin typeface="Arial"/>
                <a:cs typeface="Arial"/>
              </a:rPr>
              <a:t>MagLab</a:t>
            </a:r>
            <a:r>
              <a:rPr lang="en-US" sz="1200" dirty="0">
                <a:latin typeface="Arial"/>
                <a:cs typeface="Arial"/>
              </a:rPr>
              <a:t> and the pathways to pursue them. </a:t>
            </a:r>
            <a:r>
              <a:rPr lang="en-US" sz="1200" i="1" u="sng" dirty="0">
                <a:latin typeface="Arial"/>
                <a:cs typeface="Arial"/>
              </a:rPr>
              <a:t>Through this activity, the </a:t>
            </a:r>
            <a:r>
              <a:rPr lang="en-US" sz="1200" i="1" u="sng" dirty="0" err="1">
                <a:latin typeface="Arial"/>
                <a:cs typeface="Arial"/>
              </a:rPr>
              <a:t>MagLab</a:t>
            </a:r>
            <a:r>
              <a:rPr lang="en-US" sz="1200" i="1" u="sng" dirty="0">
                <a:latin typeface="Arial"/>
                <a:cs typeface="Arial"/>
              </a:rPr>
              <a:t> was able to provide students with exposure to various career options within a national laboratory setting while also showcasing some of our talented scientists, engineers, technicians, and machinists.</a:t>
            </a:r>
            <a:r>
              <a:rPr lang="en-US" sz="1200" dirty="0">
                <a:latin typeface="Arial"/>
                <a:cs typeface="Arial"/>
              </a:rPr>
              <a:t> This awareness helps students make informed decisions about their educational and career paths, improving retention and graduation rates.</a:t>
            </a:r>
          </a:p>
        </p:txBody>
      </p:sp>
      <p:sp>
        <p:nvSpPr>
          <p:cNvPr id="15" name="Rectangle 14">
            <a:extLst>
              <a:ext uri="{FF2B5EF4-FFF2-40B4-BE49-F238E27FC236}">
                <a16:creationId xmlns:a16="http://schemas.microsoft.com/office/drawing/2014/main" id="{C46765D2-6DD2-9E94-073E-3C630CCA02CD}"/>
              </a:ext>
            </a:extLst>
          </p:cNvPr>
          <p:cNvSpPr/>
          <p:nvPr/>
        </p:nvSpPr>
        <p:spPr>
          <a:xfrm>
            <a:off x="5932032" y="6030268"/>
            <a:ext cx="6071708" cy="276999"/>
          </a:xfrm>
          <a:prstGeom prst="rect">
            <a:avLst/>
          </a:prstGeom>
        </p:spPr>
        <p:txBody>
          <a:bodyPr wrap="square">
            <a:spAutoFit/>
          </a:bodyPr>
          <a:lstStyle/>
          <a:p>
            <a:pPr lvl="0" algn="ctr"/>
            <a:r>
              <a:rPr lang="en-US" sz="1200" b="1" dirty="0"/>
              <a:t>Event Location:  </a:t>
            </a:r>
            <a:r>
              <a:rPr lang="en-US" sz="1200" b="1" dirty="0">
                <a:solidFill>
                  <a:srgbClr val="333399"/>
                </a:solidFill>
              </a:rPr>
              <a:t>Tallahassee Community College &amp; Lively Technical College</a:t>
            </a:r>
            <a:endParaRPr lang="en-US" sz="1200" dirty="0">
              <a:solidFill>
                <a:srgbClr val="333399"/>
              </a:solidFill>
            </a:endParaRPr>
          </a:p>
        </p:txBody>
      </p:sp>
      <p:sp>
        <p:nvSpPr>
          <p:cNvPr id="16" name="TextBox 15">
            <a:extLst>
              <a:ext uri="{FF2B5EF4-FFF2-40B4-BE49-F238E27FC236}">
                <a16:creationId xmlns:a16="http://schemas.microsoft.com/office/drawing/2014/main" id="{9C1B6E12-1CB0-11A7-5870-13F391ADD53F}"/>
              </a:ext>
            </a:extLst>
          </p:cNvPr>
          <p:cNvSpPr txBox="1"/>
          <p:nvPr/>
        </p:nvSpPr>
        <p:spPr>
          <a:xfrm>
            <a:off x="5972581" y="6315669"/>
            <a:ext cx="6071708" cy="638060"/>
          </a:xfrm>
          <a:prstGeom prst="rect">
            <a:avLst/>
          </a:prstGeom>
          <a:noFill/>
        </p:spPr>
        <p:txBody>
          <a:bodyPr wrap="square">
            <a:spAutoFit/>
          </a:bodyPr>
          <a:lstStyle/>
          <a:p>
            <a:pPr algn="just">
              <a:lnSpc>
                <a:spcPct val="105000"/>
              </a:lnSpc>
              <a:spcBef>
                <a:spcPts val="0"/>
              </a:spcBef>
              <a:spcAft>
                <a:spcPts val="0"/>
              </a:spcAft>
            </a:pPr>
            <a:r>
              <a:rPr lang="en-US" sz="1200" dirty="0">
                <a:latin typeface="Arial" charset="0"/>
              </a:rPr>
              <a:t>1 - </a:t>
            </a:r>
            <a:r>
              <a:rPr lang="en-US" sz="1200" dirty="0">
                <a:latin typeface="Arial" charset="0"/>
                <a:hlinkClick r:id="rId15"/>
              </a:rPr>
              <a:t>https://www.northfloridaworldsofwork.com/</a:t>
            </a:r>
            <a:r>
              <a:rPr lang="en-US" sz="1200" dirty="0">
                <a:latin typeface="Arial" charset="0"/>
              </a:rPr>
              <a:t> </a:t>
            </a:r>
          </a:p>
          <a:p>
            <a:pPr algn="just">
              <a:lnSpc>
                <a:spcPct val="105000"/>
              </a:lnSpc>
              <a:spcBef>
                <a:spcPts val="0"/>
              </a:spcBef>
              <a:spcAft>
                <a:spcPts val="0"/>
              </a:spcAft>
            </a:pPr>
            <a:r>
              <a:rPr lang="en-US" sz="1200" dirty="0">
                <a:latin typeface="Arial" charset="0"/>
              </a:rPr>
              <a:t>2 - </a:t>
            </a:r>
            <a:r>
              <a:rPr lang="en-US" sz="1200" dirty="0">
                <a:latin typeface="Arial" charset="0"/>
                <a:hlinkClick r:id="rId16"/>
              </a:rPr>
              <a:t>https://ncses.nsf.gov/pubs/nsb20198/the-skilled-technical-workforce</a:t>
            </a:r>
            <a:r>
              <a:rPr lang="en-US" sz="1200" dirty="0">
                <a:latin typeface="Arial" charset="0"/>
              </a:rPr>
              <a:t> </a:t>
            </a:r>
          </a:p>
          <a:p>
            <a:pPr algn="just">
              <a:lnSpc>
                <a:spcPct val="105000"/>
              </a:lnSpc>
              <a:spcBef>
                <a:spcPts val="0"/>
              </a:spcBef>
              <a:spcAft>
                <a:spcPts val="0"/>
              </a:spcAft>
            </a:pPr>
            <a:endParaRPr lang="en-US" sz="1050" dirty="0">
              <a:latin typeface="Arial"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C4AD0200B8BC44BDD330EF3059487F" ma:contentTypeVersion="1" ma:contentTypeDescription="Create a new document." ma:contentTypeScope="" ma:versionID="0da82ca7ad83cb9daf5cd4f11a0355f1">
  <xsd:schema xmlns:xsd="http://www.w3.org/2001/XMLSchema" xmlns:xs="http://www.w3.org/2001/XMLSchema" xmlns:p="http://schemas.microsoft.com/office/2006/metadata/properties" xmlns:ns2="2ba5d019-e4dc-4c77-b441-444c3562fe17" targetNamespace="http://schemas.microsoft.com/office/2006/metadata/properties" ma:root="true" ma:fieldsID="400a779ef7cc78711cad3a81b79875b7" ns2:_="">
    <xsd:import namespace="2ba5d019-e4dc-4c77-b441-444c3562fe1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5d019-e4dc-4c77-b441-444c3562fe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45F9E0-4121-4D42-8DD2-6575A0801212}"/>
</file>

<file path=customXml/itemProps2.xml><?xml version="1.0" encoding="utf-8"?>
<ds:datastoreItem xmlns:ds="http://schemas.openxmlformats.org/officeDocument/2006/customXml" ds:itemID="{4B5F10CC-9958-487E-A991-CF9253588E19}">
  <ds:schemaRefs>
    <ds:schemaRef ds:uri="http://schemas.microsoft.com/sharepoint/v3/contenttype/forms"/>
  </ds:schemaRefs>
</ds:datastoreItem>
</file>

<file path=customXml/itemProps3.xml><?xml version="1.0" encoding="utf-8"?>
<ds:datastoreItem xmlns:ds="http://schemas.openxmlformats.org/officeDocument/2006/customXml" ds:itemID="{51C89B76-0A84-43A7-A713-1C0F04ABC82C}">
  <ds:schemaRefs>
    <ds:schemaRef ds:uri="8205fd16-9687-41ca-bad6-6c61019586dc"/>
    <ds:schemaRef ds:uri="a44db9cc-518e-47f6-a9d9-9b822d0ec9d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35</TotalTime>
  <Words>430</Words>
  <Application>Microsoft Office PowerPoint</Application>
  <PresentationFormat>Widescreen</PresentationFormat>
  <Paragraphs>15</Paragraphs>
  <Slides>1</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Gregory Boebinger</cp:lastModifiedBy>
  <cp:revision>14</cp:revision>
  <cp:lastPrinted>2019-07-16T13:07:28Z</cp:lastPrinted>
  <dcterms:created xsi:type="dcterms:W3CDTF">2004-08-07T03:10:56Z</dcterms:created>
  <dcterms:modified xsi:type="dcterms:W3CDTF">2024-03-29T23:08:19Z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0x010100AFC4AD0200B8BC44BDD330EF3059487F</vt:lpwstr>
  </property>
  <property fmtid="{D5CDD505-2E9C-101B-9397-08002B2CF9AE}" pid="3" name="MediaServiceImageTags">
    <vt:lpwstr/>
  </property>
</Properties>
</file>