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9" r:id="rId2"/>
    <p:sldId id="268"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8D3F"/>
    <a:srgbClr val="FF8F43"/>
    <a:srgbClr val="FF6600"/>
    <a:srgbClr val="0033CC"/>
    <a:srgbClr val="008080"/>
    <a:srgbClr val="006600"/>
    <a:srgbClr val="000066"/>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3" autoAdjust="0"/>
    <p:restoredTop sz="96781" autoAdjust="0"/>
  </p:normalViewPr>
  <p:slideViewPr>
    <p:cSldViewPr snapToGrid="0">
      <p:cViewPr varScale="1">
        <p:scale>
          <a:sx n="90" d="100"/>
          <a:sy n="90" d="100"/>
        </p:scale>
        <p:origin x="58" y="3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24224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0226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hyperlink" Target="https://orcid.org/0000-0001-6249-2280" TargetMode="External"/><Relationship Id="rId5" Type="http://schemas.openxmlformats.org/officeDocument/2006/relationships/hyperlink" Target="https://doi.org/10.17605/%20OSF.IO/758UX" TargetMode="External"/><Relationship Id="rId10" Type="http://schemas.openxmlformats.org/officeDocument/2006/relationships/hyperlink" Target="https://orcid.org/0000-0001-7319-6014" TargetMode="External"/><Relationship Id="rId4" Type="http://schemas.openxmlformats.org/officeDocument/2006/relationships/hyperlink" Target="https://doi.org/10.1021/acs.analchem.3c04651" TargetMode="External"/><Relationship Id="rId9" Type="http://schemas.openxmlformats.org/officeDocument/2006/relationships/hyperlink" Target="https://orcid.org/0000-0002-7125-68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hyperlink" Target="https://doi.org/10.17605/%20OSF.IO/758UX" TargetMode="External"/><Relationship Id="rId11" Type="http://schemas.openxmlformats.org/officeDocument/2006/relationships/image" Target="../media/image9.png"/><Relationship Id="rId24" Type="http://schemas.openxmlformats.org/officeDocument/2006/relationships/hyperlink" Target="https://orcid.org/0000-0001-6249-2280" TargetMode="External"/><Relationship Id="rId5" Type="http://schemas.openxmlformats.org/officeDocument/2006/relationships/hyperlink" Target="https://doi.org/10.1021/acs.analchem.3c04651" TargetMode="External"/><Relationship Id="rId15" Type="http://schemas.openxmlformats.org/officeDocument/2006/relationships/image" Target="../media/image13.png"/><Relationship Id="rId23" Type="http://schemas.openxmlformats.org/officeDocument/2006/relationships/hyperlink" Target="https://orcid.org/0000-0001-7319-6014" TargetMode="External"/><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hyperlink" Target="https://orcid.org/0000-0002-7125-68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mc:AlternateContent xmlns:mc="http://schemas.openxmlformats.org/markup-compatibility/2006">
        <mc:Choice xmlns:a14="http://schemas.microsoft.com/office/drawing/2010/main" Requires="a14">
          <p:sp>
            <p:nvSpPr>
              <p:cNvPr id="1028" name="Text Box 28"/>
              <p:cNvSpPr txBox="1">
                <a:spLocks noChangeArrowheads="1"/>
              </p:cNvSpPr>
              <p:nvPr/>
            </p:nvSpPr>
            <p:spPr bwMode="auto">
              <a:xfrm>
                <a:off x="43459" y="1359441"/>
                <a:ext cx="6052541" cy="5096332"/>
              </a:xfrm>
              <a:prstGeom prst="rect">
                <a:avLst/>
              </a:prstGeom>
              <a:noFill/>
              <a:ln w="9525">
                <a:noFill/>
                <a:miter lim="800000"/>
                <a:headEnd/>
                <a:tailEnd/>
              </a:ln>
            </p:spPr>
            <p:txBody>
              <a:bodyPr wrap="square">
                <a:spAutoFit/>
              </a:bodyPr>
              <a:lstStyle/>
              <a:p>
                <a:pPr algn="just"/>
                <a:r>
                  <a:rPr lang="en-US" sz="1200" dirty="0">
                    <a:solidFill>
                      <a:schemeClr val="tx1"/>
                    </a:solidFill>
                  </a:rPr>
                  <a:t>Rivers and lakes can contain many millions of unique chemical compounds, including toxic chemicals produced by human activity as well as natural compounds created from the breakdown of plant material</a:t>
                </a:r>
                <a:r>
                  <a:rPr lang="en-US" sz="1200" dirty="0"/>
                  <a:t>. These natural compounds are </a:t>
                </a:r>
                <a:r>
                  <a:rPr lang="en-US" sz="1200" dirty="0">
                    <a:solidFill>
                      <a:schemeClr val="tx1"/>
                    </a:solidFill>
                  </a:rPr>
                  <a:t>referred to as Dissolved </a:t>
                </a:r>
                <a:r>
                  <a:rPr lang="en-US" sz="1200" dirty="0"/>
                  <a:t>O</a:t>
                </a:r>
                <a:r>
                  <a:rPr lang="en-US" sz="1200" dirty="0">
                    <a:solidFill>
                      <a:schemeClr val="tx1"/>
                    </a:solidFill>
                  </a:rPr>
                  <a:t>rganic </a:t>
                </a:r>
                <a:r>
                  <a:rPr lang="en-US" sz="1200" dirty="0"/>
                  <a:t>M</a:t>
                </a:r>
                <a:r>
                  <a:rPr lang="en-US" sz="1200" dirty="0">
                    <a:solidFill>
                      <a:schemeClr val="tx1"/>
                    </a:solidFill>
                  </a:rPr>
                  <a:t>atter. </a:t>
                </a:r>
                <a:r>
                  <a:rPr lang="en-US" sz="1200" i="1" u="sng" dirty="0">
                    <a:solidFill>
                      <a:schemeClr val="tx1"/>
                    </a:solidFill>
                  </a:rPr>
                  <a:t>Techniques like Fourier Transform </a:t>
                </a:r>
                <a:r>
                  <a:rPr lang="en-US" sz="1200" i="1" u="sng" dirty="0"/>
                  <a:t>I</a:t>
                </a:r>
                <a:r>
                  <a:rPr lang="en-US" sz="1200" i="1" u="sng" dirty="0">
                    <a:solidFill>
                      <a:schemeClr val="tx1"/>
                    </a:solidFill>
                  </a:rPr>
                  <a:t>on </a:t>
                </a:r>
                <a:r>
                  <a:rPr lang="en-US" sz="1200" i="1" u="sng" dirty="0"/>
                  <a:t>C</a:t>
                </a:r>
                <a:r>
                  <a:rPr lang="en-US" sz="1200" i="1" u="sng" dirty="0">
                    <a:solidFill>
                      <a:schemeClr val="tx1"/>
                    </a:solidFill>
                  </a:rPr>
                  <a:t>yclotron </a:t>
                </a:r>
                <a:r>
                  <a:rPr lang="en-US" sz="1200" i="1" u="sng" dirty="0"/>
                  <a:t>R</a:t>
                </a:r>
                <a:r>
                  <a:rPr lang="en-US" sz="1200" i="1" u="sng" dirty="0">
                    <a:solidFill>
                      <a:schemeClr val="tx1"/>
                    </a:solidFill>
                  </a:rPr>
                  <a:t>esonance </a:t>
                </a:r>
                <a:r>
                  <a:rPr lang="en-US" sz="1200" i="1" u="sng" dirty="0"/>
                  <a:t>M</a:t>
                </a:r>
                <a:r>
                  <a:rPr lang="en-US" sz="1200" i="1" u="sng" dirty="0">
                    <a:solidFill>
                      <a:schemeClr val="tx1"/>
                    </a:solidFill>
                  </a:rPr>
                  <a:t>ass </a:t>
                </a:r>
                <a:r>
                  <a:rPr lang="en-US" sz="1200" i="1" u="sng" dirty="0"/>
                  <a:t>S</a:t>
                </a:r>
                <a:r>
                  <a:rPr lang="en-US" sz="1200" i="1" u="sng" dirty="0">
                    <a:solidFill>
                      <a:schemeClr val="tx1"/>
                    </a:solidFill>
                  </a:rPr>
                  <a:t>pectrometry (FT-ICR MS) are necessary to characterize these highly complex mixtures and understand how man-made pollutants impact our natural environment. In this study, the authors reused data originally collected in 2022 at the MagLab in order to validate their approach to processing FT-ICR MS data.</a:t>
                </a:r>
              </a:p>
              <a:p>
                <a:pPr algn="just"/>
                <a:r>
                  <a:rPr lang="en-US" sz="800" dirty="0">
                    <a:solidFill>
                      <a:schemeClr val="tx1"/>
                    </a:solidFill>
                  </a:rPr>
                  <a:t> </a:t>
                </a:r>
              </a:p>
              <a:p>
                <a:pPr algn="just"/>
                <a:r>
                  <a:rPr lang="en-US" sz="1200" dirty="0">
                    <a:solidFill>
                      <a:schemeClr val="tx1"/>
                    </a:solidFill>
                  </a:rPr>
                  <a:t>Raw FT-ICR MS data must be processed and calibrated to produce an interpretable mass spectrum. </a:t>
                </a:r>
                <a:r>
                  <a:rPr lang="en-US" sz="1200" i="1" u="sng" dirty="0">
                    <a:solidFill>
                      <a:schemeClr val="tx1"/>
                    </a:solidFill>
                  </a:rPr>
                  <a:t>Broadband absorption mode processing (BAMP)</a:t>
                </a:r>
                <a:r>
                  <a:rPr lang="en-US" sz="1200" i="1" u="sng" dirty="0">
                    <a:solidFill>
                      <a:schemeClr val="tx1"/>
                    </a:solidFill>
                    <a:latin typeface="+mj-lt"/>
                  </a:rPr>
                  <a:t>, a technique originally developed at the MagLab, can greatly improve the mass error, mass resolving power, and signal-to-noise ratio of peaks in a mass spectrum </a:t>
                </a:r>
                <a:r>
                  <a:rPr lang="en-US" sz="1200" dirty="0">
                    <a:solidFill>
                      <a:schemeClr val="tx1"/>
                    </a:solidFill>
                    <a:latin typeface="+mj-lt"/>
                  </a:rPr>
                  <a:t>(see </a:t>
                </a:r>
                <a:r>
                  <a:rPr lang="en-US" sz="1200" b="1" dirty="0">
                    <a:solidFill>
                      <a:schemeClr val="tx1"/>
                    </a:solidFill>
                    <a:latin typeface="+mj-lt"/>
                  </a:rPr>
                  <a:t>Figure</a:t>
                </a:r>
                <a:r>
                  <a:rPr lang="en-US" sz="1200" dirty="0">
                    <a:solidFill>
                      <a:schemeClr val="tx1"/>
                    </a:solidFill>
                    <a:latin typeface="+mj-lt"/>
                  </a:rPr>
                  <a:t>). </a:t>
                </a:r>
                <a:r>
                  <a:rPr lang="en-US" sz="1200" dirty="0">
                    <a:latin typeface="+mj-lt"/>
                  </a:rPr>
                  <a:t>BAMP can theoretically increase the s</a:t>
                </a:r>
                <a:r>
                  <a:rPr lang="en-US" sz="1200" dirty="0">
                    <a:solidFill>
                      <a:schemeClr val="tx1"/>
                    </a:solidFill>
                    <a:latin typeface="+mj-lt"/>
                  </a:rPr>
                  <a:t>ignal-to-noise ratio by a factor of </a:t>
                </a:r>
                <a14:m>
                  <m:oMath xmlns:m="http://schemas.openxmlformats.org/officeDocument/2006/math">
                    <m:rad>
                      <m:radPr>
                        <m:degHide m:val="on"/>
                        <m:ctrlPr>
                          <a:rPr lang="en-US" sz="1200" i="1" smtClean="0">
                            <a:solidFill>
                              <a:schemeClr val="tx1"/>
                            </a:solidFill>
                            <a:latin typeface="Cambria Math" panose="02040503050406030204" pitchFamily="18" charset="0"/>
                          </a:rPr>
                        </m:ctrlPr>
                      </m:radPr>
                      <m:deg/>
                      <m:e>
                        <m:r>
                          <a:rPr lang="en-US" sz="1200" b="0" i="1" smtClean="0">
                            <a:solidFill>
                              <a:schemeClr val="tx1"/>
                            </a:solidFill>
                            <a:latin typeface="Cambria Math" panose="02040503050406030204" pitchFamily="18" charset="0"/>
                          </a:rPr>
                          <m:t>2</m:t>
                        </m:r>
                      </m:e>
                    </m:rad>
                  </m:oMath>
                </a14:m>
                <a:r>
                  <a:rPr lang="en-US" sz="1200" dirty="0">
                    <a:solidFill>
                      <a:schemeClr val="tx1"/>
                    </a:solidFill>
                    <a:latin typeface="+mj-lt"/>
                  </a:rPr>
                  <a:t>, an improvement that would otherwise require much higher magnetic fields to achieve. This can allow for the assignment of a far greater number of unique chemical formulas </a:t>
                </a:r>
                <a:r>
                  <a:rPr lang="en-US" sz="1200" dirty="0">
                    <a:latin typeface="+mj-lt"/>
                  </a:rPr>
                  <a:t>from a given complex fluid sample</a:t>
                </a:r>
                <a:r>
                  <a:rPr lang="en-US" sz="1200" dirty="0">
                    <a:solidFill>
                      <a:schemeClr val="tx1"/>
                    </a:solidFill>
                    <a:latin typeface="+mj-lt"/>
                  </a:rPr>
                  <a:t>, particularly those formulas corresponding to very low-abundance compounds. The authors were able to demonstrate the value of BAMP for analyzing Dissolved Organic Matter samples by achieving improvements to all figures of merit for positively-charged- and negatively -</a:t>
                </a:r>
                <a:r>
                  <a:rPr lang="en-US" sz="1200" dirty="0" err="1">
                    <a:solidFill>
                      <a:schemeClr val="tx1"/>
                    </a:solidFill>
                    <a:latin typeface="+mj-lt"/>
                  </a:rPr>
                  <a:t>harged</a:t>
                </a:r>
                <a:r>
                  <a:rPr lang="en-US" sz="1200" dirty="0">
                    <a:solidFill>
                      <a:schemeClr val="tx1"/>
                    </a:solidFill>
                    <a:latin typeface="+mj-lt"/>
                  </a:rPr>
                  <a:t>-mode mass spectra. </a:t>
                </a:r>
              </a:p>
              <a:p>
                <a:pPr algn="just"/>
                <a:r>
                  <a:rPr lang="en-US" sz="800" dirty="0">
                    <a:solidFill>
                      <a:schemeClr val="tx1"/>
                    </a:solidFill>
                    <a:latin typeface="+mj-lt"/>
                  </a:rPr>
                  <a:t> </a:t>
                </a:r>
              </a:p>
              <a:p>
                <a:pPr algn="just"/>
                <a:r>
                  <a:rPr lang="en-US" sz="1200" i="1" u="sng" dirty="0">
                    <a:solidFill>
                      <a:schemeClr val="tx1"/>
                    </a:solidFill>
                    <a:latin typeface="+mj-lt"/>
                  </a:rPr>
                  <a:t>The authors of this new study were </a:t>
                </a:r>
                <a:r>
                  <a:rPr lang="en-US" sz="1200" i="1" u="sng" dirty="0">
                    <a:latin typeface="+mj-lt"/>
                  </a:rPr>
                  <a:t>“FAIR </a:t>
                </a:r>
                <a:r>
                  <a:rPr lang="en-US" sz="1200" i="1" u="sng" dirty="0">
                    <a:solidFill>
                      <a:schemeClr val="tx1"/>
                    </a:solidFill>
                    <a:latin typeface="+mj-lt"/>
                  </a:rPr>
                  <a:t>data users”, that is, they reused archived MagLab data to strengthen their analysis and validate their new data.</a:t>
                </a:r>
                <a:r>
                  <a:rPr lang="en-US" sz="1200" dirty="0">
                    <a:solidFill>
                      <a:schemeClr val="tx1"/>
                    </a:solidFill>
                    <a:latin typeface="+mj-lt"/>
                  </a:rPr>
                  <a:t> The dataset used for this study was originally generated and made publicly available by MagLab researcher Amy McKenna in 2022. </a:t>
                </a:r>
                <a:r>
                  <a:rPr lang="en-US" sz="1200" i="1" u="sng" dirty="0">
                    <a:solidFill>
                      <a:schemeClr val="tx1"/>
                    </a:solidFill>
                    <a:latin typeface="+mj-lt"/>
                  </a:rPr>
                  <a:t>As such, this research demonstrates the utility of BAMP for Dissolved Organic Matter sample analysis as well as the value of reuse of MagLab datasets under the MagLab’s FAIR data protocols</a:t>
                </a:r>
                <a:r>
                  <a:rPr lang="en-US" sz="1200" i="1" u="sng" dirty="0">
                    <a:solidFill>
                      <a:srgbClr val="000000"/>
                    </a:solidFill>
                    <a:latin typeface="+mj-lt"/>
                  </a:rPr>
                  <a:t>.</a:t>
                </a:r>
              </a:p>
            </p:txBody>
          </p:sp>
        </mc:Choice>
        <mc:Fallback>
          <p:sp>
            <p:nvSpPr>
              <p:cNvPr id="1028" name="Text Box 28"/>
              <p:cNvSpPr txBox="1">
                <a:spLocks noRot="1" noChangeAspect="1" noMove="1" noResize="1" noEditPoints="1" noAdjustHandles="1" noChangeArrowheads="1" noChangeShapeType="1" noTextEdit="1"/>
              </p:cNvSpPr>
              <p:nvPr/>
            </p:nvSpPr>
            <p:spPr bwMode="auto">
              <a:xfrm>
                <a:off x="43459" y="1359441"/>
                <a:ext cx="6052541" cy="5096332"/>
              </a:xfrm>
              <a:prstGeom prst="rect">
                <a:avLst/>
              </a:prstGeom>
              <a:blipFill>
                <a:blip r:embed="rId3"/>
                <a:stretch>
                  <a:fillRect t="-120" r="-101"/>
                </a:stretch>
              </a:blipFill>
              <a:ln w="9525">
                <a:noFill/>
                <a:miter lim="800000"/>
                <a:headEnd/>
                <a:tailEnd/>
              </a:ln>
            </p:spPr>
            <p:txBody>
              <a:bodyPr/>
              <a:lstStyle/>
              <a:p>
                <a:r>
                  <a:rPr lang="en-US">
                    <a:noFill/>
                  </a:rPr>
                  <a:t> </a:t>
                </a:r>
              </a:p>
            </p:txBody>
          </p:sp>
        </mc:Fallback>
      </mc:AlternateContent>
      <p:sp>
        <p:nvSpPr>
          <p:cNvPr id="1029" name="Line 42"/>
          <p:cNvSpPr>
            <a:spLocks noChangeShapeType="1"/>
          </p:cNvSpPr>
          <p:nvPr/>
        </p:nvSpPr>
        <p:spPr bwMode="auto">
          <a:xfrm>
            <a:off x="0" y="1257167"/>
            <a:ext cx="12192000" cy="28082"/>
          </a:xfrm>
          <a:prstGeom prst="line">
            <a:avLst/>
          </a:prstGeom>
          <a:noFill/>
          <a:ln w="82550" cmpd="thickThin">
            <a:solidFill>
              <a:schemeClr val="tx1"/>
            </a:solidFill>
            <a:round/>
            <a:headEnd/>
            <a:tailEnd/>
          </a:ln>
        </p:spPr>
        <p:txBody>
          <a:bodyP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 Box 28">
            <a:extLst>
              <a:ext uri="{FF2B5EF4-FFF2-40B4-BE49-F238E27FC236}">
                <a16:creationId xmlns:a16="http://schemas.microsoft.com/office/drawing/2014/main" id="{81B50DF2-CCB0-5EC3-976E-4B6475C79F9C}"/>
              </a:ext>
            </a:extLst>
          </p:cNvPr>
          <p:cNvSpPr txBox="1">
            <a:spLocks noChangeArrowheads="1"/>
          </p:cNvSpPr>
          <p:nvPr/>
        </p:nvSpPr>
        <p:spPr bwMode="auto">
          <a:xfrm>
            <a:off x="0" y="6255838"/>
            <a:ext cx="12192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Ion Cyclotron Resonance User Facility, 21 Tesla Fourier Transform Ion Cyclotron Resonance Mass Spectrometer</a:t>
            </a:r>
          </a:p>
          <a:p>
            <a:r>
              <a:rPr lang="en-US" sz="1100" b="1" dirty="0">
                <a:solidFill>
                  <a:srgbClr val="333399"/>
                </a:solidFill>
              </a:rPr>
              <a:t>Citation: </a:t>
            </a:r>
            <a:r>
              <a:rPr lang="en-US" sz="1100" b="0" i="0" dirty="0">
                <a:solidFill>
                  <a:srgbClr val="000000"/>
                </a:solidFill>
                <a:effectLst/>
                <a:latin typeface="arial" panose="020B0604020202020204" pitchFamily="34" charset="0"/>
              </a:rPr>
              <a:t> </a:t>
            </a:r>
            <a:r>
              <a:rPr lang="en-US" sz="1100" b="0" i="0" dirty="0">
                <a:solidFill>
                  <a:srgbClr val="333399"/>
                </a:solidFill>
                <a:effectLst/>
                <a:latin typeface="arial" panose="020B0604020202020204" pitchFamily="34" charset="0"/>
              </a:rPr>
              <a:t>Fu, Q.L.; Chen, C.; Liu, Y.; </a:t>
            </a:r>
            <a:r>
              <a:rPr lang="en-US" sz="1100" b="0" i="0" dirty="0" err="1">
                <a:solidFill>
                  <a:srgbClr val="333399"/>
                </a:solidFill>
                <a:effectLst/>
                <a:latin typeface="arial" panose="020B0604020202020204" pitchFamily="34" charset="0"/>
              </a:rPr>
              <a:t>Fujii</a:t>
            </a:r>
            <a:r>
              <a:rPr lang="en-US" sz="1100" b="0" i="0" dirty="0">
                <a:solidFill>
                  <a:srgbClr val="333399"/>
                </a:solidFill>
                <a:effectLst/>
                <a:latin typeface="arial" panose="020B0604020202020204" pitchFamily="34" charset="0"/>
              </a:rPr>
              <a:t>, M.; Fu, P., </a:t>
            </a:r>
            <a:r>
              <a:rPr lang="en-US" sz="1100" b="0" i="1" dirty="0">
                <a:solidFill>
                  <a:srgbClr val="333399"/>
                </a:solidFill>
                <a:effectLst/>
                <a:latin typeface="arial" panose="020B0604020202020204" pitchFamily="34" charset="0"/>
              </a:rPr>
              <a:t>FT-ICR MS Spectral Improvement of Dissolved Organic Matter by the Absorption Mode: A Comparison of the Electrospray Ionization in Positive-Ion and Negative-Ion Modes,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Analytical Chemistry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95</a:t>
            </a:r>
            <a:r>
              <a:rPr lang="en-US" sz="1100" b="0" i="0" dirty="0">
                <a:solidFill>
                  <a:srgbClr val="333399"/>
                </a:solidFill>
                <a:effectLst/>
                <a:latin typeface="arial" panose="020B0604020202020204" pitchFamily="34" charset="0"/>
              </a:rPr>
              <a:t> (1), 522-530 (2023) </a:t>
            </a:r>
            <a:r>
              <a:rPr lang="en-US" sz="1100" b="1" i="0" dirty="0">
                <a:solidFill>
                  <a:srgbClr val="333399"/>
                </a:solidFill>
                <a:effectLst/>
                <a:latin typeface="arial" panose="020B0604020202020204" pitchFamily="34" charset="0"/>
                <a:hlinkClick r:id="rId4">
                  <a:extLst>
                    <a:ext uri="{A12FA001-AC4F-418D-AE19-62706E023703}">
                      <ahyp:hlinkClr xmlns:ahyp="http://schemas.microsoft.com/office/drawing/2018/hyperlinkcolor" val="tx"/>
                    </a:ext>
                  </a:extLst>
                </a:hlinkClick>
              </a:rPr>
              <a:t>doi.org/10.1021/acs.analchem.3c04651</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Data Set</a:t>
            </a:r>
            <a:endParaRPr lang="en-US" sz="1200" dirty="0">
              <a:solidFill>
                <a:srgbClr val="333399"/>
              </a:solidFill>
            </a:endParaRPr>
          </a:p>
        </p:txBody>
      </p:sp>
      <p:sp>
        <p:nvSpPr>
          <p:cNvPr id="5" name="Rectangle 49">
            <a:extLst>
              <a:ext uri="{FF2B5EF4-FFF2-40B4-BE49-F238E27FC236}">
                <a16:creationId xmlns:a16="http://schemas.microsoft.com/office/drawing/2014/main" id="{07A197CF-99C2-6341-5F20-714129273DBF}"/>
              </a:ext>
            </a:extLst>
          </p:cNvPr>
          <p:cNvSpPr>
            <a:spLocks noChangeArrowheads="1"/>
          </p:cNvSpPr>
          <p:nvPr/>
        </p:nvSpPr>
        <p:spPr bwMode="auto">
          <a:xfrm>
            <a:off x="6143627" y="1351464"/>
            <a:ext cx="5991158" cy="4904374"/>
          </a:xfrm>
          <a:prstGeom prst="rect">
            <a:avLst/>
          </a:prstGeom>
          <a:noFill/>
          <a:ln w="19050">
            <a:solidFill>
              <a:srgbClr val="0033CC"/>
            </a:solidFill>
            <a:miter lim="800000"/>
            <a:headEnd/>
            <a:tailEnd/>
          </a:ln>
        </p:spPr>
        <p:txBody>
          <a:bodyPr wrap="none" anchor="ctr"/>
          <a:lstStyle/>
          <a:p>
            <a:endParaRPr lang="en-US" dirty="0"/>
          </a:p>
        </p:txBody>
      </p:sp>
      <p:pic>
        <p:nvPicPr>
          <p:cNvPr id="7" name="Picture 6" descr="NSF logo.jpg">
            <a:extLst>
              <a:ext uri="{FF2B5EF4-FFF2-40B4-BE49-F238E27FC236}">
                <a16:creationId xmlns:a16="http://schemas.microsoft.com/office/drawing/2014/main" id="{1270711C-DB23-DAF0-0EE5-7F6602E26D34}"/>
              </a:ext>
            </a:extLst>
          </p:cNvPr>
          <p:cNvPicPr>
            <a:picLocks noChangeAspect="1"/>
          </p:cNvPicPr>
          <p:nvPr/>
        </p:nvPicPr>
        <p:blipFill>
          <a:blip r:embed="rId6" cstate="print"/>
          <a:stretch>
            <a:fillRect/>
          </a:stretch>
        </p:blipFill>
        <p:spPr>
          <a:xfrm>
            <a:off x="11130372" y="108376"/>
            <a:ext cx="1017188" cy="1023315"/>
          </a:xfrm>
          <a:prstGeom prst="rect">
            <a:avLst/>
          </a:prstGeom>
        </p:spPr>
      </p:pic>
      <p:pic>
        <p:nvPicPr>
          <p:cNvPr id="9" name="Picture 8" descr="JustM_purple.jpg">
            <a:extLst>
              <a:ext uri="{FF2B5EF4-FFF2-40B4-BE49-F238E27FC236}">
                <a16:creationId xmlns:a16="http://schemas.microsoft.com/office/drawing/2014/main" id="{E98D7ABF-D92B-B12E-83C7-62E62DC7CF4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138" y="102934"/>
            <a:ext cx="792698" cy="944759"/>
          </a:xfrm>
          <a:prstGeom prst="rect">
            <a:avLst/>
          </a:prstGeom>
        </p:spPr>
      </p:pic>
      <p:grpSp>
        <p:nvGrpSpPr>
          <p:cNvPr id="13" name="Group 12">
            <a:extLst>
              <a:ext uri="{FF2B5EF4-FFF2-40B4-BE49-F238E27FC236}">
                <a16:creationId xmlns:a16="http://schemas.microsoft.com/office/drawing/2014/main" id="{58E1E0A8-A263-DF19-038D-9EBE634369C9}"/>
              </a:ext>
            </a:extLst>
          </p:cNvPr>
          <p:cNvGrpSpPr/>
          <p:nvPr/>
        </p:nvGrpSpPr>
        <p:grpSpPr>
          <a:xfrm>
            <a:off x="6226658" y="1399143"/>
            <a:ext cx="4229672" cy="4782503"/>
            <a:chOff x="6141988" y="1399143"/>
            <a:chExt cx="4229672" cy="4782503"/>
          </a:xfrm>
        </p:grpSpPr>
        <p:pic>
          <p:nvPicPr>
            <p:cNvPr id="22" name="Picture 21" descr="A comparison of a graph&#10;&#10;Description automatically generated">
              <a:extLst>
                <a:ext uri="{FF2B5EF4-FFF2-40B4-BE49-F238E27FC236}">
                  <a16:creationId xmlns:a16="http://schemas.microsoft.com/office/drawing/2014/main" id="{D4C7B2BA-163B-25F5-AE80-C739754E8C6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64861"/>
            <a:stretch/>
          </p:blipFill>
          <p:spPr>
            <a:xfrm>
              <a:off x="6141988" y="1399143"/>
              <a:ext cx="4106978" cy="4782503"/>
            </a:xfrm>
            <a:prstGeom prst="rect">
              <a:avLst/>
            </a:prstGeom>
          </p:spPr>
        </p:pic>
        <p:pic>
          <p:nvPicPr>
            <p:cNvPr id="10" name="Picture 9" descr="A comparison of a graph&#10;&#10;Description automatically generated">
              <a:extLst>
                <a:ext uri="{FF2B5EF4-FFF2-40B4-BE49-F238E27FC236}">
                  <a16:creationId xmlns:a16="http://schemas.microsoft.com/office/drawing/2014/main" id="{5D74CB9C-8751-CF48-51A8-5C02715668C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366" t="2530" r="51439" b="87126"/>
            <a:stretch/>
          </p:blipFill>
          <p:spPr>
            <a:xfrm>
              <a:off x="8029692" y="1668133"/>
              <a:ext cx="1425375" cy="494669"/>
            </a:xfrm>
            <a:prstGeom prst="rect">
              <a:avLst/>
            </a:prstGeom>
          </p:spPr>
        </p:pic>
        <p:pic>
          <p:nvPicPr>
            <p:cNvPr id="11" name="Picture 10" descr="A comparison of a graph&#10;&#10;Description automatically generated">
              <a:extLst>
                <a:ext uri="{FF2B5EF4-FFF2-40B4-BE49-F238E27FC236}">
                  <a16:creationId xmlns:a16="http://schemas.microsoft.com/office/drawing/2014/main" id="{4B28EBE1-6A8F-588F-7ADF-2EA7930EA44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8163" r="50801" b="7683"/>
            <a:stretch/>
          </p:blipFill>
          <p:spPr>
            <a:xfrm>
              <a:off x="10250574" y="1400183"/>
              <a:ext cx="121086" cy="4415080"/>
            </a:xfrm>
            <a:prstGeom prst="rect">
              <a:avLst/>
            </a:prstGeom>
          </p:spPr>
        </p:pic>
      </p:grpSp>
      <p:sp>
        <p:nvSpPr>
          <p:cNvPr id="4" name="Text Box 28">
            <a:extLst>
              <a:ext uri="{FF2B5EF4-FFF2-40B4-BE49-F238E27FC236}">
                <a16:creationId xmlns:a16="http://schemas.microsoft.com/office/drawing/2014/main" id="{0D41EDFB-E672-F29A-86FE-9CF7DBD8D30F}"/>
              </a:ext>
            </a:extLst>
          </p:cNvPr>
          <p:cNvSpPr txBox="1">
            <a:spLocks noChangeArrowheads="1"/>
          </p:cNvSpPr>
          <p:nvPr/>
        </p:nvSpPr>
        <p:spPr bwMode="auto">
          <a:xfrm>
            <a:off x="10092267" y="1834312"/>
            <a:ext cx="1936750" cy="2123658"/>
          </a:xfrm>
          <a:prstGeom prst="rect">
            <a:avLst/>
          </a:prstGeom>
          <a:solidFill>
            <a:schemeClr val="bg1"/>
          </a:solidFill>
          <a:ln w="9525">
            <a:solidFill>
              <a:schemeClr val="tx1"/>
            </a:solidFill>
            <a:miter lim="800000"/>
            <a:headEnd/>
            <a:tailEnd/>
          </a:ln>
        </p:spPr>
        <p:txBody>
          <a:bodyPr wrap="square">
            <a:spAutoFit/>
          </a:bodyPr>
          <a:lstStyle/>
          <a:p>
            <a:pPr algn="just"/>
            <a:r>
              <a:rPr lang="en-US" sz="1200" dirty="0">
                <a:solidFill>
                  <a:schemeClr val="tx1"/>
                </a:solidFill>
              </a:rPr>
              <a:t>Improved mass resolution and signal-to-noise ratio in mass absorption mode mass spectra leads to more assigned chemical formulas within a complex fluid sample. </a:t>
            </a:r>
          </a:p>
          <a:p>
            <a:pPr algn="just"/>
            <a:endParaRPr lang="en-US" sz="1200" dirty="0"/>
          </a:p>
          <a:p>
            <a:pPr algn="just"/>
            <a:r>
              <a:rPr lang="en-US" sz="1200" dirty="0">
                <a:solidFill>
                  <a:schemeClr val="tx1"/>
                </a:solidFill>
              </a:rPr>
              <a:t>Reprinted from citation given below. © American Chemical Society.</a:t>
            </a:r>
            <a:endParaRPr lang="en-US" sz="1200" dirty="0">
              <a:solidFill>
                <a:srgbClr val="000000"/>
              </a:solidFill>
              <a:latin typeface="+mj-lt"/>
            </a:endParaRPr>
          </a:p>
        </p:txBody>
      </p:sp>
      <p:sp>
        <p:nvSpPr>
          <p:cNvPr id="14" name="Text Box 62">
            <a:extLst>
              <a:ext uri="{FF2B5EF4-FFF2-40B4-BE49-F238E27FC236}">
                <a16:creationId xmlns:a16="http://schemas.microsoft.com/office/drawing/2014/main" id="{6AE7BB97-B49E-1F72-6BEF-3FB667A8D45B}"/>
              </a:ext>
            </a:extLst>
          </p:cNvPr>
          <p:cNvSpPr txBox="1">
            <a:spLocks noChangeArrowheads="1"/>
          </p:cNvSpPr>
          <p:nvPr/>
        </p:nvSpPr>
        <p:spPr bwMode="auto">
          <a:xfrm>
            <a:off x="992061" y="0"/>
            <a:ext cx="10207878" cy="1277273"/>
          </a:xfrm>
          <a:prstGeom prst="rect">
            <a:avLst/>
          </a:prstGeom>
          <a:noFill/>
          <a:ln w="9525">
            <a:noFill/>
            <a:miter lim="800000"/>
            <a:headEnd/>
            <a:tailEnd/>
          </a:ln>
        </p:spPr>
        <p:txBody>
          <a:bodyPr wrap="square">
            <a:spAutoFit/>
          </a:bodyPr>
          <a:lstStyle/>
          <a:p>
            <a:pPr algn="ctr">
              <a:spcBef>
                <a:spcPts val="0"/>
              </a:spcBef>
            </a:pPr>
            <a:r>
              <a:rPr lang="en-US" sz="1600" b="1" dirty="0"/>
              <a:t>FAIR Data: Reuse of MagLab Data Enhances the Processing of Dissolved Organic Matter Mass Spectra</a:t>
            </a:r>
          </a:p>
          <a:p>
            <a:pPr algn="ctr">
              <a:spcBef>
                <a:spcPts val="0"/>
              </a:spcBef>
            </a:pPr>
            <a:endParaRPr lang="en-US" sz="400" dirty="0"/>
          </a:p>
          <a:p>
            <a:pPr algn="ctr">
              <a:spcBef>
                <a:spcPts val="0"/>
              </a:spcBef>
            </a:pPr>
            <a:r>
              <a:rPr lang="en-US" sz="1200" dirty="0">
                <a:hlinkClick r:id="rId9"/>
              </a:rPr>
              <a:t>Qing-Long Fu</a:t>
            </a:r>
            <a:r>
              <a:rPr lang="en-US" sz="1200" baseline="30000" dirty="0"/>
              <a:t>1</a:t>
            </a:r>
            <a:r>
              <a:rPr lang="en-US" sz="1200" dirty="0"/>
              <a:t>, Chao Chen</a:t>
            </a:r>
            <a:r>
              <a:rPr lang="en-US" sz="1200" baseline="30000" dirty="0"/>
              <a:t>2</a:t>
            </a:r>
            <a:r>
              <a:rPr lang="en-US" sz="1200" dirty="0"/>
              <a:t>, Yang Liu</a:t>
            </a:r>
            <a:r>
              <a:rPr lang="en-US" sz="1200" baseline="30000" dirty="0"/>
              <a:t>1</a:t>
            </a:r>
            <a:r>
              <a:rPr lang="en-US" sz="1200" dirty="0"/>
              <a:t>, </a:t>
            </a:r>
            <a:r>
              <a:rPr lang="en-US" sz="1200" dirty="0">
                <a:hlinkClick r:id="rId10"/>
              </a:rPr>
              <a:t>Manabu Fujii</a:t>
            </a:r>
            <a:r>
              <a:rPr lang="en-US" sz="1200" baseline="30000" dirty="0"/>
              <a:t>3</a:t>
            </a:r>
            <a:r>
              <a:rPr lang="en-US" sz="1200" dirty="0"/>
              <a:t>, </a:t>
            </a:r>
            <a:r>
              <a:rPr lang="en-US" sz="1200" dirty="0">
                <a:hlinkClick r:id="rId11"/>
              </a:rPr>
              <a:t>Pingqing Fu</a:t>
            </a:r>
            <a:r>
              <a:rPr lang="en-US" sz="1200" baseline="30000" dirty="0"/>
              <a:t>4</a:t>
            </a:r>
            <a:endParaRPr lang="en-US" sz="1200" dirty="0"/>
          </a:p>
          <a:p>
            <a:pPr algn="ctr">
              <a:spcBef>
                <a:spcPts val="0"/>
              </a:spcBef>
            </a:pPr>
            <a:r>
              <a:rPr lang="en-US" sz="1000" b="1" dirty="0">
                <a:solidFill>
                  <a:srgbClr val="0033CC"/>
                </a:solidFill>
              </a:rPr>
              <a:t>1. China University of Geosciences, China; 2. Guangdong Academy of Sciences, China; 3. Tokyo Institute of Technology, Japan; </a:t>
            </a:r>
          </a:p>
          <a:p>
            <a:pPr algn="ctr">
              <a:spcBef>
                <a:spcPts val="0"/>
              </a:spcBef>
            </a:pPr>
            <a:r>
              <a:rPr lang="en-US" sz="1000" b="1" dirty="0">
                <a:solidFill>
                  <a:srgbClr val="0033CC"/>
                </a:solidFill>
              </a:rPr>
              <a:t>4. Institute of Surface-Earth System Science, School of Earth System Science, Tianjin University, China</a:t>
            </a:r>
          </a:p>
          <a:p>
            <a:pPr algn="ctr">
              <a:spcBef>
                <a:spcPts val="0"/>
              </a:spcBef>
            </a:pPr>
            <a:r>
              <a:rPr lang="en-US" sz="500" b="1" dirty="0">
                <a:solidFill>
                  <a:srgbClr val="0033CC"/>
                </a:solidFill>
              </a:rPr>
              <a:t> </a:t>
            </a:r>
          </a:p>
          <a:p>
            <a:pPr algn="ctr">
              <a:spcBef>
                <a:spcPts val="0"/>
              </a:spcBef>
            </a:pPr>
            <a:r>
              <a:rPr lang="en-US" sz="1000" b="1" dirty="0"/>
              <a:t>Funding Grants:</a:t>
            </a:r>
            <a:r>
              <a:rPr lang="en-US" sz="1000" dirty="0"/>
              <a:t> </a:t>
            </a:r>
            <a:r>
              <a:rPr lang="en-US" sz="1000" dirty="0">
                <a:latin typeface="+mn-lt"/>
              </a:rPr>
              <a:t>G.S. Boebinger (NSF DMR-2128556</a:t>
            </a:r>
            <a:r>
              <a:rPr lang="en-US" sz="1000" dirty="0"/>
              <a:t>); National Natural Science Foundation of China (no. 42107484); </a:t>
            </a:r>
          </a:p>
          <a:p>
            <a:pPr algn="ctr">
              <a:spcBef>
                <a:spcPts val="0"/>
              </a:spcBef>
            </a:pPr>
            <a:r>
              <a:rPr lang="en-US" sz="1000" dirty="0"/>
              <a:t>Fundamental Research Funds for the Central Universities, China University of Geosciences (Wuhan) (122-G1323522145)</a:t>
            </a:r>
            <a:endParaRPr lang="en-US" sz="900" b="1" dirty="0">
              <a:solidFill>
                <a:srgbClr val="0033CC"/>
              </a:solidFill>
            </a:endParaRPr>
          </a:p>
        </p:txBody>
      </p:sp>
    </p:spTree>
    <p:extLst>
      <p:ext uri="{BB962C8B-B14F-4D97-AF65-F5344CB8AC3E}">
        <p14:creationId xmlns:p14="http://schemas.microsoft.com/office/powerpoint/2010/main" val="273306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pic>
        <p:nvPicPr>
          <p:cNvPr id="12" name="Picture 11" descr="NSF logo.jpg"/>
          <p:cNvPicPr>
            <a:picLocks noChangeAspect="1"/>
          </p:cNvPicPr>
          <p:nvPr/>
        </p:nvPicPr>
        <p:blipFill>
          <a:blip r:embed="rId3" cstate="print"/>
          <a:stretch>
            <a:fillRect/>
          </a:stretch>
        </p:blipFill>
        <p:spPr>
          <a:xfrm>
            <a:off x="11130372" y="108376"/>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138" y="102934"/>
            <a:ext cx="792698" cy="944759"/>
          </a:xfrm>
          <a:prstGeom prst="rect">
            <a:avLst/>
          </a:prstGeom>
        </p:spPr>
      </p:pic>
      <p:sp>
        <p:nvSpPr>
          <p:cNvPr id="1028" name="Text Box 28"/>
          <p:cNvSpPr txBox="1">
            <a:spLocks noChangeArrowheads="1"/>
          </p:cNvSpPr>
          <p:nvPr/>
        </p:nvSpPr>
        <p:spPr bwMode="auto">
          <a:xfrm>
            <a:off x="63308" y="1328126"/>
            <a:ext cx="6058747" cy="4914762"/>
          </a:xfrm>
          <a:prstGeom prst="rect">
            <a:avLst/>
          </a:prstGeom>
          <a:solidFill>
            <a:schemeClr val="bg1"/>
          </a:solidFill>
          <a:ln w="9525">
            <a:noFill/>
            <a:miter lim="800000"/>
            <a:headEnd/>
            <a:tailEnd/>
          </a:ln>
        </p:spPr>
        <p:txBody>
          <a:bodyPr wrap="square" anchor="ctr">
            <a:noAutofit/>
          </a:bodyPr>
          <a:lstStyle/>
          <a:p>
            <a:pPr algn="just"/>
            <a:r>
              <a:rPr lang="en-US" sz="1200" b="1" dirty="0"/>
              <a:t>What is the development? </a:t>
            </a:r>
            <a:r>
              <a:rPr lang="en-US" sz="1200" dirty="0"/>
              <a:t>Natural bodies of water contain many millions of unique chemical compounds, including both man-made pollutants and natural compounds created from the decomposition of dead plants, referred to as Dissolved Organic Matter. </a:t>
            </a:r>
            <a:r>
              <a:rPr lang="en-US" sz="1200" i="1" u="sng" dirty="0"/>
              <a:t>MagLab FAIR data users from China and Japan were able to reuse a dataset originally collected at the MagLab in 2022 </a:t>
            </a:r>
            <a:r>
              <a:rPr lang="en-US" sz="1200" i="1" u="sng" dirty="0">
                <a:solidFill>
                  <a:schemeClr val="tx1"/>
                </a:solidFill>
                <a:latin typeface="+mj-lt"/>
              </a:rPr>
              <a:t>in order </a:t>
            </a:r>
            <a:r>
              <a:rPr lang="en-US" sz="1200" i="1" u="sng" dirty="0"/>
              <a:t>to help them learn how to better analyze data related to Dissolved Organic Matter and other chemicals found in water.</a:t>
            </a:r>
          </a:p>
          <a:p>
            <a:pPr algn="just"/>
            <a:r>
              <a:rPr lang="en-US" sz="800" dirty="0"/>
              <a:t> </a:t>
            </a:r>
          </a:p>
          <a:p>
            <a:pPr algn="just"/>
            <a:r>
              <a:rPr lang="en-US" sz="1200" b="1" dirty="0">
                <a:latin typeface="Arial" charset="0"/>
              </a:rPr>
              <a:t>Why is this important?</a:t>
            </a:r>
            <a:r>
              <a:rPr lang="en-US" sz="1200" dirty="0">
                <a:latin typeface="Arial" charset="0"/>
              </a:rPr>
              <a:t> </a:t>
            </a:r>
            <a:r>
              <a:rPr lang="en-US" sz="1200" i="1" u="sng" dirty="0"/>
              <a:t>Characterizing the highly complex mixtures of chemicals found in natural waterways is critical to understanding how man-made pollutants impact our environment</a:t>
            </a:r>
            <a:r>
              <a:rPr lang="en-US" sz="1200" dirty="0"/>
              <a:t>. Scientists rely on highly sensitive analytical techniques like </a:t>
            </a:r>
            <a:r>
              <a:rPr lang="en-US" sz="1200" dirty="0">
                <a:solidFill>
                  <a:schemeClr val="tx1"/>
                </a:solidFill>
              </a:rPr>
              <a:t>Fourier Transform </a:t>
            </a:r>
            <a:r>
              <a:rPr lang="en-US" sz="1200" dirty="0"/>
              <a:t>I</a:t>
            </a:r>
            <a:r>
              <a:rPr lang="en-US" sz="1200" dirty="0">
                <a:solidFill>
                  <a:schemeClr val="tx1"/>
                </a:solidFill>
              </a:rPr>
              <a:t>on </a:t>
            </a:r>
            <a:r>
              <a:rPr lang="en-US" sz="1200" dirty="0"/>
              <a:t>C</a:t>
            </a:r>
            <a:r>
              <a:rPr lang="en-US" sz="1200" dirty="0">
                <a:solidFill>
                  <a:schemeClr val="tx1"/>
                </a:solidFill>
              </a:rPr>
              <a:t>yclotron </a:t>
            </a:r>
            <a:r>
              <a:rPr lang="en-US" sz="1200" dirty="0"/>
              <a:t>R</a:t>
            </a:r>
            <a:r>
              <a:rPr lang="en-US" sz="1200" dirty="0">
                <a:solidFill>
                  <a:schemeClr val="tx1"/>
                </a:solidFill>
              </a:rPr>
              <a:t>esonance </a:t>
            </a:r>
            <a:r>
              <a:rPr lang="en-US" sz="1200" dirty="0"/>
              <a:t>M</a:t>
            </a:r>
            <a:r>
              <a:rPr lang="en-US" sz="1200" dirty="0">
                <a:solidFill>
                  <a:schemeClr val="tx1"/>
                </a:solidFill>
              </a:rPr>
              <a:t>ass </a:t>
            </a:r>
            <a:r>
              <a:rPr lang="en-US" sz="1200" dirty="0"/>
              <a:t>S</a:t>
            </a:r>
            <a:r>
              <a:rPr lang="en-US" sz="1200" dirty="0">
                <a:solidFill>
                  <a:schemeClr val="tx1"/>
                </a:solidFill>
              </a:rPr>
              <a:t>pectrometry (FT-ICR MS) </a:t>
            </a:r>
            <a:r>
              <a:rPr lang="en-US" sz="1200" dirty="0"/>
              <a:t>for this purpose.</a:t>
            </a:r>
            <a:r>
              <a:rPr lang="en-US" sz="1200" dirty="0">
                <a:latin typeface="Arial" charset="0"/>
              </a:rPr>
              <a:t> </a:t>
            </a:r>
            <a:r>
              <a:rPr lang="en-US" sz="1200" dirty="0"/>
              <a:t>To understand FT-ICR MS data, it must first be processed into a form that can be interpreted by scientists. </a:t>
            </a:r>
            <a:r>
              <a:rPr lang="en-US" sz="1200" i="1" u="sng" dirty="0"/>
              <a:t>There are multiple ways to do this, but a technique - developed at the MagLab - called “broadband absorption mode processing” produces higher quality data by lowering the error and improving the signal, allowing many more chemical compounds to be identified. </a:t>
            </a:r>
            <a:r>
              <a:rPr lang="en-US" sz="1200" dirty="0"/>
              <a:t>The authors of this study analyzed data collected in their own lab and reanalyzed a dataset made publicly available by MagLab researcher Amy McKenna in 2022 to prove the superiority of this data processing method, paving the way for future Dissolved Organic Matter studies to benefit from these improvements. </a:t>
            </a:r>
          </a:p>
          <a:p>
            <a:pPr algn="just"/>
            <a:r>
              <a:rPr lang="en-US" sz="800" dirty="0"/>
              <a:t> </a:t>
            </a:r>
          </a:p>
          <a:p>
            <a:pPr algn="just"/>
            <a:r>
              <a:rPr lang="en-US" sz="1200" b="1" dirty="0"/>
              <a:t>Why did this research need the MagLab?</a:t>
            </a:r>
            <a:r>
              <a:rPr lang="en-US" sz="1200" b="1" dirty="0">
                <a:latin typeface="Arial" charset="0"/>
              </a:rPr>
              <a:t> </a:t>
            </a:r>
            <a:r>
              <a:rPr lang="en-US" sz="1200" dirty="0"/>
              <a:t>The data that were reused for this study were collected </a:t>
            </a:r>
            <a:r>
              <a:rPr lang="en-US" sz="1200" dirty="0">
                <a:solidFill>
                  <a:schemeClr val="tx1"/>
                </a:solidFill>
                <a:latin typeface="+mj-lt"/>
              </a:rPr>
              <a:t>under the MagLab’s FAIR data protocols by</a:t>
            </a:r>
            <a:r>
              <a:rPr lang="en-US" sz="1200" dirty="0"/>
              <a:t> the MagLab’s 21 tesla FT-ICR MS, the most capable instrument of its kind on the planet. </a:t>
            </a:r>
            <a:r>
              <a:rPr lang="en-US" sz="1200" i="1" u="sng" dirty="0"/>
              <a:t>The high quality of the data collected in 2022, along with the MagLab’s FAIR data protocols, allowed the old data to serve as a benchmark for comparison with the author’s newly-collected data, helping them to demonstrate the validity of their result.</a:t>
            </a:r>
          </a:p>
        </p:txBody>
      </p:sp>
      <p:sp>
        <p:nvSpPr>
          <p:cNvPr id="4" name="Text Box 28">
            <a:extLst>
              <a:ext uri="{FF2B5EF4-FFF2-40B4-BE49-F238E27FC236}">
                <a16:creationId xmlns:a16="http://schemas.microsoft.com/office/drawing/2014/main" id="{C4FFCD7E-F86C-3F37-5334-46A18D14F33E}"/>
              </a:ext>
            </a:extLst>
          </p:cNvPr>
          <p:cNvSpPr txBox="1">
            <a:spLocks noChangeArrowheads="1"/>
          </p:cNvSpPr>
          <p:nvPr/>
        </p:nvSpPr>
        <p:spPr bwMode="auto">
          <a:xfrm>
            <a:off x="0" y="6255838"/>
            <a:ext cx="12192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Ion Cyclotron Resonance User Facility, 21 Tesla Fourier Transform Ion Cyclotron Resonance Mass Spectrometer</a:t>
            </a:r>
          </a:p>
          <a:p>
            <a:r>
              <a:rPr lang="en-US" sz="1100" b="1" dirty="0">
                <a:solidFill>
                  <a:srgbClr val="333399"/>
                </a:solidFill>
              </a:rPr>
              <a:t>Citation: </a:t>
            </a:r>
            <a:r>
              <a:rPr lang="en-US" sz="1100" b="0" i="0" dirty="0">
                <a:solidFill>
                  <a:srgbClr val="000000"/>
                </a:solidFill>
                <a:effectLst/>
                <a:latin typeface="arial" panose="020B0604020202020204" pitchFamily="34" charset="0"/>
              </a:rPr>
              <a:t> </a:t>
            </a:r>
            <a:r>
              <a:rPr lang="en-US" sz="1100" b="0" i="0" dirty="0">
                <a:solidFill>
                  <a:srgbClr val="333399"/>
                </a:solidFill>
                <a:effectLst/>
                <a:latin typeface="arial" panose="020B0604020202020204" pitchFamily="34" charset="0"/>
              </a:rPr>
              <a:t>Fu, Q.L.; Chen, C.; Liu, Y.; </a:t>
            </a:r>
            <a:r>
              <a:rPr lang="en-US" sz="1100" b="0" i="0" dirty="0" err="1">
                <a:solidFill>
                  <a:srgbClr val="333399"/>
                </a:solidFill>
                <a:effectLst/>
                <a:latin typeface="arial" panose="020B0604020202020204" pitchFamily="34" charset="0"/>
              </a:rPr>
              <a:t>Fujii</a:t>
            </a:r>
            <a:r>
              <a:rPr lang="en-US" sz="1100" b="0" i="0" dirty="0">
                <a:solidFill>
                  <a:srgbClr val="333399"/>
                </a:solidFill>
                <a:effectLst/>
                <a:latin typeface="arial" panose="020B0604020202020204" pitchFamily="34" charset="0"/>
              </a:rPr>
              <a:t>, M.; Fu, P., </a:t>
            </a:r>
            <a:r>
              <a:rPr lang="en-US" sz="1100" b="0" i="1" dirty="0">
                <a:solidFill>
                  <a:srgbClr val="333399"/>
                </a:solidFill>
                <a:effectLst/>
                <a:latin typeface="arial" panose="020B0604020202020204" pitchFamily="34" charset="0"/>
              </a:rPr>
              <a:t>FT-ICR MS Spectral Improvement of Dissolved Organic Matter by the Absorption Mode: A Comparison of the Electrospray Ionization in Positive-Ion and Negative-Ion Modes,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Analytical Chemistry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95</a:t>
            </a:r>
            <a:r>
              <a:rPr lang="en-US" sz="1100" b="0" i="0" dirty="0">
                <a:solidFill>
                  <a:srgbClr val="333399"/>
                </a:solidFill>
                <a:effectLst/>
                <a:latin typeface="arial" panose="020B0604020202020204" pitchFamily="34" charset="0"/>
              </a:rPr>
              <a:t> (1), 522-530 (2023)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doi.org/10.1021/acs.analchem.3c04651</a:t>
            </a:r>
            <a:r>
              <a:rPr lang="en-US" sz="1100" b="0" i="0" dirty="0">
                <a:solidFill>
                  <a:srgbClr val="333399"/>
                </a:solidFill>
                <a:effectLst/>
                <a:latin typeface="arial" panose="020B0604020202020204" pitchFamily="34" charset="0"/>
              </a:rPr>
              <a:t> -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Data Set</a:t>
            </a:r>
            <a:endParaRPr lang="en-US" sz="1200" dirty="0">
              <a:solidFill>
                <a:srgbClr val="333399"/>
              </a:solidFill>
            </a:endParaRPr>
          </a:p>
        </p:txBody>
      </p:sp>
      <p:grpSp>
        <p:nvGrpSpPr>
          <p:cNvPr id="23" name="Group 22">
            <a:extLst>
              <a:ext uri="{FF2B5EF4-FFF2-40B4-BE49-F238E27FC236}">
                <a16:creationId xmlns:a16="http://schemas.microsoft.com/office/drawing/2014/main" id="{F911E938-8A80-C05A-CBBF-E1158A35E09F}"/>
              </a:ext>
            </a:extLst>
          </p:cNvPr>
          <p:cNvGrpSpPr/>
          <p:nvPr/>
        </p:nvGrpSpPr>
        <p:grpSpPr>
          <a:xfrm>
            <a:off x="5743575" y="1327769"/>
            <a:ext cx="6338357" cy="4963674"/>
            <a:chOff x="5743575" y="1327769"/>
            <a:chExt cx="6338357" cy="4963674"/>
          </a:xfrm>
        </p:grpSpPr>
        <p:sp>
          <p:nvSpPr>
            <p:cNvPr id="29" name="TextBox 28">
              <a:extLst>
                <a:ext uri="{FF2B5EF4-FFF2-40B4-BE49-F238E27FC236}">
                  <a16:creationId xmlns:a16="http://schemas.microsoft.com/office/drawing/2014/main" id="{F99D13B5-DACB-044F-DDE7-6AF0DC5AEDEA}"/>
                </a:ext>
              </a:extLst>
            </p:cNvPr>
            <p:cNvSpPr txBox="1"/>
            <p:nvPr/>
          </p:nvSpPr>
          <p:spPr>
            <a:xfrm flipH="1">
              <a:off x="6446848" y="2918910"/>
              <a:ext cx="1540887" cy="738664"/>
            </a:xfrm>
            <a:prstGeom prst="rect">
              <a:avLst/>
            </a:prstGeom>
            <a:noFill/>
          </p:spPr>
          <p:txBody>
            <a:bodyPr wrap="square" rtlCol="0" anchor="ctr">
              <a:spAutoFit/>
            </a:bodyPr>
            <a:lstStyle/>
            <a:p>
              <a:pPr algn="ctr"/>
              <a:r>
                <a:rPr lang="en-US" sz="1400" b="1" dirty="0">
                  <a:latin typeface="Open Sans" pitchFamily="2" charset="0"/>
                  <a:ea typeface="Open Sans" pitchFamily="2" charset="0"/>
                  <a:cs typeface="Open Sans" pitchFamily="2" charset="0"/>
                </a:rPr>
                <a:t>Dissolved Organic Matter</a:t>
              </a:r>
            </a:p>
          </p:txBody>
        </p:sp>
        <p:sp>
          <p:nvSpPr>
            <p:cNvPr id="1045" name="Arrow: Down 1044">
              <a:extLst>
                <a:ext uri="{FF2B5EF4-FFF2-40B4-BE49-F238E27FC236}">
                  <a16:creationId xmlns:a16="http://schemas.microsoft.com/office/drawing/2014/main" id="{03A08754-95C5-F439-53A8-C33A15E63950}"/>
                </a:ext>
              </a:extLst>
            </p:cNvPr>
            <p:cNvSpPr/>
            <p:nvPr/>
          </p:nvSpPr>
          <p:spPr>
            <a:xfrm rot="3023138">
              <a:off x="7549617" y="4614174"/>
              <a:ext cx="313524" cy="632964"/>
            </a:xfrm>
            <a:prstGeom prst="down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557F3C81-164D-6C6E-5188-C21D6B69BEA5}"/>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27758" b="18235"/>
            <a:stretch/>
          </p:blipFill>
          <p:spPr>
            <a:xfrm>
              <a:off x="7575840" y="3692215"/>
              <a:ext cx="2854291" cy="1119219"/>
            </a:xfrm>
            <a:prstGeom prst="rect">
              <a:avLst/>
            </a:prstGeom>
          </p:spPr>
        </p:pic>
        <p:sp>
          <p:nvSpPr>
            <p:cNvPr id="1036" name="Arrow: Bent 1035">
              <a:extLst>
                <a:ext uri="{FF2B5EF4-FFF2-40B4-BE49-F238E27FC236}">
                  <a16:creationId xmlns:a16="http://schemas.microsoft.com/office/drawing/2014/main" id="{754944E5-E497-93D3-F204-C45B310C94BF}"/>
                </a:ext>
              </a:extLst>
            </p:cNvPr>
            <p:cNvSpPr/>
            <p:nvPr/>
          </p:nvSpPr>
          <p:spPr>
            <a:xfrm rot="10800000" flipH="1">
              <a:off x="7280132" y="3556898"/>
              <a:ext cx="686671" cy="853527"/>
            </a:xfrm>
            <a:prstGeom prst="bentArrow">
              <a:avLst/>
            </a:prstGeom>
            <a:gradFill flip="none" rotWithShape="1">
              <a:gsLst>
                <a:gs pos="100000">
                  <a:srgbClr val="FF6600"/>
                </a:gs>
                <a:gs pos="35000">
                  <a:srgbClr val="0070C0"/>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7" name="Arrow: Bent 1036">
              <a:extLst>
                <a:ext uri="{FF2B5EF4-FFF2-40B4-BE49-F238E27FC236}">
                  <a16:creationId xmlns:a16="http://schemas.microsoft.com/office/drawing/2014/main" id="{C8824C43-B7EB-9B55-42DC-68303C1F71C2}"/>
                </a:ext>
              </a:extLst>
            </p:cNvPr>
            <p:cNvSpPr/>
            <p:nvPr/>
          </p:nvSpPr>
          <p:spPr>
            <a:xfrm rot="10800000">
              <a:off x="10033611" y="3556895"/>
              <a:ext cx="686671" cy="853529"/>
            </a:xfrm>
            <a:prstGeom prst="bentArrow">
              <a:avLst/>
            </a:prstGeom>
            <a:gradFill flip="none" rotWithShape="1">
              <a:gsLst>
                <a:gs pos="100000">
                  <a:srgbClr val="FF0000"/>
                </a:gs>
                <a:gs pos="35000">
                  <a:srgbClr val="0070C0"/>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Graphic 23">
              <a:extLst>
                <a:ext uri="{FF2B5EF4-FFF2-40B4-BE49-F238E27FC236}">
                  <a16:creationId xmlns:a16="http://schemas.microsoft.com/office/drawing/2014/main" id="{D4424C50-DB95-BEB6-A0C1-C588D50B9D7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1015" b="-1"/>
            <a:stretch/>
          </p:blipFill>
          <p:spPr>
            <a:xfrm>
              <a:off x="10152082" y="1470565"/>
              <a:ext cx="1550905" cy="960937"/>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40A586C6-0715-6D33-73C5-3CB158149A79}"/>
                </a:ext>
              </a:extLst>
            </p:cNvPr>
            <p:cNvSpPr/>
            <p:nvPr/>
          </p:nvSpPr>
          <p:spPr>
            <a:xfrm>
              <a:off x="6231750" y="1327769"/>
              <a:ext cx="5850181" cy="4953970"/>
            </a:xfrm>
            <a:prstGeom prst="rect">
              <a:avLst/>
            </a:prstGeom>
            <a:noFill/>
            <a:ln w="25400" cap="flat" cmpd="sng" algn="ctr">
              <a:solidFill>
                <a:srgbClr val="33339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EC3B77C5-6812-6B1C-AC54-A047625DC3E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404649">
              <a:off x="6674163" y="1199961"/>
              <a:ext cx="907528" cy="1459401"/>
            </a:xfrm>
            <a:prstGeom prst="rect">
              <a:avLst/>
            </a:prstGeom>
          </p:spPr>
        </p:pic>
        <p:grpSp>
          <p:nvGrpSpPr>
            <p:cNvPr id="22" name="Group 21">
              <a:extLst>
                <a:ext uri="{FF2B5EF4-FFF2-40B4-BE49-F238E27FC236}">
                  <a16:creationId xmlns:a16="http://schemas.microsoft.com/office/drawing/2014/main" id="{E19868D7-5311-6FB8-8F9A-3A2AA88687D1}"/>
                </a:ext>
              </a:extLst>
            </p:cNvPr>
            <p:cNvGrpSpPr/>
            <p:nvPr/>
          </p:nvGrpSpPr>
          <p:grpSpPr>
            <a:xfrm rot="16200000">
              <a:off x="9939116" y="2604102"/>
              <a:ext cx="696876" cy="1260025"/>
              <a:chOff x="9901860" y="3147622"/>
              <a:chExt cx="534691" cy="886374"/>
            </a:xfrm>
          </p:grpSpPr>
          <p:pic>
            <p:nvPicPr>
              <p:cNvPr id="19" name="Graphic 18">
                <a:extLst>
                  <a:ext uri="{FF2B5EF4-FFF2-40B4-BE49-F238E27FC236}">
                    <a16:creationId xmlns:a16="http://schemas.microsoft.com/office/drawing/2014/main" id="{34D7C2DE-CF1C-E322-B9E8-6181A147591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01860" y="3147622"/>
                <a:ext cx="534691" cy="886374"/>
              </a:xfrm>
              <a:prstGeom prst="rect">
                <a:avLst/>
              </a:prstGeom>
            </p:spPr>
          </p:pic>
          <p:pic>
            <p:nvPicPr>
              <p:cNvPr id="21" name="Graphic 20">
                <a:extLst>
                  <a:ext uri="{FF2B5EF4-FFF2-40B4-BE49-F238E27FC236}">
                    <a16:creationId xmlns:a16="http://schemas.microsoft.com/office/drawing/2014/main" id="{8577F1D7-F637-78DB-2E37-55DD9A64732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5400000">
                <a:off x="9975527" y="3389439"/>
                <a:ext cx="387356" cy="387356"/>
              </a:xfrm>
              <a:prstGeom prst="rect">
                <a:avLst/>
              </a:prstGeom>
            </p:spPr>
          </p:pic>
        </p:grpSp>
        <p:sp>
          <p:nvSpPr>
            <p:cNvPr id="28" name="TextBox 27">
              <a:extLst>
                <a:ext uri="{FF2B5EF4-FFF2-40B4-BE49-F238E27FC236}">
                  <a16:creationId xmlns:a16="http://schemas.microsoft.com/office/drawing/2014/main" id="{69499859-CE28-F4DE-EBA7-0BD5038E529D}"/>
                </a:ext>
              </a:extLst>
            </p:cNvPr>
            <p:cNvSpPr txBox="1"/>
            <p:nvPr/>
          </p:nvSpPr>
          <p:spPr>
            <a:xfrm flipH="1">
              <a:off x="10828903" y="3046651"/>
              <a:ext cx="1142759" cy="523220"/>
            </a:xfrm>
            <a:prstGeom prst="rect">
              <a:avLst/>
            </a:prstGeom>
            <a:noFill/>
          </p:spPr>
          <p:txBody>
            <a:bodyPr wrap="square" rtlCol="0" anchor="ctr">
              <a:spAutoFit/>
            </a:bodyPr>
            <a:lstStyle/>
            <a:p>
              <a:pPr algn="ctr"/>
              <a:r>
                <a:rPr lang="en-US" sz="1400" b="1" dirty="0">
                  <a:latin typeface="Open Sans" pitchFamily="2" charset="0"/>
                  <a:ea typeface="Open Sans" pitchFamily="2" charset="0"/>
                  <a:cs typeface="Open Sans" pitchFamily="2" charset="0"/>
                </a:rPr>
                <a:t>Man-made</a:t>
              </a:r>
            </a:p>
            <a:p>
              <a:pPr algn="ctr"/>
              <a:r>
                <a:rPr lang="en-US" sz="1400" b="1" dirty="0">
                  <a:latin typeface="Open Sans" pitchFamily="2" charset="0"/>
                  <a:ea typeface="Open Sans" pitchFamily="2" charset="0"/>
                  <a:cs typeface="Open Sans" pitchFamily="2" charset="0"/>
                </a:rPr>
                <a:t>Pollutants</a:t>
              </a:r>
            </a:p>
          </p:txBody>
        </p:sp>
        <p:sp>
          <p:nvSpPr>
            <p:cNvPr id="44" name="Arrow: Down 43">
              <a:extLst>
                <a:ext uri="{FF2B5EF4-FFF2-40B4-BE49-F238E27FC236}">
                  <a16:creationId xmlns:a16="http://schemas.microsoft.com/office/drawing/2014/main" id="{8DFC4046-EB07-4788-BB92-B334A5190900}"/>
                </a:ext>
              </a:extLst>
            </p:cNvPr>
            <p:cNvSpPr/>
            <p:nvPr/>
          </p:nvSpPr>
          <p:spPr>
            <a:xfrm>
              <a:off x="7187010" y="2306088"/>
              <a:ext cx="388830" cy="738663"/>
            </a:xfrm>
            <a:prstGeom prst="downArrow">
              <a:avLst/>
            </a:prstGeom>
            <a:gradFill>
              <a:gsLst>
                <a:gs pos="50000">
                  <a:srgbClr val="FF6600"/>
                </a:gs>
                <a:gs pos="100000">
                  <a:schemeClr val="tx2"/>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09881E7-DE1D-7F91-D325-D69E52D1EC43}"/>
                </a:ext>
              </a:extLst>
            </p:cNvPr>
            <p:cNvGrpSpPr/>
            <p:nvPr/>
          </p:nvGrpSpPr>
          <p:grpSpPr>
            <a:xfrm>
              <a:off x="7575840" y="2699524"/>
              <a:ext cx="1195357" cy="930935"/>
              <a:chOff x="8055689" y="3076615"/>
              <a:chExt cx="780911" cy="652939"/>
            </a:xfrm>
          </p:grpSpPr>
          <p:grpSp>
            <p:nvGrpSpPr>
              <p:cNvPr id="1031" name="Group 1030">
                <a:extLst>
                  <a:ext uri="{FF2B5EF4-FFF2-40B4-BE49-F238E27FC236}">
                    <a16:creationId xmlns:a16="http://schemas.microsoft.com/office/drawing/2014/main" id="{9DBA3407-6611-A432-0B53-BBF34C95B886}"/>
                  </a:ext>
                </a:extLst>
              </p:cNvPr>
              <p:cNvGrpSpPr/>
              <p:nvPr/>
            </p:nvGrpSpPr>
            <p:grpSpPr>
              <a:xfrm rot="11185697">
                <a:off x="8055689" y="3076615"/>
                <a:ext cx="722198" cy="563429"/>
                <a:chOff x="8252437" y="3000376"/>
                <a:chExt cx="722198" cy="563429"/>
              </a:xfrm>
            </p:grpSpPr>
            <p:sp>
              <p:nvSpPr>
                <p:cNvPr id="49" name="Isosceles Triangle 48">
                  <a:extLst>
                    <a:ext uri="{FF2B5EF4-FFF2-40B4-BE49-F238E27FC236}">
                      <a16:creationId xmlns:a16="http://schemas.microsoft.com/office/drawing/2014/main" id="{41D5A5ED-645F-CB0B-125A-FFBEB5B330D4}"/>
                    </a:ext>
                  </a:extLst>
                </p:cNvPr>
                <p:cNvSpPr/>
                <p:nvPr/>
              </p:nvSpPr>
              <p:spPr>
                <a:xfrm>
                  <a:off x="8445117" y="3138872"/>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7AD0753-1694-79AE-76D9-802DA5C69D77}"/>
                    </a:ext>
                  </a:extLst>
                </p:cNvPr>
                <p:cNvSpPr/>
                <p:nvPr/>
              </p:nvSpPr>
              <p:spPr>
                <a:xfrm>
                  <a:off x="8603014" y="3241345"/>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FEFE433-0273-338D-91E9-4DA90E57B1CD}"/>
                    </a:ext>
                  </a:extLst>
                </p:cNvPr>
                <p:cNvSpPr/>
                <p:nvPr/>
              </p:nvSpPr>
              <p:spPr>
                <a:xfrm>
                  <a:off x="8755414" y="3393745"/>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A1CC4F9-FAAE-24BC-E19F-3622D93A03B3}"/>
                    </a:ext>
                  </a:extLst>
                </p:cNvPr>
                <p:cNvSpPr/>
                <p:nvPr/>
              </p:nvSpPr>
              <p:spPr>
                <a:xfrm>
                  <a:off x="8302846" y="3103919"/>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E007EB1-6DF3-0CE3-CA2E-34EDDFD82AEB}"/>
                    </a:ext>
                  </a:extLst>
                </p:cNvPr>
                <p:cNvSpPr/>
                <p:nvPr/>
              </p:nvSpPr>
              <p:spPr>
                <a:xfrm>
                  <a:off x="8739906" y="3251575"/>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2DFEAD1-7B49-836E-50A0-72447622A653}"/>
                    </a:ext>
                  </a:extLst>
                </p:cNvPr>
                <p:cNvSpPr/>
                <p:nvPr/>
              </p:nvSpPr>
              <p:spPr>
                <a:xfrm>
                  <a:off x="8416604" y="3419567"/>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7B5A107-A65F-8F27-4365-2BF9BC9BDC9A}"/>
                    </a:ext>
                  </a:extLst>
                </p:cNvPr>
                <p:cNvSpPr/>
                <p:nvPr/>
              </p:nvSpPr>
              <p:spPr>
                <a:xfrm>
                  <a:off x="8633238" y="3071998"/>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D94EAC24-D106-26DD-263B-906BDA885B05}"/>
                    </a:ext>
                  </a:extLst>
                </p:cNvPr>
                <p:cNvSpPr/>
                <p:nvPr/>
              </p:nvSpPr>
              <p:spPr>
                <a:xfrm rot="1995020">
                  <a:off x="8551705" y="3320899"/>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3CA8F6AF-E61C-30E6-53D2-9DE3E5429709}"/>
                    </a:ext>
                  </a:extLst>
                </p:cNvPr>
                <p:cNvSpPr/>
                <p:nvPr/>
              </p:nvSpPr>
              <p:spPr>
                <a:xfrm rot="14819332">
                  <a:off x="8595981" y="3453510"/>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1BD6D814-FEAB-6BBE-0286-22C49A501571}"/>
                    </a:ext>
                  </a:extLst>
                </p:cNvPr>
                <p:cNvSpPr/>
                <p:nvPr/>
              </p:nvSpPr>
              <p:spPr>
                <a:xfrm rot="3186439">
                  <a:off x="8417288" y="3273008"/>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7CFA125F-7398-5B53-B421-3BE9A7949AA8}"/>
                    </a:ext>
                  </a:extLst>
                </p:cNvPr>
                <p:cNvSpPr/>
                <p:nvPr/>
              </p:nvSpPr>
              <p:spPr>
                <a:xfrm rot="1995020">
                  <a:off x="8518123" y="3000376"/>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E9D474CB-ACB7-1941-7D9A-D40188228C65}"/>
                    </a:ext>
                  </a:extLst>
                </p:cNvPr>
                <p:cNvSpPr/>
                <p:nvPr/>
              </p:nvSpPr>
              <p:spPr>
                <a:xfrm rot="1995020">
                  <a:off x="8781640" y="3119035"/>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C118962-309A-4E8F-B275-70910667B4C4}"/>
                    </a:ext>
                  </a:extLst>
                </p:cNvPr>
                <p:cNvSpPr/>
                <p:nvPr/>
              </p:nvSpPr>
              <p:spPr>
                <a:xfrm>
                  <a:off x="8703016" y="3165162"/>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61CB886-FF0F-F0C9-0FBE-C09ED039312A}"/>
                    </a:ext>
                  </a:extLst>
                </p:cNvPr>
                <p:cNvSpPr/>
                <p:nvPr/>
              </p:nvSpPr>
              <p:spPr>
                <a:xfrm>
                  <a:off x="8926425" y="3485503"/>
                  <a:ext cx="48210" cy="48210"/>
                </a:xfrm>
                <a:prstGeom prst="ellips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Isosceles Triangle 1023">
                  <a:extLst>
                    <a:ext uri="{FF2B5EF4-FFF2-40B4-BE49-F238E27FC236}">
                      <a16:creationId xmlns:a16="http://schemas.microsoft.com/office/drawing/2014/main" id="{16C6B9F7-6C0D-93B0-BB25-93F847C42C49}"/>
                    </a:ext>
                  </a:extLst>
                </p:cNvPr>
                <p:cNvSpPr/>
                <p:nvPr/>
              </p:nvSpPr>
              <p:spPr>
                <a:xfrm rot="14819332">
                  <a:off x="8268361" y="3509378"/>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Isosceles Triangle 1024">
                  <a:extLst>
                    <a:ext uri="{FF2B5EF4-FFF2-40B4-BE49-F238E27FC236}">
                      <a16:creationId xmlns:a16="http://schemas.microsoft.com/office/drawing/2014/main" id="{DB689E7E-1A7C-117D-8473-0777955B4689}"/>
                    </a:ext>
                  </a:extLst>
                </p:cNvPr>
                <p:cNvSpPr/>
                <p:nvPr/>
              </p:nvSpPr>
              <p:spPr>
                <a:xfrm>
                  <a:off x="8252437" y="3337526"/>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Isosceles Triangle 1025">
                  <a:extLst>
                    <a:ext uri="{FF2B5EF4-FFF2-40B4-BE49-F238E27FC236}">
                      <a16:creationId xmlns:a16="http://schemas.microsoft.com/office/drawing/2014/main" id="{AE8D786F-72F5-CE6A-BA3B-71142CFEDEFB}"/>
                    </a:ext>
                  </a:extLst>
                </p:cNvPr>
                <p:cNvSpPr/>
                <p:nvPr/>
              </p:nvSpPr>
              <p:spPr>
                <a:xfrm rot="14819332">
                  <a:off x="8869646" y="3295578"/>
                  <a:ext cx="58458" cy="50395"/>
                </a:xfrm>
                <a:prstGeom prst="triangle">
                  <a:avLst/>
                </a:prstGeom>
                <a:solidFill>
                  <a:srgbClr val="FF8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2" name="Group 1031">
                <a:extLst>
                  <a:ext uri="{FF2B5EF4-FFF2-40B4-BE49-F238E27FC236}">
                    <a16:creationId xmlns:a16="http://schemas.microsoft.com/office/drawing/2014/main" id="{74D633D3-898B-2993-A166-E5AA21639F63}"/>
                  </a:ext>
                </a:extLst>
              </p:cNvPr>
              <p:cNvGrpSpPr/>
              <p:nvPr/>
            </p:nvGrpSpPr>
            <p:grpSpPr>
              <a:xfrm>
                <a:off x="8134357" y="3154354"/>
                <a:ext cx="702243" cy="575200"/>
                <a:chOff x="8003753" y="3128050"/>
                <a:chExt cx="702243" cy="575200"/>
              </a:xfrm>
            </p:grpSpPr>
            <p:sp>
              <p:nvSpPr>
                <p:cNvPr id="30" name="Isosceles Triangle 29">
                  <a:extLst>
                    <a:ext uri="{FF2B5EF4-FFF2-40B4-BE49-F238E27FC236}">
                      <a16:creationId xmlns:a16="http://schemas.microsoft.com/office/drawing/2014/main" id="{94C1DBD9-D352-B0D8-3713-EF30E9A4F671}"/>
                    </a:ext>
                  </a:extLst>
                </p:cNvPr>
                <p:cNvSpPr/>
                <p:nvPr/>
              </p:nvSpPr>
              <p:spPr>
                <a:xfrm>
                  <a:off x="8176478" y="3278317"/>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621B077-EAC8-1592-47D2-7FB487813356}"/>
                    </a:ext>
                  </a:extLst>
                </p:cNvPr>
                <p:cNvSpPr/>
                <p:nvPr/>
              </p:nvSpPr>
              <p:spPr>
                <a:xfrm>
                  <a:off x="8334375" y="3380790"/>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9E5F01C-F523-2285-5ECA-E09421DB8997}"/>
                    </a:ext>
                  </a:extLst>
                </p:cNvPr>
                <p:cNvSpPr/>
                <p:nvPr/>
              </p:nvSpPr>
              <p:spPr>
                <a:xfrm>
                  <a:off x="8486775" y="3533190"/>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A0C1296-8930-DC9A-272A-DAB3DE65FDE7}"/>
                    </a:ext>
                  </a:extLst>
                </p:cNvPr>
                <p:cNvSpPr/>
                <p:nvPr/>
              </p:nvSpPr>
              <p:spPr>
                <a:xfrm>
                  <a:off x="8034207" y="3243364"/>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1FC6644-F9F6-E6AC-0409-78B70C108EB9}"/>
                    </a:ext>
                  </a:extLst>
                </p:cNvPr>
                <p:cNvSpPr/>
                <p:nvPr/>
              </p:nvSpPr>
              <p:spPr>
                <a:xfrm>
                  <a:off x="8471267" y="3391020"/>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B1C850F-18DE-31ED-C15B-33CFB1652788}"/>
                    </a:ext>
                  </a:extLst>
                </p:cNvPr>
                <p:cNvSpPr/>
                <p:nvPr/>
              </p:nvSpPr>
              <p:spPr>
                <a:xfrm>
                  <a:off x="8147965" y="3559012"/>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F0A586-A201-F292-190F-62A7D22F234B}"/>
                    </a:ext>
                  </a:extLst>
                </p:cNvPr>
                <p:cNvSpPr/>
                <p:nvPr/>
              </p:nvSpPr>
              <p:spPr>
                <a:xfrm>
                  <a:off x="8364599" y="3211443"/>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EF1B42AE-8ACF-8F01-C262-7D7B8D2C005F}"/>
                    </a:ext>
                  </a:extLst>
                </p:cNvPr>
                <p:cNvSpPr/>
                <p:nvPr/>
              </p:nvSpPr>
              <p:spPr>
                <a:xfrm rot="1995020">
                  <a:off x="8283066" y="3460344"/>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F315A675-18CB-4E4F-B399-B100522AC5E9}"/>
                    </a:ext>
                  </a:extLst>
                </p:cNvPr>
                <p:cNvSpPr/>
                <p:nvPr/>
              </p:nvSpPr>
              <p:spPr>
                <a:xfrm rot="14819332">
                  <a:off x="8327342" y="3592955"/>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728A8C-5CBE-8852-60C6-EECDD050B39E}"/>
                    </a:ext>
                  </a:extLst>
                </p:cNvPr>
                <p:cNvSpPr/>
                <p:nvPr/>
              </p:nvSpPr>
              <p:spPr>
                <a:xfrm rot="3186439">
                  <a:off x="8148649" y="3412453"/>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B719EDD2-4B91-DF50-0791-B6240CC4BD94}"/>
                    </a:ext>
                  </a:extLst>
                </p:cNvPr>
                <p:cNvSpPr/>
                <p:nvPr/>
              </p:nvSpPr>
              <p:spPr>
                <a:xfrm rot="1995020">
                  <a:off x="8249484" y="3139821"/>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0B74178-33B8-5F1F-B028-1C2E60022278}"/>
                    </a:ext>
                  </a:extLst>
                </p:cNvPr>
                <p:cNvSpPr/>
                <p:nvPr/>
              </p:nvSpPr>
              <p:spPr>
                <a:xfrm rot="1995020">
                  <a:off x="8513001" y="3258480"/>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CA0C565-D90D-73E5-7CDB-17A98FC4DDB6}"/>
                    </a:ext>
                  </a:extLst>
                </p:cNvPr>
                <p:cNvSpPr/>
                <p:nvPr/>
              </p:nvSpPr>
              <p:spPr>
                <a:xfrm>
                  <a:off x="8638136" y="3128050"/>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7884639-371B-0FCA-C37A-DBD9B3B40099}"/>
                    </a:ext>
                  </a:extLst>
                </p:cNvPr>
                <p:cNvSpPr/>
                <p:nvPr/>
              </p:nvSpPr>
              <p:spPr>
                <a:xfrm>
                  <a:off x="8434377" y="3304607"/>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778E7F0-DBEE-3FD7-A35A-6D6B1DE4503B}"/>
                    </a:ext>
                  </a:extLst>
                </p:cNvPr>
                <p:cNvSpPr/>
                <p:nvPr/>
              </p:nvSpPr>
              <p:spPr>
                <a:xfrm>
                  <a:off x="8657786" y="3624948"/>
                  <a:ext cx="48210" cy="48210"/>
                </a:xfrm>
                <a:prstGeom prst="ellips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BA83684C-BB9D-BEB5-62BE-CC0BD7DD53CB}"/>
                    </a:ext>
                  </a:extLst>
                </p:cNvPr>
                <p:cNvSpPr/>
                <p:nvPr/>
              </p:nvSpPr>
              <p:spPr>
                <a:xfrm rot="14819332">
                  <a:off x="7999722" y="3648823"/>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0FC3E28-75F3-8152-2AD1-8E78C0186E69}"/>
                    </a:ext>
                  </a:extLst>
                </p:cNvPr>
                <p:cNvSpPr/>
                <p:nvPr/>
              </p:nvSpPr>
              <p:spPr>
                <a:xfrm rot="14819332">
                  <a:off x="8601007" y="3435023"/>
                  <a:ext cx="58458" cy="50395"/>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4" name="Arrow: Down 1033">
              <a:extLst>
                <a:ext uri="{FF2B5EF4-FFF2-40B4-BE49-F238E27FC236}">
                  <a16:creationId xmlns:a16="http://schemas.microsoft.com/office/drawing/2014/main" id="{893D3AB1-C223-5F71-7C09-86F5F1D625E0}"/>
                </a:ext>
              </a:extLst>
            </p:cNvPr>
            <p:cNvSpPr/>
            <p:nvPr/>
          </p:nvSpPr>
          <p:spPr>
            <a:xfrm>
              <a:off x="10450366" y="2441206"/>
              <a:ext cx="388830" cy="437891"/>
            </a:xfrm>
            <a:prstGeom prst="downArrow">
              <a:avLst/>
            </a:prstGeom>
            <a:gradFill>
              <a:gsLst>
                <a:gs pos="50000">
                  <a:srgbClr val="FF0000"/>
                </a:gs>
                <a:gs pos="100000">
                  <a:schemeClr val="tx2"/>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9" name="Graphic 1038">
              <a:extLst>
                <a:ext uri="{FF2B5EF4-FFF2-40B4-BE49-F238E27FC236}">
                  <a16:creationId xmlns:a16="http://schemas.microsoft.com/office/drawing/2014/main" id="{493B897D-4BD7-F850-4486-2944311932B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05164" y="5040164"/>
              <a:ext cx="829242" cy="1229855"/>
            </a:xfrm>
            <a:prstGeom prst="rect">
              <a:avLst/>
            </a:prstGeom>
            <a:effectLst>
              <a:outerShdw blurRad="50800" dist="38100" dir="2700000" algn="tl" rotWithShape="0">
                <a:prstClr val="black">
                  <a:alpha val="40000"/>
                </a:prstClr>
              </a:outerShdw>
            </a:effectLst>
          </p:spPr>
        </p:pic>
        <p:sp>
          <p:nvSpPr>
            <p:cNvPr id="1040" name="TextBox 1039">
              <a:extLst>
                <a:ext uri="{FF2B5EF4-FFF2-40B4-BE49-F238E27FC236}">
                  <a16:creationId xmlns:a16="http://schemas.microsoft.com/office/drawing/2014/main" id="{81C64429-AA58-A83D-B6EB-F47108FA8849}"/>
                </a:ext>
              </a:extLst>
            </p:cNvPr>
            <p:cNvSpPr txBox="1"/>
            <p:nvPr/>
          </p:nvSpPr>
          <p:spPr>
            <a:xfrm flipH="1">
              <a:off x="6186005" y="5090179"/>
              <a:ext cx="889172" cy="523220"/>
            </a:xfrm>
            <a:prstGeom prst="rect">
              <a:avLst/>
            </a:prstGeom>
            <a:noFill/>
          </p:spPr>
          <p:txBody>
            <a:bodyPr wrap="square" rtlCol="0" anchor="ctr">
              <a:spAutoFit/>
            </a:bodyPr>
            <a:lstStyle/>
            <a:p>
              <a:pPr algn="ctr"/>
              <a:r>
                <a:rPr lang="en-US" sz="1400" b="1" dirty="0">
                  <a:latin typeface="Open Sans" pitchFamily="2" charset="0"/>
                  <a:ea typeface="Open Sans" pitchFamily="2" charset="0"/>
                  <a:cs typeface="Open Sans" pitchFamily="2" charset="0"/>
                </a:rPr>
                <a:t>Water Sample</a:t>
              </a:r>
            </a:p>
          </p:txBody>
        </p:sp>
        <p:pic>
          <p:nvPicPr>
            <p:cNvPr id="1047" name="Graphic 1046">
              <a:extLst>
                <a:ext uri="{FF2B5EF4-FFF2-40B4-BE49-F238E27FC236}">
                  <a16:creationId xmlns:a16="http://schemas.microsoft.com/office/drawing/2014/main" id="{913FCB52-91C2-985A-63BA-B59BAF3F492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14020" y="5138595"/>
              <a:ext cx="876538" cy="876538"/>
            </a:xfrm>
            <a:prstGeom prst="rect">
              <a:avLst/>
            </a:prstGeom>
          </p:spPr>
        </p:pic>
        <p:sp>
          <p:nvSpPr>
            <p:cNvPr id="1048" name="Arrow: Down 1047">
              <a:extLst>
                <a:ext uri="{FF2B5EF4-FFF2-40B4-BE49-F238E27FC236}">
                  <a16:creationId xmlns:a16="http://schemas.microsoft.com/office/drawing/2014/main" id="{B5464D33-15B0-F25D-3FB3-67A665BC82F6}"/>
                </a:ext>
              </a:extLst>
            </p:cNvPr>
            <p:cNvSpPr/>
            <p:nvPr/>
          </p:nvSpPr>
          <p:spPr>
            <a:xfrm rot="16200000">
              <a:off x="7465822" y="5390912"/>
              <a:ext cx="313524" cy="453506"/>
            </a:xfrm>
            <a:prstGeom prst="downArrow">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Arrow: Down 1048">
              <a:extLst>
                <a:ext uri="{FF2B5EF4-FFF2-40B4-BE49-F238E27FC236}">
                  <a16:creationId xmlns:a16="http://schemas.microsoft.com/office/drawing/2014/main" id="{C9B694C2-C95E-C1CA-F5CE-6E3FCA84DFE6}"/>
                </a:ext>
              </a:extLst>
            </p:cNvPr>
            <p:cNvSpPr/>
            <p:nvPr/>
          </p:nvSpPr>
          <p:spPr>
            <a:xfrm rot="16200000">
              <a:off x="9644782" y="5448894"/>
              <a:ext cx="313524" cy="453506"/>
            </a:xfrm>
            <a:prstGeom prst="downArrow">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1" name="Picture 3" descr="C:\Users\anderson\Downloads\Screenshot_2019-04-18 21 tesla ICR magnet(1).jpg">
              <a:extLst>
                <a:ext uri="{FF2B5EF4-FFF2-40B4-BE49-F238E27FC236}">
                  <a16:creationId xmlns:a16="http://schemas.microsoft.com/office/drawing/2014/main" id="{8453FA21-6205-597D-747F-C15B4707BD57}"/>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35941" t="37060" r="33594" b="24742"/>
            <a:stretch/>
          </p:blipFill>
          <p:spPr bwMode="auto">
            <a:xfrm>
              <a:off x="7849338" y="4896809"/>
              <a:ext cx="1633839" cy="1379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63" name="TextBox 1062">
              <a:extLst>
                <a:ext uri="{FF2B5EF4-FFF2-40B4-BE49-F238E27FC236}">
                  <a16:creationId xmlns:a16="http://schemas.microsoft.com/office/drawing/2014/main" id="{88652A2D-345A-9C7F-E9EF-3221E8B48568}"/>
                </a:ext>
              </a:extLst>
            </p:cNvPr>
            <p:cNvSpPr txBox="1"/>
            <p:nvPr/>
          </p:nvSpPr>
          <p:spPr>
            <a:xfrm flipH="1">
              <a:off x="8818450" y="4941083"/>
              <a:ext cx="738663" cy="523220"/>
            </a:xfrm>
            <a:prstGeom prst="rect">
              <a:avLst/>
            </a:prstGeom>
            <a:noFill/>
          </p:spPr>
          <p:txBody>
            <a:bodyPr wrap="square" rtlCol="0" anchor="ctr">
              <a:spAutoFit/>
            </a:bodyPr>
            <a:lstStyle/>
            <a:p>
              <a:pPr algn="ctr"/>
              <a:r>
                <a:rPr lang="en-US" sz="1400" b="1" dirty="0">
                  <a:latin typeface="Open Sans" pitchFamily="2" charset="0"/>
                  <a:ea typeface="Open Sans" pitchFamily="2" charset="0"/>
                  <a:cs typeface="Open Sans" pitchFamily="2" charset="0"/>
                </a:rPr>
                <a:t>FT-ICR</a:t>
              </a:r>
            </a:p>
            <a:p>
              <a:pPr algn="ctr"/>
              <a:r>
                <a:rPr lang="en-US" sz="1400" b="1" dirty="0">
                  <a:latin typeface="Open Sans" pitchFamily="2" charset="0"/>
                  <a:ea typeface="Open Sans" pitchFamily="2" charset="0"/>
                  <a:cs typeface="Open Sans" pitchFamily="2" charset="0"/>
                </a:rPr>
                <a:t>MS</a:t>
              </a:r>
            </a:p>
          </p:txBody>
        </p:sp>
        <p:sp>
          <p:nvSpPr>
            <p:cNvPr id="1064" name="TextBox 1063">
              <a:extLst>
                <a:ext uri="{FF2B5EF4-FFF2-40B4-BE49-F238E27FC236}">
                  <a16:creationId xmlns:a16="http://schemas.microsoft.com/office/drawing/2014/main" id="{6FD6E0F0-BD7E-8EE3-9AAA-4A98CA13CD12}"/>
                </a:ext>
              </a:extLst>
            </p:cNvPr>
            <p:cNvSpPr txBox="1"/>
            <p:nvPr/>
          </p:nvSpPr>
          <p:spPr>
            <a:xfrm flipH="1">
              <a:off x="10722313" y="4911542"/>
              <a:ext cx="1291884" cy="738664"/>
            </a:xfrm>
            <a:prstGeom prst="rect">
              <a:avLst/>
            </a:prstGeom>
            <a:noFill/>
          </p:spPr>
          <p:txBody>
            <a:bodyPr wrap="square" rtlCol="0" anchor="ctr">
              <a:spAutoFit/>
            </a:bodyPr>
            <a:lstStyle/>
            <a:p>
              <a:pPr algn="ctr"/>
              <a:r>
                <a:rPr lang="en-US" sz="1400" b="1" dirty="0">
                  <a:latin typeface="Open Sans" pitchFamily="2" charset="0"/>
                  <a:ea typeface="Open Sans" pitchFamily="2" charset="0"/>
                  <a:cs typeface="Open Sans" pitchFamily="2" charset="0"/>
                </a:rPr>
                <a:t>Absorption Mode Processing</a:t>
              </a:r>
            </a:p>
          </p:txBody>
        </p:sp>
        <p:sp>
          <p:nvSpPr>
            <p:cNvPr id="10" name="TextBox 9">
              <a:extLst>
                <a:ext uri="{FF2B5EF4-FFF2-40B4-BE49-F238E27FC236}">
                  <a16:creationId xmlns:a16="http://schemas.microsoft.com/office/drawing/2014/main" id="{89BC3AC2-0B6C-86F4-11C5-2D0222598873}"/>
                </a:ext>
              </a:extLst>
            </p:cNvPr>
            <p:cNvSpPr txBox="1"/>
            <p:nvPr/>
          </p:nvSpPr>
          <p:spPr>
            <a:xfrm>
              <a:off x="10197907" y="5891333"/>
              <a:ext cx="1884025" cy="400110"/>
            </a:xfrm>
            <a:prstGeom prst="rect">
              <a:avLst/>
            </a:prstGeom>
            <a:noFill/>
          </p:spPr>
          <p:txBody>
            <a:bodyPr wrap="square" rtlCol="0">
              <a:spAutoFit/>
            </a:bodyPr>
            <a:lstStyle/>
            <a:p>
              <a:pPr algn="r"/>
              <a:r>
                <a:rPr lang="en-US" sz="1000" i="1" dirty="0"/>
                <a:t>Image Credit:</a:t>
              </a:r>
            </a:p>
            <a:p>
              <a:pPr algn="r"/>
              <a:r>
                <a:rPr lang="en-US" sz="1000" i="1" dirty="0"/>
                <a:t>David Butcher, MagLab</a:t>
              </a:r>
            </a:p>
          </p:txBody>
        </p:sp>
      </p:grpSp>
      <p:sp>
        <p:nvSpPr>
          <p:cNvPr id="13" name="Line 42">
            <a:extLst>
              <a:ext uri="{FF2B5EF4-FFF2-40B4-BE49-F238E27FC236}">
                <a16:creationId xmlns:a16="http://schemas.microsoft.com/office/drawing/2014/main" id="{8FFE0E44-A3E3-3E3D-CD2F-1C58C2A46FF0}"/>
              </a:ext>
            </a:extLst>
          </p:cNvPr>
          <p:cNvSpPr>
            <a:spLocks noChangeShapeType="1"/>
          </p:cNvSpPr>
          <p:nvPr/>
        </p:nvSpPr>
        <p:spPr bwMode="auto">
          <a:xfrm>
            <a:off x="0" y="1257167"/>
            <a:ext cx="12192000" cy="28082"/>
          </a:xfrm>
          <a:prstGeom prst="line">
            <a:avLst/>
          </a:prstGeom>
          <a:noFill/>
          <a:ln w="82550" cmpd="thickThin">
            <a:solidFill>
              <a:schemeClr val="tx1"/>
            </a:solidFill>
            <a:round/>
            <a:headEnd/>
            <a:tailEnd/>
          </a:ln>
        </p:spPr>
        <p:txBody>
          <a:bodyPr/>
          <a:lstStyle/>
          <a:p>
            <a:endParaRPr lang="en-US"/>
          </a:p>
        </p:txBody>
      </p:sp>
      <p:sp>
        <p:nvSpPr>
          <p:cNvPr id="20" name="Text Box 62">
            <a:extLst>
              <a:ext uri="{FF2B5EF4-FFF2-40B4-BE49-F238E27FC236}">
                <a16:creationId xmlns:a16="http://schemas.microsoft.com/office/drawing/2014/main" id="{DFEFF47F-B636-0385-6EEA-69913604B295}"/>
              </a:ext>
            </a:extLst>
          </p:cNvPr>
          <p:cNvSpPr txBox="1">
            <a:spLocks noChangeArrowheads="1"/>
          </p:cNvSpPr>
          <p:nvPr/>
        </p:nvSpPr>
        <p:spPr bwMode="auto">
          <a:xfrm>
            <a:off x="992061" y="0"/>
            <a:ext cx="10207878" cy="1277273"/>
          </a:xfrm>
          <a:prstGeom prst="rect">
            <a:avLst/>
          </a:prstGeom>
          <a:noFill/>
          <a:ln w="9525">
            <a:noFill/>
            <a:miter lim="800000"/>
            <a:headEnd/>
            <a:tailEnd/>
          </a:ln>
        </p:spPr>
        <p:txBody>
          <a:bodyPr wrap="square">
            <a:spAutoFit/>
          </a:bodyPr>
          <a:lstStyle/>
          <a:p>
            <a:pPr algn="ctr">
              <a:spcBef>
                <a:spcPts val="0"/>
              </a:spcBef>
            </a:pPr>
            <a:r>
              <a:rPr lang="en-US" sz="1600" b="1" dirty="0"/>
              <a:t>FAIR Data: Reuse of MagLab Data Enhances the Processing of Dissolved Organic Matter Mass Spectra</a:t>
            </a:r>
          </a:p>
          <a:p>
            <a:pPr algn="ctr">
              <a:spcBef>
                <a:spcPts val="0"/>
              </a:spcBef>
            </a:pPr>
            <a:endParaRPr lang="en-US" sz="400" dirty="0"/>
          </a:p>
          <a:p>
            <a:pPr algn="ctr">
              <a:spcBef>
                <a:spcPts val="0"/>
              </a:spcBef>
            </a:pPr>
            <a:r>
              <a:rPr lang="en-US" sz="1200" dirty="0">
                <a:hlinkClick r:id="rId22"/>
              </a:rPr>
              <a:t>Qing-Long Fu</a:t>
            </a:r>
            <a:r>
              <a:rPr lang="en-US" sz="1200" baseline="30000" dirty="0"/>
              <a:t>1</a:t>
            </a:r>
            <a:r>
              <a:rPr lang="en-US" sz="1200" dirty="0"/>
              <a:t>, Chao Chen</a:t>
            </a:r>
            <a:r>
              <a:rPr lang="en-US" sz="1200" baseline="30000" dirty="0"/>
              <a:t>2</a:t>
            </a:r>
            <a:r>
              <a:rPr lang="en-US" sz="1200" dirty="0"/>
              <a:t>, Yang Liu</a:t>
            </a:r>
            <a:r>
              <a:rPr lang="en-US" sz="1200" baseline="30000" dirty="0"/>
              <a:t>1</a:t>
            </a:r>
            <a:r>
              <a:rPr lang="en-US" sz="1200" dirty="0"/>
              <a:t>, </a:t>
            </a:r>
            <a:r>
              <a:rPr lang="en-US" sz="1200" dirty="0">
                <a:hlinkClick r:id="rId23"/>
              </a:rPr>
              <a:t>Manabu Fujii</a:t>
            </a:r>
            <a:r>
              <a:rPr lang="en-US" sz="1200" baseline="30000" dirty="0"/>
              <a:t>3</a:t>
            </a:r>
            <a:r>
              <a:rPr lang="en-US" sz="1200" dirty="0"/>
              <a:t>, </a:t>
            </a:r>
            <a:r>
              <a:rPr lang="en-US" sz="1200" dirty="0">
                <a:hlinkClick r:id="rId24"/>
              </a:rPr>
              <a:t>Pingqing Fu</a:t>
            </a:r>
            <a:r>
              <a:rPr lang="en-US" sz="1200" baseline="30000" dirty="0"/>
              <a:t>4</a:t>
            </a:r>
            <a:endParaRPr lang="en-US" sz="1200" dirty="0"/>
          </a:p>
          <a:p>
            <a:pPr algn="ctr">
              <a:spcBef>
                <a:spcPts val="0"/>
              </a:spcBef>
            </a:pPr>
            <a:r>
              <a:rPr lang="en-US" sz="1000" b="1" dirty="0">
                <a:solidFill>
                  <a:srgbClr val="0033CC"/>
                </a:solidFill>
              </a:rPr>
              <a:t>1. China University of Geosciences, China; 2. Guangdong Academy of Sciences, China; 3. Tokyo Institute of Technology, Japan; </a:t>
            </a:r>
          </a:p>
          <a:p>
            <a:pPr algn="ctr">
              <a:spcBef>
                <a:spcPts val="0"/>
              </a:spcBef>
            </a:pPr>
            <a:r>
              <a:rPr lang="en-US" sz="1000" b="1" dirty="0">
                <a:solidFill>
                  <a:srgbClr val="0033CC"/>
                </a:solidFill>
              </a:rPr>
              <a:t>4. Institute of Surface-Earth System Science, School of Earth System Science, Tianjin University, China</a:t>
            </a:r>
          </a:p>
          <a:p>
            <a:pPr algn="ctr">
              <a:spcBef>
                <a:spcPts val="0"/>
              </a:spcBef>
            </a:pPr>
            <a:r>
              <a:rPr lang="en-US" sz="500" b="1" dirty="0">
                <a:solidFill>
                  <a:srgbClr val="0033CC"/>
                </a:solidFill>
              </a:rPr>
              <a:t> </a:t>
            </a:r>
          </a:p>
          <a:p>
            <a:pPr algn="ctr">
              <a:spcBef>
                <a:spcPts val="0"/>
              </a:spcBef>
            </a:pPr>
            <a:r>
              <a:rPr lang="en-US" sz="1000" b="1" dirty="0"/>
              <a:t>Funding Grants:</a:t>
            </a:r>
            <a:r>
              <a:rPr lang="en-US" sz="1000" dirty="0"/>
              <a:t> </a:t>
            </a:r>
            <a:r>
              <a:rPr lang="en-US" sz="1000" dirty="0">
                <a:latin typeface="+mn-lt"/>
              </a:rPr>
              <a:t>G.S. Boebinger (NSF DMR-2128556</a:t>
            </a:r>
            <a:r>
              <a:rPr lang="en-US" sz="1000" dirty="0"/>
              <a:t>); National Natural Science Foundation of China (no. 42107484); </a:t>
            </a:r>
          </a:p>
          <a:p>
            <a:pPr algn="ctr">
              <a:spcBef>
                <a:spcPts val="0"/>
              </a:spcBef>
            </a:pPr>
            <a:r>
              <a:rPr lang="en-US" sz="1000" dirty="0"/>
              <a:t>Fundamental Research Funds for the Central Universities, China University of Geosciences (Wuhan) (122-G1323522145)</a:t>
            </a:r>
            <a:endParaRPr lang="en-US" sz="900" b="1" dirty="0">
              <a:solidFill>
                <a:srgbClr val="0033CC"/>
              </a:solidFill>
            </a:endParaRPr>
          </a:p>
        </p:txBody>
      </p:sp>
    </p:spTree>
    <p:extLst>
      <p:ext uri="{BB962C8B-B14F-4D97-AF65-F5344CB8AC3E}">
        <p14:creationId xmlns:p14="http://schemas.microsoft.com/office/powerpoint/2010/main" val="15177280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AF348-3E57-4000-9483-5CB0D2917EB5}"/>
</file>

<file path=customXml/itemProps2.xml><?xml version="1.0" encoding="utf-8"?>
<ds:datastoreItem xmlns:ds="http://schemas.openxmlformats.org/officeDocument/2006/customXml" ds:itemID="{A0D47C62-427F-424B-A9FE-864DF3C4CF06}"/>
</file>

<file path=customXml/itemProps3.xml><?xml version="1.0" encoding="utf-8"?>
<ds:datastoreItem xmlns:ds="http://schemas.openxmlformats.org/officeDocument/2006/customXml" ds:itemID="{69B1594D-9822-4EC7-9836-9FB90F0803F9}"/>
</file>

<file path=docProps/app.xml><?xml version="1.0" encoding="utf-8"?>
<Properties xmlns="http://schemas.openxmlformats.org/officeDocument/2006/extended-properties" xmlns:vt="http://schemas.openxmlformats.org/officeDocument/2006/docPropsVTypes">
  <TotalTime>6720</TotalTime>
  <Words>1151</Words>
  <Application>Microsoft Office PowerPoint</Application>
  <PresentationFormat>Widescreen</PresentationFormat>
  <Paragraphs>44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vt:lpstr>
      <vt:lpstr>Calibri</vt:lpstr>
      <vt:lpstr>Cambria Math</vt:lpstr>
      <vt:lpstr>Open Sans</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139</cp:revision>
  <cp:lastPrinted>2019-07-16T13:07:28Z</cp:lastPrinted>
  <dcterms:created xsi:type="dcterms:W3CDTF">2004-08-07T03:10:56Z</dcterms:created>
  <dcterms:modified xsi:type="dcterms:W3CDTF">2024-03-18T20:41:18Z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