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3" r:id="rId2"/>
    <p:sldId id="262" r:id="rId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2" autoAdjust="0"/>
    <p:restoredTop sz="77863" autoAdjust="0"/>
  </p:normalViewPr>
  <p:slideViewPr>
    <p:cSldViewPr snapToGrid="0">
      <p:cViewPr varScale="1">
        <p:scale>
          <a:sx n="96" d="100"/>
          <a:sy n="96" d="100"/>
        </p:scale>
        <p:origin x="426"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21702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30808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13751" y="1304551"/>
            <a:ext cx="5553507" cy="4893647"/>
          </a:xfrm>
          <a:prstGeom prst="rect">
            <a:avLst/>
          </a:prstGeom>
          <a:noFill/>
          <a:ln w="9525">
            <a:noFill/>
            <a:miter lim="800000"/>
            <a:headEnd/>
            <a:tailEnd/>
          </a:ln>
        </p:spPr>
        <p:txBody>
          <a:bodyPr wrap="square">
            <a:spAutoFit/>
          </a:bodyPr>
          <a:lstStyle/>
          <a:p>
            <a:pPr algn="just"/>
            <a:r>
              <a:rPr lang="en-US" sz="1200" b="0" i="0" dirty="0">
                <a:solidFill>
                  <a:srgbClr val="0D0D0D"/>
                </a:solidFill>
                <a:effectLst/>
                <a:latin typeface="+mn-lt"/>
              </a:rPr>
              <a:t>Exploring the limits of material properties in high-temperature superconducting tapes is crucial for designing nex</a:t>
            </a:r>
            <a:r>
              <a:rPr lang="en-US" sz="1200" dirty="0">
                <a:solidFill>
                  <a:srgbClr val="0D0D0D"/>
                </a:solidFill>
                <a:latin typeface="+mn-lt"/>
              </a:rPr>
              <a:t>t-generation high-field magnet systems</a:t>
            </a:r>
            <a:r>
              <a:rPr lang="en-US" sz="1200" b="0" i="0" dirty="0">
                <a:solidFill>
                  <a:srgbClr val="0D0D0D"/>
                </a:solidFill>
                <a:effectLst/>
                <a:latin typeface="+mn-lt"/>
              </a:rPr>
              <a:t>. </a:t>
            </a:r>
            <a:r>
              <a:rPr lang="en-US" sz="1200" b="0" i="1" u="sng" dirty="0">
                <a:solidFill>
                  <a:srgbClr val="0D0D0D"/>
                </a:solidFill>
                <a:effectLst/>
                <a:latin typeface="+mn-lt"/>
              </a:rPr>
              <a:t>This research delves into the challenges posed by the combined severe field and </a:t>
            </a:r>
            <a:r>
              <a:rPr lang="en-US" sz="1200" i="1" u="sng" dirty="0">
                <a:solidFill>
                  <a:srgbClr val="0D0D0D"/>
                </a:solidFill>
                <a:latin typeface="+mn-lt"/>
              </a:rPr>
              <a:t>force </a:t>
            </a:r>
            <a:r>
              <a:rPr lang="en-US" sz="1200" b="0" i="1" u="sng" dirty="0">
                <a:solidFill>
                  <a:srgbClr val="0D0D0D"/>
                </a:solidFill>
                <a:effectLst/>
                <a:latin typeface="+mn-lt"/>
              </a:rPr>
              <a:t>conditions on REBCO (Rare Earth Barium Copper Oxide) tapes that will be experienced in the 40-tesla all-superconducting magnet.  </a:t>
            </a:r>
            <a:r>
              <a:rPr lang="en-US" sz="1200" i="1" u="sng" dirty="0">
                <a:solidFill>
                  <a:srgbClr val="0D0D0D"/>
                </a:solidFill>
                <a:latin typeface="+mn-lt"/>
              </a:rPr>
              <a:t>REBCO tapes experience large screening currents that tilt the coil tapes.  This tilt weakens the tapes against axial forces, the limits of which must be verified</a:t>
            </a:r>
            <a:r>
              <a:rPr lang="en-US" sz="1200" dirty="0">
                <a:solidFill>
                  <a:srgbClr val="0D0D0D"/>
                </a:solidFill>
                <a:latin typeface="+mn-lt"/>
              </a:rPr>
              <a:t>.</a:t>
            </a:r>
          </a:p>
          <a:p>
            <a:pPr algn="just"/>
            <a:endParaRPr lang="en-US" sz="1200" dirty="0">
              <a:latin typeface="+mn-lt"/>
            </a:endParaRPr>
          </a:p>
          <a:p>
            <a:pPr algn="just"/>
            <a:r>
              <a:rPr lang="en-US" sz="1200" b="0" i="0" dirty="0">
                <a:solidFill>
                  <a:srgbClr val="0D0D0D"/>
                </a:solidFill>
                <a:effectLst/>
                <a:latin typeface="+mn-lt"/>
              </a:rPr>
              <a:t>The experimental approach, conducted at the National High Magnetic Field Laboratory (MagLab), measured the performance of a superconducting REBCO test coil in combined extreme magnetic field and force conditions experienced in a high-field magnet. By leveraging the unique facilities and expertise at the MagLab, the engineers developed a specialized test setup within an existing 12T superconducting magnet to subject test coils to cyclic compressive loads and high radial magnetic fields, simulating the worst-case conditions encountered by these REBCO tapes.</a:t>
            </a:r>
            <a:endParaRPr lang="en-US" sz="1200" dirty="0">
              <a:latin typeface="+mn-lt"/>
            </a:endParaRPr>
          </a:p>
          <a:p>
            <a:pPr algn="just"/>
            <a:endParaRPr lang="en-US" sz="1200" dirty="0">
              <a:latin typeface="+mn-lt"/>
            </a:endParaRPr>
          </a:p>
          <a:p>
            <a:pPr algn="just"/>
            <a:r>
              <a:rPr lang="en-US" sz="1200" b="0" i="0" dirty="0">
                <a:solidFill>
                  <a:srgbClr val="0D0D0D"/>
                </a:solidFill>
                <a:effectLst/>
                <a:latin typeface="+mn-lt"/>
              </a:rPr>
              <a:t>Two significant findings emerged: first, coils can withstand cyclic pressures of up to 80MPa while experiencing tape tilting deformations of up to a 10° angle, and second, coils subjected to hoop compression beyond strains of -0.4% can buckle. </a:t>
            </a:r>
            <a:r>
              <a:rPr lang="en-US" sz="1200" b="0" i="1" u="sng" dirty="0">
                <a:solidFill>
                  <a:srgbClr val="0D0D0D"/>
                </a:solidFill>
                <a:effectLst/>
                <a:latin typeface="+mn-lt"/>
              </a:rPr>
              <a:t>These findings not only advance the understanding of REBCO tape material limits but also have broader understanding of their use in the next-generation high-field magnets</a:t>
            </a:r>
            <a:r>
              <a:rPr lang="en-US" sz="1200" b="0" i="0" dirty="0">
                <a:solidFill>
                  <a:srgbClr val="0D0D0D"/>
                </a:solidFill>
                <a:effectLst/>
                <a:latin typeface="+mn-lt"/>
              </a:rPr>
              <a:t>. </a:t>
            </a:r>
            <a:r>
              <a:rPr lang="en-US" sz="1200" b="0" i="1" u="sng" dirty="0">
                <a:solidFill>
                  <a:srgbClr val="0D0D0D"/>
                </a:solidFill>
                <a:effectLst/>
                <a:latin typeface="+mn-lt"/>
              </a:rPr>
              <a:t>By testing the boundaries of technology in this area, these tests pave the way for developing more efficient and powerful superconducting magnets with applications ranging from medical imaging to energy storage, fusion, and beyond</a:t>
            </a:r>
            <a:r>
              <a:rPr lang="en-US" sz="1200" dirty="0">
                <a:latin typeface="+mn-lt"/>
              </a:rPr>
              <a:t>.  </a:t>
            </a:r>
            <a:endParaRPr lang="en-US" sz="1200" dirty="0"/>
          </a:p>
        </p:txBody>
      </p:sp>
      <p:sp>
        <p:nvSpPr>
          <p:cNvPr id="1034" name="Rectangle 49"/>
          <p:cNvSpPr>
            <a:spLocks noChangeArrowheads="1"/>
          </p:cNvSpPr>
          <p:nvPr/>
        </p:nvSpPr>
        <p:spPr bwMode="auto">
          <a:xfrm>
            <a:off x="5572587" y="1277355"/>
            <a:ext cx="6531429" cy="4948040"/>
          </a:xfrm>
          <a:prstGeom prst="rect">
            <a:avLst/>
          </a:prstGeom>
          <a:noFill/>
          <a:ln w="19050">
            <a:solidFill>
              <a:srgbClr val="0033CC"/>
            </a:solidFill>
            <a:miter lim="800000"/>
            <a:headEnd/>
            <a:tailEnd/>
          </a:ln>
        </p:spPr>
        <p:txBody>
          <a:bodyPr wrap="none" anchor="ctr"/>
          <a:lstStyle/>
          <a:p>
            <a:endParaRPr lang="en-US"/>
          </a:p>
        </p:txBody>
      </p:sp>
      <p:pic>
        <p:nvPicPr>
          <p:cNvPr id="12" name="Picture 11" descr="NSF logo.jpg"/>
          <p:cNvPicPr>
            <a:picLocks noChangeAspect="1"/>
          </p:cNvPicPr>
          <p:nvPr/>
        </p:nvPicPr>
        <p:blipFill>
          <a:blip r:embed="rId3" cstate="print"/>
          <a:stretch>
            <a:fillRect/>
          </a:stretch>
        </p:blipFill>
        <p:spPr>
          <a:xfrm>
            <a:off x="11048854" y="77355"/>
            <a:ext cx="1017188" cy="1023315"/>
          </a:xfrm>
          <a:prstGeom prst="rect">
            <a:avLst/>
          </a:prstGeom>
        </p:spPr>
      </p:pic>
      <p:sp>
        <p:nvSpPr>
          <p:cNvPr id="13" name="Text Box 62"/>
          <p:cNvSpPr txBox="1">
            <a:spLocks noChangeArrowheads="1"/>
          </p:cNvSpPr>
          <p:nvPr/>
        </p:nvSpPr>
        <p:spPr bwMode="auto">
          <a:xfrm>
            <a:off x="1221665" y="63308"/>
            <a:ext cx="9827189" cy="1015663"/>
          </a:xfrm>
          <a:prstGeom prst="rect">
            <a:avLst/>
          </a:prstGeom>
          <a:noFill/>
          <a:ln w="9525">
            <a:noFill/>
            <a:miter lim="800000"/>
            <a:headEnd/>
            <a:tailEnd/>
          </a:ln>
        </p:spPr>
        <p:txBody>
          <a:bodyPr wrap="square">
            <a:spAutoFit/>
          </a:bodyPr>
          <a:lstStyle/>
          <a:p>
            <a:pPr algn="ctr">
              <a:spcBef>
                <a:spcPts val="0"/>
              </a:spcBef>
            </a:pPr>
            <a:r>
              <a:rPr lang="en-US" sz="1600" b="1" dirty="0"/>
              <a:t>Simulating High-Magnetic-Field and High-Stress Conditions of Superconducting REBCO Coils</a:t>
            </a:r>
          </a:p>
          <a:p>
            <a:pPr algn="ctr">
              <a:spcBef>
                <a:spcPts val="0"/>
              </a:spcBef>
            </a:pPr>
            <a:endParaRPr lang="en-US" sz="600" dirty="0"/>
          </a:p>
          <a:p>
            <a:pPr algn="ctr">
              <a:spcBef>
                <a:spcPts val="0"/>
              </a:spcBef>
            </a:pPr>
            <a:r>
              <a:rPr lang="en-US" sz="1100" dirty="0"/>
              <a:t>Iain Dixon</a:t>
            </a:r>
            <a:r>
              <a:rPr lang="en-US" sz="1100" baseline="30000" dirty="0"/>
              <a:t>1</a:t>
            </a:r>
            <a:r>
              <a:rPr lang="en-US" sz="1100" dirty="0"/>
              <a:t>, Todd Adkins</a:t>
            </a:r>
            <a:r>
              <a:rPr lang="en-US" sz="1100" baseline="30000" dirty="0"/>
              <a:t>1</a:t>
            </a:r>
            <a:r>
              <a:rPr lang="en-US" sz="1100" dirty="0"/>
              <a:t>, Yu Suetomi</a:t>
            </a:r>
            <a:r>
              <a:rPr lang="en-US" sz="1100" baseline="30000" dirty="0"/>
              <a:t>1</a:t>
            </a:r>
            <a:r>
              <a:rPr lang="en-US" sz="1100" dirty="0"/>
              <a:t>, Kwangmin Kim</a:t>
            </a:r>
            <a:r>
              <a:rPr lang="en-US" sz="1100" baseline="30000" dirty="0"/>
              <a:t>1</a:t>
            </a:r>
            <a:r>
              <a:rPr lang="en-US" sz="1100" dirty="0"/>
              <a:t>, Hongyu Bai</a:t>
            </a:r>
            <a:r>
              <a:rPr lang="en-US" sz="1100" baseline="30000" dirty="0"/>
              <a:t>1</a:t>
            </a:r>
            <a:r>
              <a:rPr lang="en-US" sz="1100" dirty="0"/>
              <a:t> </a:t>
            </a:r>
          </a:p>
          <a:p>
            <a:pPr marL="228600" indent="-228600" algn="ctr">
              <a:spcBef>
                <a:spcPts val="0"/>
              </a:spcBef>
              <a:buAutoNum type="arabicPeriod"/>
            </a:pPr>
            <a:r>
              <a:rPr lang="en-US" sz="1050" b="1" dirty="0">
                <a:solidFill>
                  <a:srgbClr val="0033CC"/>
                </a:solidFill>
              </a:rPr>
              <a:t>National High Magnetic Field Laboratory</a:t>
            </a:r>
          </a:p>
          <a:p>
            <a:pPr algn="ctr">
              <a:spcBef>
                <a:spcPts val="0"/>
              </a:spcBef>
            </a:pPr>
            <a:r>
              <a:rPr lang="en-US" sz="600" b="1" dirty="0">
                <a:solidFill>
                  <a:srgbClr val="0033CC"/>
                </a:solidFill>
              </a:rPr>
              <a:t> </a:t>
            </a:r>
          </a:p>
          <a:p>
            <a:pPr algn="ctr">
              <a:spcBef>
                <a:spcPts val="0"/>
              </a:spcBef>
            </a:pPr>
            <a:r>
              <a:rPr lang="en-US" sz="1050" b="1" dirty="0"/>
              <a:t>Funding Grants:</a:t>
            </a:r>
            <a:r>
              <a:rPr lang="en-US" sz="1050" dirty="0"/>
              <a:t> </a:t>
            </a:r>
            <a:r>
              <a:rPr lang="en-US" sz="1050" dirty="0">
                <a:latin typeface="+mn-lt"/>
              </a:rPr>
              <a:t>G.S. Boebinger (NSF DMR-2128556, DMR-1644779, DMR-1938789, DMR-2131790 </a:t>
            </a:r>
            <a:r>
              <a:rPr lang="en-US" sz="1050" dirty="0"/>
              <a:t>)</a:t>
            </a:r>
            <a:endParaRPr lang="en-US" sz="1050" b="1" dirty="0">
              <a:solidFill>
                <a:srgbClr val="0033CC"/>
              </a:solidFill>
            </a:endParaRPr>
          </a:p>
        </p:txBody>
      </p:sp>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5958" y="104348"/>
            <a:ext cx="792698" cy="944759"/>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BB740E6A-D10E-D6B9-8B1B-BA0A1BFBE25F}"/>
              </a:ext>
            </a:extLst>
          </p:cNvPr>
          <p:cNvPicPr>
            <a:picLocks noChangeAspect="1"/>
          </p:cNvPicPr>
          <p:nvPr/>
        </p:nvPicPr>
        <p:blipFill rotWithShape="1">
          <a:blip r:embed="rId5"/>
          <a:srcRect b="7263"/>
          <a:stretch/>
        </p:blipFill>
        <p:spPr>
          <a:xfrm>
            <a:off x="9645051" y="1335589"/>
            <a:ext cx="2369591" cy="4800340"/>
          </a:xfrm>
          <a:prstGeom prst="rect">
            <a:avLst/>
          </a:prstGeom>
          <a:ln>
            <a:solidFill>
              <a:schemeClr val="tx1"/>
            </a:solidFill>
          </a:ln>
        </p:spPr>
      </p:pic>
      <p:pic>
        <p:nvPicPr>
          <p:cNvPr id="5" name="Picture 4" descr="A close-up of a machine&#10;&#10;Description automatically generated">
            <a:extLst>
              <a:ext uri="{FF2B5EF4-FFF2-40B4-BE49-F238E27FC236}">
                <a16:creationId xmlns:a16="http://schemas.microsoft.com/office/drawing/2014/main" id="{77B66CAC-B61B-1993-127E-168A0191710F}"/>
              </a:ext>
            </a:extLst>
          </p:cNvPr>
          <p:cNvPicPr>
            <a:picLocks noChangeAspect="1"/>
          </p:cNvPicPr>
          <p:nvPr/>
        </p:nvPicPr>
        <p:blipFill rotWithShape="1">
          <a:blip r:embed="rId6"/>
          <a:srcRect l="-2" r="19429"/>
          <a:stretch/>
        </p:blipFill>
        <p:spPr>
          <a:xfrm rot="5400000">
            <a:off x="5564375" y="1443675"/>
            <a:ext cx="4028274" cy="3812103"/>
          </a:xfrm>
          <a:prstGeom prst="rect">
            <a:avLst/>
          </a:prstGeom>
          <a:ln>
            <a:solidFill>
              <a:schemeClr val="tx1"/>
            </a:solidFill>
          </a:ln>
        </p:spPr>
      </p:pic>
      <p:sp>
        <p:nvSpPr>
          <p:cNvPr id="6" name="TextBox 5">
            <a:extLst>
              <a:ext uri="{FF2B5EF4-FFF2-40B4-BE49-F238E27FC236}">
                <a16:creationId xmlns:a16="http://schemas.microsoft.com/office/drawing/2014/main" id="{0079061E-6B0C-FD41-41D0-6E226FB3AF84}"/>
              </a:ext>
            </a:extLst>
          </p:cNvPr>
          <p:cNvSpPr txBox="1"/>
          <p:nvPr/>
        </p:nvSpPr>
        <p:spPr>
          <a:xfrm>
            <a:off x="5572587" y="5389730"/>
            <a:ext cx="4072464" cy="830997"/>
          </a:xfrm>
          <a:prstGeom prst="rect">
            <a:avLst/>
          </a:prstGeom>
          <a:noFill/>
        </p:spPr>
        <p:txBody>
          <a:bodyPr wrap="square" rtlCol="0">
            <a:spAutoFit/>
          </a:bodyPr>
          <a:lstStyle/>
          <a:p>
            <a:pPr algn="just"/>
            <a:r>
              <a:rPr lang="en-US" sz="1200" b="1" dirty="0"/>
              <a:t>Figure 1 (top): </a:t>
            </a:r>
            <a:r>
              <a:rPr lang="en-US" sz="1200" dirty="0"/>
              <a:t>REBCO test coil (red arrow) attached to the load frame that is inserted to test facility at right.</a:t>
            </a:r>
          </a:p>
          <a:p>
            <a:pPr algn="just"/>
            <a:r>
              <a:rPr lang="en-US" sz="1200" b="1" dirty="0"/>
              <a:t>Figure 2 (right): </a:t>
            </a:r>
            <a:r>
              <a:rPr lang="en-US" sz="1200" dirty="0"/>
              <a:t>The MagLab’s unique facility simulates combined high-magnetic-field and high-stress conditions.</a:t>
            </a:r>
          </a:p>
        </p:txBody>
      </p:sp>
      <p:sp>
        <p:nvSpPr>
          <p:cNvPr id="3" name="Line 42">
            <a:extLst>
              <a:ext uri="{FF2B5EF4-FFF2-40B4-BE49-F238E27FC236}">
                <a16:creationId xmlns:a16="http://schemas.microsoft.com/office/drawing/2014/main" id="{CFCB2E38-513D-C1BD-08ED-D63B0BDCD586}"/>
              </a:ext>
            </a:extLst>
          </p:cNvPr>
          <p:cNvSpPr>
            <a:spLocks noChangeShapeType="1"/>
          </p:cNvSpPr>
          <p:nvPr/>
        </p:nvSpPr>
        <p:spPr bwMode="auto">
          <a:xfrm>
            <a:off x="0" y="1174971"/>
            <a:ext cx="12192000" cy="28082"/>
          </a:xfrm>
          <a:prstGeom prst="line">
            <a:avLst/>
          </a:prstGeom>
          <a:noFill/>
          <a:ln w="82550" cmpd="thickThin">
            <a:solidFill>
              <a:schemeClr val="tx1"/>
            </a:solidFill>
            <a:round/>
            <a:headEnd/>
            <a:tailEnd/>
          </a:ln>
        </p:spPr>
        <p:txBody>
          <a:bodyPr/>
          <a:lstStyle/>
          <a:p>
            <a:endParaRPr lang="en-US"/>
          </a:p>
        </p:txBody>
      </p:sp>
      <p:sp>
        <p:nvSpPr>
          <p:cNvPr id="7" name="Text Box 28">
            <a:extLst>
              <a:ext uri="{FF2B5EF4-FFF2-40B4-BE49-F238E27FC236}">
                <a16:creationId xmlns:a16="http://schemas.microsoft.com/office/drawing/2014/main" id="{3203ADD5-1CB8-DA25-2A1B-D90BA60F5689}"/>
              </a:ext>
            </a:extLst>
          </p:cNvPr>
          <p:cNvSpPr txBox="1">
            <a:spLocks noChangeArrowheads="1"/>
          </p:cNvSpPr>
          <p:nvPr/>
        </p:nvSpPr>
        <p:spPr bwMode="auto">
          <a:xfrm>
            <a:off x="596349" y="6238312"/>
            <a:ext cx="11595651"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Magnet Science &amp; Technology group, 12 T Oxford split magnet.</a:t>
            </a:r>
          </a:p>
          <a:p>
            <a:r>
              <a:rPr lang="en-US" sz="1100" b="1" dirty="0">
                <a:solidFill>
                  <a:srgbClr val="333399"/>
                </a:solidFill>
              </a:rPr>
              <a:t>Citation: </a:t>
            </a:r>
            <a:r>
              <a:rPr lang="en-US" sz="1100" dirty="0">
                <a:solidFill>
                  <a:srgbClr val="333399"/>
                </a:solidFill>
              </a:rPr>
              <a:t>Dixon, I.R.; Bosque, E.; Buchholz, K.; Walsh, R.P.; Bai, H., REBCO Coils With Variable Co-Wind Dimensions Under Static and Cyclic Axial Pressure Loads at 77 K, </a:t>
            </a:r>
          </a:p>
          <a:p>
            <a:r>
              <a:rPr lang="en-US" sz="1100" b="1" dirty="0">
                <a:solidFill>
                  <a:srgbClr val="333399"/>
                </a:solidFill>
              </a:rPr>
              <a:t>   IEEE Transactions on Applied Superconductivity, 32 </a:t>
            </a:r>
            <a:r>
              <a:rPr lang="en-US" sz="1100" dirty="0">
                <a:solidFill>
                  <a:srgbClr val="333399"/>
                </a:solidFill>
              </a:rPr>
              <a:t>(6), 4 (2022)      </a:t>
            </a:r>
            <a:r>
              <a:rPr lang="en-US" sz="1100" b="1" dirty="0">
                <a:solidFill>
                  <a:srgbClr val="333399"/>
                </a:solidFill>
              </a:rPr>
              <a:t>doi.org/10.1109/TASC.2022.3163084  </a:t>
            </a:r>
          </a:p>
        </p:txBody>
      </p:sp>
      <p:sp>
        <p:nvSpPr>
          <p:cNvPr id="8" name="Arrow: Right 7">
            <a:extLst>
              <a:ext uri="{FF2B5EF4-FFF2-40B4-BE49-F238E27FC236}">
                <a16:creationId xmlns:a16="http://schemas.microsoft.com/office/drawing/2014/main" id="{D010E89B-6588-06A8-BB81-B3A6EE12DE9D}"/>
              </a:ext>
            </a:extLst>
          </p:cNvPr>
          <p:cNvSpPr/>
          <p:nvPr/>
        </p:nvSpPr>
        <p:spPr>
          <a:xfrm rot="10604443">
            <a:off x="8435852" y="3546065"/>
            <a:ext cx="506896" cy="42235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15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40182" y="1313593"/>
            <a:ext cx="5707851" cy="4955203"/>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i="1" u="sng" dirty="0">
                <a:latin typeface="Arial" charset="0"/>
              </a:rPr>
              <a:t>Coils made with </a:t>
            </a:r>
            <a:r>
              <a:rPr lang="en-US" sz="1200" b="0" i="1" u="sng" dirty="0">
                <a:solidFill>
                  <a:srgbClr val="0D0D0D"/>
                </a:solidFill>
                <a:effectLst/>
                <a:latin typeface="+mn-lt"/>
              </a:rPr>
              <a:t>(Rare Earth Barium Copper Oxide) </a:t>
            </a:r>
            <a:r>
              <a:rPr lang="en-US" sz="1200" i="1" u="sng" dirty="0">
                <a:latin typeface="Arial" charset="0"/>
              </a:rPr>
              <a:t>REBCO high-temperature superconductor have been tested under combined loads of cyclic axial pressure and electro-magnetic loads</a:t>
            </a:r>
            <a:r>
              <a:rPr lang="en-US" sz="1200" dirty="0">
                <a:latin typeface="Arial" charset="0"/>
              </a:rPr>
              <a:t>.  The results of the tests show</a:t>
            </a:r>
            <a:r>
              <a:rPr lang="en-US" sz="1200" dirty="0"/>
              <a:t> that coils can survive cyclic pressure of 80MPa with tapes deformed up to an angle of 10°.  Additionally, it has been determined that coils in hoop compression with strains beyond -0.4% can buckle.</a:t>
            </a:r>
            <a:endParaRPr lang="en-US" sz="1200" dirty="0">
              <a:latin typeface="Arial" charset="0"/>
            </a:endParaRPr>
          </a:p>
          <a:p>
            <a:pPr algn="just"/>
            <a:endParaRPr lang="en-US" sz="800" dirty="0">
              <a:solidFill>
                <a:srgbClr val="000000"/>
              </a:solidFill>
            </a:endParaRPr>
          </a:p>
          <a:p>
            <a:pPr algn="just"/>
            <a:r>
              <a:rPr lang="en-US" sz="1200" b="1" dirty="0">
                <a:solidFill>
                  <a:srgbClr val="000000"/>
                </a:solidFill>
              </a:rPr>
              <a:t>Why is this important? </a:t>
            </a:r>
            <a:r>
              <a:rPr lang="en-US" sz="1200" i="1" u="sng" dirty="0">
                <a:latin typeface="Arial" charset="0"/>
              </a:rPr>
              <a:t>These data are provided to magnet engineers so they can complete the design of the 40T all-superconducting magnet with confidence</a:t>
            </a:r>
            <a:r>
              <a:rPr lang="en-US" sz="1200" dirty="0">
                <a:latin typeface="Arial" charset="0"/>
              </a:rPr>
              <a:t>.  REBCO high-temperature superconducting tapes are very thin, approximately the thickness of a human hair, and about a quarter to half inch wide.  These tapes are then wound into a coil much like a roll of ribbon - or a roll of tape - to be stacked and interconnected to form each of the stacks of coils that are nested together in the next-generation 40T magnet. </a:t>
            </a:r>
            <a:r>
              <a:rPr lang="en-US" sz="1200" i="1" u="sng" dirty="0">
                <a:latin typeface="Arial" charset="0"/>
              </a:rPr>
              <a:t>It is in this stack of coils that extreme magnetic forces press against the thin side of the tapes when the magnet is energized.  It is of utmost importance to know the limits of this tape under these magnetic loads to verify that the design forces predicted in the 40T magnet can be supported over the lifetime of the magnet</a:t>
            </a:r>
            <a:r>
              <a:rPr lang="en-US" sz="1200" dirty="0">
                <a:latin typeface="Arial" charset="0"/>
              </a:rPr>
              <a:t>.  Finding the point at which the tapes will buckle will also be used to ensure these limits are not exceeded in the final design.</a:t>
            </a:r>
          </a:p>
          <a:p>
            <a:pPr algn="just"/>
            <a:endParaRPr lang="en-US" sz="800" dirty="0">
              <a:latin typeface="Arial" charset="0"/>
            </a:endParaRPr>
          </a:p>
          <a:p>
            <a:pPr algn="just"/>
            <a:r>
              <a:rPr lang="en-US" sz="1200" b="1" dirty="0">
                <a:solidFill>
                  <a:srgbClr val="000000"/>
                </a:solidFill>
              </a:rPr>
              <a:t>Why did this research need the MagLab?</a:t>
            </a:r>
            <a:r>
              <a:rPr lang="en-US" sz="1200" b="1" dirty="0">
                <a:latin typeface="Arial" charset="0"/>
              </a:rPr>
              <a:t> </a:t>
            </a:r>
            <a:r>
              <a:rPr lang="en-US" sz="1200" dirty="0">
                <a:latin typeface="Arial" charset="0"/>
              </a:rPr>
              <a:t> The MagLab has a unique test facility that has been used over the past 30 years to characterize the current carrying capacity of Nb</a:t>
            </a:r>
            <a:r>
              <a:rPr lang="en-US" sz="1200" baseline="-25000" dirty="0">
                <a:latin typeface="Arial" charset="0"/>
              </a:rPr>
              <a:t>3</a:t>
            </a:r>
            <a:r>
              <a:rPr lang="en-US" sz="1200" dirty="0">
                <a:latin typeface="Arial" charset="0"/>
              </a:rPr>
              <a:t>Sn cabled conductors at different applied magnetic fields and tensile strains.  The Oxford 12T split magnet with its hydraulic 250kN actuator was modified to also place coils into compression.  </a:t>
            </a:r>
            <a:r>
              <a:rPr lang="en-US" sz="1200" i="1" u="sng" dirty="0">
                <a:latin typeface="Arial" charset="0"/>
              </a:rPr>
              <a:t>This MagLab test facility is the only test facility in the world that can expose coils to extreme conditions of both axial pressure and circumferential/hoop strains</a:t>
            </a:r>
            <a:r>
              <a:rPr lang="en-US" sz="1200" dirty="0">
                <a:latin typeface="Arial" charset="0"/>
              </a:rPr>
              <a:t>.  </a:t>
            </a:r>
            <a:endParaRPr lang="en-US" sz="1200" dirty="0">
              <a:latin typeface="+mn-lt"/>
            </a:endParaRPr>
          </a:p>
        </p:txBody>
      </p:sp>
      <p:sp>
        <p:nvSpPr>
          <p:cNvPr id="1029" name="Line 42"/>
          <p:cNvSpPr>
            <a:spLocks noChangeShapeType="1"/>
          </p:cNvSpPr>
          <p:nvPr/>
        </p:nvSpPr>
        <p:spPr bwMode="auto">
          <a:xfrm>
            <a:off x="0" y="1174971"/>
            <a:ext cx="12192000" cy="28082"/>
          </a:xfrm>
          <a:prstGeom prst="line">
            <a:avLst/>
          </a:prstGeom>
          <a:noFill/>
          <a:ln w="82550" cmpd="thickThin">
            <a:solidFill>
              <a:schemeClr val="tx1"/>
            </a:solidFill>
            <a:round/>
            <a:headEnd/>
            <a:tailEnd/>
          </a:ln>
        </p:spPr>
        <p:txBody>
          <a:bodyPr/>
          <a:lstStyle/>
          <a:p>
            <a:endParaRPr lang="en-US"/>
          </a:p>
        </p:txBody>
      </p:sp>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49">
            <a:extLst>
              <a:ext uri="{FF2B5EF4-FFF2-40B4-BE49-F238E27FC236}">
                <a16:creationId xmlns:a16="http://schemas.microsoft.com/office/drawing/2014/main" id="{05E7AFC5-27DF-30E2-F083-6991DA0ECEEC}"/>
              </a:ext>
            </a:extLst>
          </p:cNvPr>
          <p:cNvSpPr>
            <a:spLocks noChangeArrowheads="1"/>
          </p:cNvSpPr>
          <p:nvPr/>
        </p:nvSpPr>
        <p:spPr bwMode="auto">
          <a:xfrm>
            <a:off x="5893895" y="1329113"/>
            <a:ext cx="6210121" cy="4931623"/>
          </a:xfrm>
          <a:prstGeom prst="rect">
            <a:avLst/>
          </a:prstGeom>
          <a:noFill/>
          <a:ln w="19050">
            <a:solidFill>
              <a:srgbClr val="0033CC"/>
            </a:solidFill>
            <a:miter lim="800000"/>
            <a:headEnd/>
            <a:tailEnd/>
          </a:ln>
        </p:spPr>
        <p:txBody>
          <a:bodyPr wrap="none" anchor="ctr"/>
          <a:lstStyle/>
          <a:p>
            <a:endParaRPr lang="en-US"/>
          </a:p>
        </p:txBody>
      </p:sp>
      <p:sp>
        <p:nvSpPr>
          <p:cNvPr id="4" name="AutoShape 2">
            <a:extLst>
              <a:ext uri="{FF2B5EF4-FFF2-40B4-BE49-F238E27FC236}">
                <a16:creationId xmlns:a16="http://schemas.microsoft.com/office/drawing/2014/main" id="{49E2CECC-0FBD-6D52-AE6C-DBF56A232F7C}"/>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FD64A0EF-60BE-BC8A-E7C8-6BCCCD752CC4}"/>
              </a:ext>
            </a:extLst>
          </p:cNvPr>
          <p:cNvPicPr>
            <a:picLocks noChangeAspect="1"/>
          </p:cNvPicPr>
          <p:nvPr/>
        </p:nvPicPr>
        <p:blipFill>
          <a:blip r:embed="rId3"/>
          <a:stretch>
            <a:fillRect/>
          </a:stretch>
        </p:blipFill>
        <p:spPr>
          <a:xfrm rot="5400000">
            <a:off x="6153156" y="1244450"/>
            <a:ext cx="2211776" cy="2519704"/>
          </a:xfrm>
          <a:prstGeom prst="rect">
            <a:avLst/>
          </a:prstGeom>
          <a:effectLst>
            <a:outerShdw blurRad="50800" dist="38100" dir="18900000" algn="bl" rotWithShape="0">
              <a:prstClr val="black">
                <a:alpha val="40000"/>
              </a:prstClr>
            </a:outerShdw>
          </a:effectLst>
        </p:spPr>
      </p:pic>
      <p:pic>
        <p:nvPicPr>
          <p:cNvPr id="8" name="Picture 7">
            <a:extLst>
              <a:ext uri="{FF2B5EF4-FFF2-40B4-BE49-F238E27FC236}">
                <a16:creationId xmlns:a16="http://schemas.microsoft.com/office/drawing/2014/main" id="{7E368DB4-B505-1AB4-6840-921707D5C702}"/>
              </a:ext>
            </a:extLst>
          </p:cNvPr>
          <p:cNvPicPr>
            <a:picLocks noChangeAspect="1"/>
          </p:cNvPicPr>
          <p:nvPr/>
        </p:nvPicPr>
        <p:blipFill rotWithShape="1">
          <a:blip r:embed="rId4"/>
          <a:srcRect t="4312"/>
          <a:stretch/>
        </p:blipFill>
        <p:spPr>
          <a:xfrm>
            <a:off x="8762800" y="1387733"/>
            <a:ext cx="3230176" cy="2423222"/>
          </a:xfrm>
          <a:prstGeom prst="rect">
            <a:avLst/>
          </a:prstGeom>
        </p:spPr>
      </p:pic>
      <p:pic>
        <p:nvPicPr>
          <p:cNvPr id="9" name="Picture 8">
            <a:extLst>
              <a:ext uri="{FF2B5EF4-FFF2-40B4-BE49-F238E27FC236}">
                <a16:creationId xmlns:a16="http://schemas.microsoft.com/office/drawing/2014/main" id="{6E238DD7-F75A-0B8E-BABE-EE76FC0A5F3C}"/>
              </a:ext>
            </a:extLst>
          </p:cNvPr>
          <p:cNvPicPr>
            <a:picLocks noChangeAspect="1"/>
          </p:cNvPicPr>
          <p:nvPr/>
        </p:nvPicPr>
        <p:blipFill>
          <a:blip r:embed="rId5"/>
          <a:stretch>
            <a:fillRect/>
          </a:stretch>
        </p:blipFill>
        <p:spPr>
          <a:xfrm>
            <a:off x="6079608" y="3904835"/>
            <a:ext cx="4358256" cy="2344305"/>
          </a:xfrm>
          <a:prstGeom prst="rect">
            <a:avLst/>
          </a:prstGeom>
        </p:spPr>
      </p:pic>
      <p:sp>
        <p:nvSpPr>
          <p:cNvPr id="10" name="TextBox 9">
            <a:extLst>
              <a:ext uri="{FF2B5EF4-FFF2-40B4-BE49-F238E27FC236}">
                <a16:creationId xmlns:a16="http://schemas.microsoft.com/office/drawing/2014/main" id="{42237593-3AD0-D2CA-640A-1A3FE165698D}"/>
              </a:ext>
            </a:extLst>
          </p:cNvPr>
          <p:cNvSpPr txBox="1"/>
          <p:nvPr/>
        </p:nvSpPr>
        <p:spPr>
          <a:xfrm>
            <a:off x="10465047" y="4576855"/>
            <a:ext cx="1500746" cy="738664"/>
          </a:xfrm>
          <a:prstGeom prst="rect">
            <a:avLst/>
          </a:prstGeom>
          <a:solidFill>
            <a:schemeClr val="bg1"/>
          </a:solidFill>
        </p:spPr>
        <p:txBody>
          <a:bodyPr wrap="square" rtlCol="0">
            <a:spAutoFit/>
          </a:bodyPr>
          <a:lstStyle/>
          <a:p>
            <a:pPr algn="just"/>
            <a:r>
              <a:rPr lang="en-US" sz="1050" b="1" dirty="0"/>
              <a:t>Figure 3: </a:t>
            </a:r>
            <a:r>
              <a:rPr lang="en-US" sz="1050" dirty="0"/>
              <a:t>Measured hoop strain showed negligible degradation over 20,000 cycles.</a:t>
            </a:r>
          </a:p>
        </p:txBody>
      </p:sp>
      <p:sp>
        <p:nvSpPr>
          <p:cNvPr id="15" name="TextBox 14">
            <a:extLst>
              <a:ext uri="{FF2B5EF4-FFF2-40B4-BE49-F238E27FC236}">
                <a16:creationId xmlns:a16="http://schemas.microsoft.com/office/drawing/2014/main" id="{C8792ABE-61F0-7E1A-6D88-40962FB54144}"/>
              </a:ext>
            </a:extLst>
          </p:cNvPr>
          <p:cNvSpPr txBox="1"/>
          <p:nvPr/>
        </p:nvSpPr>
        <p:spPr>
          <a:xfrm>
            <a:off x="8738036" y="3552349"/>
            <a:ext cx="3254940" cy="415498"/>
          </a:xfrm>
          <a:prstGeom prst="rect">
            <a:avLst/>
          </a:prstGeom>
          <a:solidFill>
            <a:schemeClr val="bg1"/>
          </a:solidFill>
        </p:spPr>
        <p:txBody>
          <a:bodyPr wrap="square" rtlCol="0">
            <a:spAutoFit/>
          </a:bodyPr>
          <a:lstStyle/>
          <a:p>
            <a:r>
              <a:rPr lang="en-US" sz="1050" b="1" dirty="0"/>
              <a:t>Figure 2:  </a:t>
            </a:r>
            <a:r>
              <a:rPr lang="en-US" sz="1050" dirty="0"/>
              <a:t>A short length of the 0.1 mm thick REBCO tape that is used to wind a coil.</a:t>
            </a:r>
          </a:p>
        </p:txBody>
      </p:sp>
      <p:sp>
        <p:nvSpPr>
          <p:cNvPr id="16" name="TextBox 15">
            <a:extLst>
              <a:ext uri="{FF2B5EF4-FFF2-40B4-BE49-F238E27FC236}">
                <a16:creationId xmlns:a16="http://schemas.microsoft.com/office/drawing/2014/main" id="{15BCC994-93A8-7160-74EC-0866C387D81B}"/>
              </a:ext>
            </a:extLst>
          </p:cNvPr>
          <p:cNvSpPr txBox="1"/>
          <p:nvPr/>
        </p:nvSpPr>
        <p:spPr>
          <a:xfrm>
            <a:off x="5963468" y="3572962"/>
            <a:ext cx="2519704" cy="253916"/>
          </a:xfrm>
          <a:prstGeom prst="rect">
            <a:avLst/>
          </a:prstGeom>
          <a:solidFill>
            <a:schemeClr val="bg1"/>
          </a:solidFill>
        </p:spPr>
        <p:txBody>
          <a:bodyPr wrap="square" rtlCol="0">
            <a:spAutoFit/>
          </a:bodyPr>
          <a:lstStyle/>
          <a:p>
            <a:pPr algn="ctr"/>
            <a:r>
              <a:rPr lang="en-US" sz="1050" b="1" dirty="0"/>
              <a:t>Figure 1: </a:t>
            </a:r>
            <a:r>
              <a:rPr lang="en-US" sz="1050" dirty="0"/>
              <a:t>Coil buckling at -0.4% strain</a:t>
            </a:r>
          </a:p>
        </p:txBody>
      </p:sp>
      <p:sp>
        <p:nvSpPr>
          <p:cNvPr id="6" name="Text Box 28">
            <a:extLst>
              <a:ext uri="{FF2B5EF4-FFF2-40B4-BE49-F238E27FC236}">
                <a16:creationId xmlns:a16="http://schemas.microsoft.com/office/drawing/2014/main" id="{B1D406FD-C52E-E30F-5873-2137CFA2CE98}"/>
              </a:ext>
            </a:extLst>
          </p:cNvPr>
          <p:cNvSpPr txBox="1">
            <a:spLocks noChangeArrowheads="1"/>
          </p:cNvSpPr>
          <p:nvPr/>
        </p:nvSpPr>
        <p:spPr bwMode="auto">
          <a:xfrm>
            <a:off x="596349" y="6238312"/>
            <a:ext cx="11595651"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Magnet Science &amp; Technology group, 12 T Oxford split magnet.</a:t>
            </a:r>
          </a:p>
          <a:p>
            <a:r>
              <a:rPr lang="en-US" sz="1100" b="1" dirty="0">
                <a:solidFill>
                  <a:srgbClr val="333399"/>
                </a:solidFill>
              </a:rPr>
              <a:t>Citation: </a:t>
            </a:r>
            <a:r>
              <a:rPr lang="en-US" sz="1100" dirty="0">
                <a:solidFill>
                  <a:srgbClr val="333399"/>
                </a:solidFill>
              </a:rPr>
              <a:t>Dixon, I.R.; Bosque, E.; Buchholz, K.; Walsh, R.P.; Bai, H., REBCO Coils With Variable Co-Wind Dimensions Under Static and Cyclic Axial Pressure Loads at 77 K, </a:t>
            </a:r>
          </a:p>
          <a:p>
            <a:r>
              <a:rPr lang="en-US" sz="1100" b="1" dirty="0">
                <a:solidFill>
                  <a:srgbClr val="333399"/>
                </a:solidFill>
              </a:rPr>
              <a:t>   IEEE Transactions on Applied Superconductivity, 32 </a:t>
            </a:r>
            <a:r>
              <a:rPr lang="en-US" sz="1100" dirty="0">
                <a:solidFill>
                  <a:srgbClr val="333399"/>
                </a:solidFill>
              </a:rPr>
              <a:t>(6), 4 (2022)      </a:t>
            </a:r>
            <a:r>
              <a:rPr lang="en-US" sz="1100" b="1" dirty="0">
                <a:solidFill>
                  <a:srgbClr val="333399"/>
                </a:solidFill>
              </a:rPr>
              <a:t>doi.org/10.1109/TASC.2022.3163084  </a:t>
            </a:r>
          </a:p>
        </p:txBody>
      </p:sp>
      <p:pic>
        <p:nvPicPr>
          <p:cNvPr id="11" name="Picture 10" descr="NSF logo.jpg">
            <a:extLst>
              <a:ext uri="{FF2B5EF4-FFF2-40B4-BE49-F238E27FC236}">
                <a16:creationId xmlns:a16="http://schemas.microsoft.com/office/drawing/2014/main" id="{FCE159B7-8D27-F2DB-BE3C-40F9C50E2218}"/>
              </a:ext>
            </a:extLst>
          </p:cNvPr>
          <p:cNvPicPr>
            <a:picLocks noChangeAspect="1"/>
          </p:cNvPicPr>
          <p:nvPr/>
        </p:nvPicPr>
        <p:blipFill>
          <a:blip r:embed="rId6" cstate="print"/>
          <a:stretch>
            <a:fillRect/>
          </a:stretch>
        </p:blipFill>
        <p:spPr>
          <a:xfrm>
            <a:off x="11048854" y="77355"/>
            <a:ext cx="1017188" cy="1023315"/>
          </a:xfrm>
          <a:prstGeom prst="rect">
            <a:avLst/>
          </a:prstGeom>
        </p:spPr>
      </p:pic>
      <p:pic>
        <p:nvPicPr>
          <p:cNvPr id="13" name="Picture 12" descr="JustM_purple.jpg">
            <a:extLst>
              <a:ext uri="{FF2B5EF4-FFF2-40B4-BE49-F238E27FC236}">
                <a16:creationId xmlns:a16="http://schemas.microsoft.com/office/drawing/2014/main" id="{B5140DA7-11C4-D4AF-7F29-E4B8AE3BC00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5958" y="104348"/>
            <a:ext cx="792698" cy="944759"/>
          </a:xfrm>
          <a:prstGeom prst="rect">
            <a:avLst/>
          </a:prstGeom>
        </p:spPr>
      </p:pic>
      <p:sp>
        <p:nvSpPr>
          <p:cNvPr id="17" name="Text Box 62">
            <a:extLst>
              <a:ext uri="{FF2B5EF4-FFF2-40B4-BE49-F238E27FC236}">
                <a16:creationId xmlns:a16="http://schemas.microsoft.com/office/drawing/2014/main" id="{25D4990E-0957-176E-9E89-B7F94156FB83}"/>
              </a:ext>
            </a:extLst>
          </p:cNvPr>
          <p:cNvSpPr txBox="1">
            <a:spLocks noChangeArrowheads="1"/>
          </p:cNvSpPr>
          <p:nvPr/>
        </p:nvSpPr>
        <p:spPr bwMode="auto">
          <a:xfrm>
            <a:off x="1221665" y="63308"/>
            <a:ext cx="9827189" cy="1015663"/>
          </a:xfrm>
          <a:prstGeom prst="rect">
            <a:avLst/>
          </a:prstGeom>
          <a:noFill/>
          <a:ln w="9525">
            <a:noFill/>
            <a:miter lim="800000"/>
            <a:headEnd/>
            <a:tailEnd/>
          </a:ln>
        </p:spPr>
        <p:txBody>
          <a:bodyPr wrap="square">
            <a:spAutoFit/>
          </a:bodyPr>
          <a:lstStyle/>
          <a:p>
            <a:pPr algn="ctr">
              <a:spcBef>
                <a:spcPts val="0"/>
              </a:spcBef>
            </a:pPr>
            <a:r>
              <a:rPr lang="en-US" sz="1600" b="1" dirty="0"/>
              <a:t>Simulating High-Magnetic-Field and High-Stress Conditions of Superconducting REBCO Coils</a:t>
            </a:r>
          </a:p>
          <a:p>
            <a:pPr algn="ctr">
              <a:spcBef>
                <a:spcPts val="0"/>
              </a:spcBef>
            </a:pPr>
            <a:endParaRPr lang="en-US" sz="600" dirty="0"/>
          </a:p>
          <a:p>
            <a:pPr algn="ctr">
              <a:spcBef>
                <a:spcPts val="0"/>
              </a:spcBef>
            </a:pPr>
            <a:r>
              <a:rPr lang="en-US" sz="1100" dirty="0"/>
              <a:t>Iain Dixon</a:t>
            </a:r>
            <a:r>
              <a:rPr lang="en-US" sz="1100" baseline="30000" dirty="0"/>
              <a:t>1</a:t>
            </a:r>
            <a:r>
              <a:rPr lang="en-US" sz="1100" dirty="0"/>
              <a:t>, Todd Adkins</a:t>
            </a:r>
            <a:r>
              <a:rPr lang="en-US" sz="1100" baseline="30000" dirty="0"/>
              <a:t>1</a:t>
            </a:r>
            <a:r>
              <a:rPr lang="en-US" sz="1100" dirty="0"/>
              <a:t>, Yu Suetomi</a:t>
            </a:r>
            <a:r>
              <a:rPr lang="en-US" sz="1100" baseline="30000" dirty="0"/>
              <a:t>1</a:t>
            </a:r>
            <a:r>
              <a:rPr lang="en-US" sz="1100" dirty="0"/>
              <a:t>, Kwangmin Kim</a:t>
            </a:r>
            <a:r>
              <a:rPr lang="en-US" sz="1100" baseline="30000" dirty="0"/>
              <a:t>1</a:t>
            </a:r>
            <a:r>
              <a:rPr lang="en-US" sz="1100" dirty="0"/>
              <a:t>, Hongyu Bai</a:t>
            </a:r>
            <a:r>
              <a:rPr lang="en-US" sz="1100" baseline="30000" dirty="0"/>
              <a:t>1</a:t>
            </a:r>
            <a:r>
              <a:rPr lang="en-US" sz="1100" dirty="0"/>
              <a:t> </a:t>
            </a:r>
          </a:p>
          <a:p>
            <a:pPr marL="228600" indent="-228600" algn="ctr">
              <a:spcBef>
                <a:spcPts val="0"/>
              </a:spcBef>
              <a:buAutoNum type="arabicPeriod"/>
            </a:pPr>
            <a:r>
              <a:rPr lang="en-US" sz="1050" b="1" dirty="0">
                <a:solidFill>
                  <a:srgbClr val="0033CC"/>
                </a:solidFill>
              </a:rPr>
              <a:t>National High Magnetic Field Laboratory</a:t>
            </a:r>
          </a:p>
          <a:p>
            <a:pPr algn="ctr">
              <a:spcBef>
                <a:spcPts val="0"/>
              </a:spcBef>
            </a:pPr>
            <a:r>
              <a:rPr lang="en-US" sz="600" b="1" dirty="0">
                <a:solidFill>
                  <a:srgbClr val="0033CC"/>
                </a:solidFill>
              </a:rPr>
              <a:t> </a:t>
            </a:r>
          </a:p>
          <a:p>
            <a:pPr algn="ctr">
              <a:spcBef>
                <a:spcPts val="0"/>
              </a:spcBef>
            </a:pPr>
            <a:r>
              <a:rPr lang="en-US" sz="1050" b="1" dirty="0"/>
              <a:t>Funding Grants:</a:t>
            </a:r>
            <a:r>
              <a:rPr lang="en-US" sz="1050" dirty="0"/>
              <a:t> </a:t>
            </a:r>
            <a:r>
              <a:rPr lang="en-US" sz="1050" dirty="0">
                <a:latin typeface="+mn-lt"/>
              </a:rPr>
              <a:t>G.S. Boebinger (NSF DMR-2128556, DMR-1644779, DMR-1938789, DMR-2131790 </a:t>
            </a:r>
            <a:r>
              <a:rPr lang="en-US" sz="1050" dirty="0"/>
              <a:t>)</a:t>
            </a:r>
            <a:endParaRPr lang="en-US" sz="1050" b="1" dirty="0">
              <a:solidFill>
                <a:srgbClr val="0033CC"/>
              </a:solidFill>
            </a:endParaRPr>
          </a:p>
        </p:txBody>
      </p:sp>
    </p:spTree>
    <p:extLst>
      <p:ext uri="{BB962C8B-B14F-4D97-AF65-F5344CB8AC3E}">
        <p14:creationId xmlns:p14="http://schemas.microsoft.com/office/powerpoint/2010/main" val="15637685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C4AD0200B8BC44BDD330EF3059487F" ma:contentTypeVersion="1" ma:contentTypeDescription="Create a new document." ma:contentTypeScope="" ma:versionID="0da82ca7ad83cb9daf5cd4f11a0355f1">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99240E-68CB-41D8-87C6-B07DB728D12A}"/>
</file>

<file path=customXml/itemProps2.xml><?xml version="1.0" encoding="utf-8"?>
<ds:datastoreItem xmlns:ds="http://schemas.openxmlformats.org/officeDocument/2006/customXml" ds:itemID="{0DC1DFB9-D272-4CB6-AD6A-C6A3178E262B}"/>
</file>

<file path=customXml/itemProps3.xml><?xml version="1.0" encoding="utf-8"?>
<ds:datastoreItem xmlns:ds="http://schemas.openxmlformats.org/officeDocument/2006/customXml" ds:itemID="{D1EB398B-F030-4310-8B7F-7AB2CB36B786}"/>
</file>

<file path=docProps/app.xml><?xml version="1.0" encoding="utf-8"?>
<Properties xmlns="http://schemas.openxmlformats.org/officeDocument/2006/extended-properties" xmlns:vt="http://schemas.openxmlformats.org/officeDocument/2006/docPropsVTypes">
  <TotalTime>7349</TotalTime>
  <Words>978</Words>
  <Application>Microsoft Office PowerPoint</Application>
  <PresentationFormat>Widescreen</PresentationFormat>
  <Paragraphs>35</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149</cp:revision>
  <cp:lastPrinted>2019-07-16T13:07:28Z</cp:lastPrinted>
  <dcterms:created xsi:type="dcterms:W3CDTF">2004-08-07T03:10:56Z</dcterms:created>
  <dcterms:modified xsi:type="dcterms:W3CDTF">2024-03-28T18:03:38Z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0x010100AFC4AD0200B8BC44BDD330EF3059487F</vt:lpwstr>
  </property>
</Properties>
</file>