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handoutMasterIdLst>
    <p:handoutMasterId r:id="rId8"/>
  </p:handoutMasterIdLst>
  <p:sldIdLst>
    <p:sldId id="261" r:id="rId5"/>
    <p:sldId id="263" r:id="rId6"/>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0033CC"/>
    <a:srgbClr val="008080"/>
    <a:srgbClr val="006600"/>
    <a:srgbClr val="000066"/>
    <a:srgbClr val="FFFF00"/>
    <a:srgbClr val="0066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1911" autoAdjust="0"/>
    <p:restoredTop sz="96374" autoAdjust="0"/>
  </p:normalViewPr>
  <p:slideViewPr>
    <p:cSldViewPr snapToGrid="0">
      <p:cViewPr varScale="1">
        <p:scale>
          <a:sx n="163" d="100"/>
          <a:sy n="163" d="100"/>
        </p:scale>
        <p:origin x="464" y="108"/>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73" d="100"/>
          <a:sy n="73" d="100"/>
        </p:scale>
        <p:origin x="-1986"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1741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722FB8F7-A4EF-491B-8766-3F9B2991C918}" type="slidenum">
              <a:rPr lang="en-US"/>
              <a:pPr>
                <a:defRPr/>
              </a:pPr>
              <a:t>‹#›</a:t>
            </a:fld>
            <a:endParaRPr lang="en-US"/>
          </a:p>
        </p:txBody>
      </p:sp>
    </p:spTree>
    <p:extLst>
      <p:ext uri="{BB962C8B-B14F-4D97-AF65-F5344CB8AC3E}">
        <p14:creationId xmlns:p14="http://schemas.microsoft.com/office/powerpoint/2010/main" val="12016314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1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406400" y="696913"/>
            <a:ext cx="6197600" cy="348615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2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5B9D219D-06B3-467B-AA93-169E2354984A}" type="slidenum">
              <a:rPr lang="en-US"/>
              <a:pPr>
                <a:defRPr/>
              </a:pPr>
              <a:t>‹#›</a:t>
            </a:fld>
            <a:endParaRPr lang="en-US"/>
          </a:p>
        </p:txBody>
      </p:sp>
    </p:spTree>
    <p:extLst>
      <p:ext uri="{BB962C8B-B14F-4D97-AF65-F5344CB8AC3E}">
        <p14:creationId xmlns:p14="http://schemas.microsoft.com/office/powerpoint/2010/main" val="37186680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1</a:t>
            </a:fld>
            <a:endParaRPr lang="en-US"/>
          </a:p>
        </p:txBody>
      </p:sp>
      <p:sp>
        <p:nvSpPr>
          <p:cNvPr id="4099" name="Rectangle 2"/>
          <p:cNvSpPr>
            <a:spLocks noGrp="1" noRot="1" noChangeAspect="1" noChangeArrowheads="1" noTextEdit="1"/>
          </p:cNvSpPr>
          <p:nvPr>
            <p:ph type="sldImg"/>
          </p:nvPr>
        </p:nvSpPr>
        <p:spPr>
          <a:xfrm>
            <a:off x="406400" y="696913"/>
            <a:ext cx="6197600" cy="3486150"/>
          </a:xfrm>
          <a:ln/>
        </p:spPr>
      </p:sp>
      <p:sp>
        <p:nvSpPr>
          <p:cNvPr id="4100" name="Rectangle 3"/>
          <p:cNvSpPr>
            <a:spLocks noGrp="1" noChangeArrowheads="1"/>
          </p:cNvSpPr>
          <p:nvPr>
            <p:ph type="body" idx="1"/>
          </p:nvPr>
        </p:nvSpPr>
        <p:spPr>
          <a:noFill/>
          <a:ln/>
        </p:spPr>
        <p:txBody>
          <a:bodyPr/>
          <a:lstStyle/>
          <a:p>
            <a:r>
              <a:rPr lang="en-US" sz="1200" kern="1200" dirty="0">
                <a:solidFill>
                  <a:schemeClr val="tx1"/>
                </a:solidFill>
                <a:effectLst/>
                <a:latin typeface="Arial" charset="0"/>
                <a:ea typeface="+mn-ea"/>
                <a:cs typeface="+mn-cs"/>
              </a:rPr>
              <a:t>How to compress files size:</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On PowerPoint, you can save the attached image (Right click on an image -&gt; Select “Save as picture” -&gt; Then you save the image as PNG). PNG is the image compression without losing the image quality. You replace the original image with the PNG one on PowerPoint. This should reduce the PowerPoint file size.</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One thing to be careful about is that you should enlarge your image a bit on PowerPoint before saving so is to avoid losing much resolution.</a:t>
            </a:r>
            <a:endParaRPr lang="en-US" sz="1200" kern="1200" dirty="0">
              <a:solidFill>
                <a:schemeClr val="tx1"/>
              </a:solidFill>
              <a:effectLst/>
              <a:latin typeface="Arial" charset="0"/>
              <a:ea typeface="+mn-ea"/>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2</a:t>
            </a:fld>
            <a:endParaRPr lang="en-US"/>
          </a:p>
        </p:txBody>
      </p:sp>
      <p:sp>
        <p:nvSpPr>
          <p:cNvPr id="4099" name="Rectangle 2"/>
          <p:cNvSpPr>
            <a:spLocks noGrp="1" noRot="1" noChangeAspect="1" noChangeArrowheads="1" noTextEdit="1"/>
          </p:cNvSpPr>
          <p:nvPr>
            <p:ph type="sldImg"/>
          </p:nvPr>
        </p:nvSpPr>
        <p:spPr>
          <a:xfrm>
            <a:off x="406400" y="696913"/>
            <a:ext cx="6197600" cy="3486150"/>
          </a:xfrm>
          <a:ln/>
        </p:spPr>
      </p:sp>
      <p:sp>
        <p:nvSpPr>
          <p:cNvPr id="4100" name="Rectangle 3"/>
          <p:cNvSpPr>
            <a:spLocks noGrp="1" noChangeArrowheads="1"/>
          </p:cNvSpPr>
          <p:nvPr>
            <p:ph type="body" idx="1"/>
          </p:nvPr>
        </p:nvSpPr>
        <p:spPr>
          <a:noFill/>
          <a:ln/>
        </p:spPr>
        <p:txBody>
          <a:bodyPr/>
          <a:lstStyle/>
          <a:p>
            <a:r>
              <a:rPr lang="en-US" sz="1200" kern="1200" dirty="0">
                <a:solidFill>
                  <a:schemeClr val="tx1"/>
                </a:solidFill>
                <a:effectLst/>
                <a:latin typeface="Arial" charset="0"/>
                <a:ea typeface="+mn-ea"/>
                <a:cs typeface="+mn-cs"/>
              </a:rPr>
              <a:t>How to compress files size:</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On PowerPoint, you can save the attached image (Right click on an image -&gt; Select “Save as picture” -&gt; Then you save the image as PNG). PNG is the image compression without losing the image quality. You replace the original image with the PNG one on PowerPoint. This should reduce the PowerPoint file size.</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One thing to be careful about is that you should enlarge your image a bit on PowerPoint before saving </a:t>
            </a:r>
            <a:r>
              <a:rPr lang="en-US" sz="1800">
                <a:effectLst/>
                <a:latin typeface="Calibri" panose="020F0502020204030204" pitchFamily="34" charset="0"/>
                <a:ea typeface="Calibri" panose="020F0502020204030204" pitchFamily="34" charset="0"/>
              </a:rPr>
              <a:t>so is to </a:t>
            </a:r>
            <a:r>
              <a:rPr lang="en-US" sz="1800" dirty="0">
                <a:effectLst/>
                <a:latin typeface="Calibri" panose="020F0502020204030204" pitchFamily="34" charset="0"/>
                <a:ea typeface="Calibri" panose="020F0502020204030204" pitchFamily="34" charset="0"/>
              </a:rPr>
              <a:t>avoid losing much </a:t>
            </a:r>
            <a:r>
              <a:rPr lang="en-US" sz="1800">
                <a:effectLst/>
                <a:latin typeface="Calibri" panose="020F0502020204030204" pitchFamily="34" charset="0"/>
                <a:ea typeface="Calibri" panose="020F0502020204030204" pitchFamily="34" charset="0"/>
              </a:rPr>
              <a:t>resolution.</a:t>
            </a:r>
            <a:endParaRPr lang="en-US" sz="1200" kern="1200" dirty="0">
              <a:solidFill>
                <a:schemeClr val="tx1"/>
              </a:solidFill>
              <a:effectLst/>
              <a:latin typeface="Arial" charset="0"/>
              <a:ea typeface="+mn-ea"/>
              <a:cs typeface="+mn-cs"/>
            </a:endParaRPr>
          </a:p>
        </p:txBody>
      </p:sp>
    </p:spTree>
    <p:extLst>
      <p:ext uri="{BB962C8B-B14F-4D97-AF65-F5344CB8AC3E}">
        <p14:creationId xmlns:p14="http://schemas.microsoft.com/office/powerpoint/2010/main" val="28482077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3AA275-2248-4703-A6BD-2B2C7E46629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DCB457-3824-4C81-AF28-F5618F2A63D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3992C00-8830-40B8-83C7-509852F4927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F46750-D5FA-4671-B5BA-E95E7F67745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2780E7-AE4B-4A74-913C-69559A8F9A5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BE93F4C-B641-44D5-88A7-D685C8539F6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7937C37-A518-4341-96B5-795628DF95D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1634430-B1CB-4CC6-9592-621DF5AC230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9ADFAB3-0539-4C14-B23B-7AC1C4980DD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B0B7CBC-4F8F-4D89-AE90-5DB130C8D89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41E606A-5DAB-4153-87A7-04FF9161543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7728583B-E7C8-46C8-B594-1E9554A88C2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orcid.org/0000-0002-7338-1938" TargetMode="External"/><Relationship Id="rId3" Type="http://schemas.openxmlformats.org/officeDocument/2006/relationships/hyperlink" Target="https://doi.org/10.1002/nbm.4837" TargetMode="External"/><Relationship Id="rId7" Type="http://schemas.openxmlformats.org/officeDocument/2006/relationships/hyperlink" Target="https://orcid.org/0000-0002-9801-4173" TargetMode="External"/><Relationship Id="rId12"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s://orcid.org/0000-0002-0392-1118" TargetMode="External"/><Relationship Id="rId11" Type="http://schemas.openxmlformats.org/officeDocument/2006/relationships/image" Target="../media/image2.jpeg"/><Relationship Id="rId5" Type="http://schemas.openxmlformats.org/officeDocument/2006/relationships/image" Target="../media/image1.jpeg"/><Relationship Id="rId10" Type="http://schemas.openxmlformats.org/officeDocument/2006/relationships/hyperlink" Target="https://orcid.org/0000-0001-7819-2434" TargetMode="External"/><Relationship Id="rId4" Type="http://schemas.openxmlformats.org/officeDocument/2006/relationships/hyperlink" Target="https://analyticalsciencejournals.onlinelibrary.wiley.com/action/downloadSupplement?doi=10.1002%2Fnbm.4837&amp;file=nbm4837-sup-0001-18O+research+article_Supplementary+material_12August2022_NMRBiomed_clean.docx" TargetMode="External"/><Relationship Id="rId9" Type="http://schemas.openxmlformats.org/officeDocument/2006/relationships/hyperlink" Target="https://orcid.org/0000-0003-1387-915X"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s://orcid.org/0000-0001-7819-2434" TargetMode="External"/><Relationship Id="rId3" Type="http://schemas.openxmlformats.org/officeDocument/2006/relationships/image" Target="../media/image1.jpeg"/><Relationship Id="rId7" Type="http://schemas.openxmlformats.org/officeDocument/2006/relationships/hyperlink" Target="https://orcid.org/0000-0003-1387-915X" TargetMode="External"/><Relationship Id="rId12" Type="http://schemas.openxmlformats.org/officeDocument/2006/relationships/hyperlink" Target="https://analyticalsciencejournals.onlinelibrary.wiley.com/action/downloadSupplement?doi=10.1002%2Fnbm.4837&amp;file=nbm4837-sup-0001-18O+research+article_Supplementary+material_12August2022_NMRBiomed_clean.docx"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orcid.org/0000-0002-7338-1938" TargetMode="External"/><Relationship Id="rId11" Type="http://schemas.openxmlformats.org/officeDocument/2006/relationships/hyperlink" Target="https://doi.org/10.1002/nbm.4837" TargetMode="External"/><Relationship Id="rId5" Type="http://schemas.openxmlformats.org/officeDocument/2006/relationships/hyperlink" Target="https://orcid.org/0000-0002-9801-4173" TargetMode="External"/><Relationship Id="rId10" Type="http://schemas.openxmlformats.org/officeDocument/2006/relationships/image" Target="../media/image4.png"/><Relationship Id="rId4" Type="http://schemas.openxmlformats.org/officeDocument/2006/relationships/hyperlink" Target="https://orcid.org/0000-0002-0392-1118" TargetMode="External"/><Relationship Id="rId9"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2308225" y="6281739"/>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1" y="1331915"/>
            <a:ext cx="5895976" cy="5078313"/>
          </a:xfrm>
          <a:prstGeom prst="rect">
            <a:avLst/>
          </a:prstGeom>
          <a:noFill/>
          <a:ln w="9525">
            <a:noFill/>
            <a:miter lim="800000"/>
            <a:headEnd/>
            <a:tailEnd/>
          </a:ln>
        </p:spPr>
        <p:txBody>
          <a:bodyPr wrap="square">
            <a:spAutoFit/>
          </a:bodyPr>
          <a:lstStyle/>
          <a:p>
            <a:pPr algn="just"/>
            <a:r>
              <a:rPr lang="en-US" sz="1200" dirty="0"/>
              <a:t>Deuterated water (</a:t>
            </a:r>
            <a:r>
              <a:rPr lang="en-US" sz="1200" baseline="30000" dirty="0"/>
              <a:t>2</a:t>
            </a:r>
            <a:r>
              <a:rPr lang="en-US" sz="1200" dirty="0"/>
              <a:t>H</a:t>
            </a:r>
            <a:r>
              <a:rPr lang="en-US" sz="1200" baseline="-25000" dirty="0"/>
              <a:t>2</a:t>
            </a:r>
            <a:r>
              <a:rPr lang="en-US" sz="1200" dirty="0"/>
              <a:t>O) is a widely used tracer of carbohydrate biosynthesis in both basic science and clinical research, but the significant kinetic isotope effects (KIE) of </a:t>
            </a:r>
            <a:r>
              <a:rPr lang="en-US" sz="1200" baseline="30000" dirty="0"/>
              <a:t>2</a:t>
            </a:r>
            <a:r>
              <a:rPr lang="en-US" sz="1200" dirty="0"/>
              <a:t>H can distort metabolic information and mediate toxicity. </a:t>
            </a:r>
            <a:r>
              <a:rPr lang="en-US" sz="1200" i="1" u="sng" baseline="30000" dirty="0"/>
              <a:t>18</a:t>
            </a:r>
            <a:r>
              <a:rPr lang="en-US" sz="1200" i="1" u="sng" dirty="0"/>
              <a:t>O-water (H</a:t>
            </a:r>
            <a:r>
              <a:rPr lang="en-US" sz="1200" i="1" u="sng" baseline="-25000" dirty="0"/>
              <a:t>2</a:t>
            </a:r>
            <a:r>
              <a:rPr lang="en-US" sz="1200" i="1" u="sng" baseline="30000" dirty="0"/>
              <a:t>18</a:t>
            </a:r>
            <a:r>
              <a:rPr lang="en-US" sz="1200" i="1" u="sng" dirty="0"/>
              <a:t>O) has no significant kinetic isotope effects and is incorporated into specific carbohydrate oxygens via well-defined mechanisms, but to date, it has not been evaluated in any animal model.</a:t>
            </a:r>
          </a:p>
          <a:p>
            <a:r>
              <a:rPr lang="en-US" sz="1200" dirty="0"/>
              <a:t> </a:t>
            </a:r>
          </a:p>
          <a:p>
            <a:pPr algn="just"/>
            <a:r>
              <a:rPr lang="en-US" sz="1200" dirty="0"/>
              <a:t>Here, mice were given H</a:t>
            </a:r>
            <a:r>
              <a:rPr lang="en-US" sz="1200" baseline="-25000" dirty="0"/>
              <a:t>2</a:t>
            </a:r>
            <a:r>
              <a:rPr lang="en-US" sz="1200" baseline="30000" dirty="0"/>
              <a:t>18</a:t>
            </a:r>
            <a:r>
              <a:rPr lang="en-US" sz="1200" dirty="0"/>
              <a:t>O during overnight feeding, and </a:t>
            </a:r>
            <a:r>
              <a:rPr lang="en-US" sz="1200" baseline="30000" dirty="0"/>
              <a:t>18</a:t>
            </a:r>
            <a:r>
              <a:rPr lang="en-US" sz="1200" dirty="0"/>
              <a:t>O-enrichments of liver glycogen, triglyceride glycerol (TG), and blood glucose were quantified using </a:t>
            </a:r>
            <a:r>
              <a:rPr lang="en-US" sz="1200" baseline="30000" dirty="0"/>
              <a:t>13</a:t>
            </a:r>
            <a:r>
              <a:rPr lang="en-US" sz="1200" dirty="0"/>
              <a:t>C NMR spectroscopy. The </a:t>
            </a:r>
            <a:r>
              <a:rPr lang="en-US" sz="1200" baseline="30000" dirty="0"/>
              <a:t>18</a:t>
            </a:r>
            <a:r>
              <a:rPr lang="en-US" sz="1200" dirty="0"/>
              <a:t>O isotope causes a small shift in the </a:t>
            </a:r>
            <a:r>
              <a:rPr lang="en-US" sz="1200" baseline="30000" dirty="0"/>
              <a:t>13</a:t>
            </a:r>
            <a:r>
              <a:rPr lang="en-US" sz="1200" dirty="0"/>
              <a:t>C signal, compared to </a:t>
            </a:r>
            <a:r>
              <a:rPr lang="en-US" sz="1200" baseline="30000" dirty="0"/>
              <a:t>16</a:t>
            </a:r>
            <a:r>
              <a:rPr lang="en-US" sz="1200" dirty="0"/>
              <a:t>O, allowing fractional enrichments to be measured at levels of 1-2%. A very high signal to noise ratio is required to detect the small amount of shifted </a:t>
            </a:r>
            <a:r>
              <a:rPr lang="en-US" sz="1200" baseline="30000" dirty="0"/>
              <a:t>13</a:t>
            </a:r>
            <a:r>
              <a:rPr lang="en-US" sz="1200" dirty="0"/>
              <a:t>C signals and requires the use of a highly sensitive cryoprobe at 800 MHz to be feasible. Enrichment of oxygens 5 and 6 relative to body water informed indirect pathway contributions from the Krebs cycle and triose phosphate sources (shown in the figure to the right). Compared with mice fed normal chow, mice whose diet was supplemented with a fructose/glucose mix had significantly higher indirect pathway contributions from triose phosphate sources, consistent with fructose glycogenesis. Blood glucose and liver triglyceride glycerol </a:t>
            </a:r>
            <a:r>
              <a:rPr lang="en-US" sz="1200" baseline="30000" dirty="0"/>
              <a:t>18</a:t>
            </a:r>
            <a:r>
              <a:rPr lang="en-US" sz="1200" dirty="0"/>
              <a:t>O-enrichments were quantified by mass spectrometry. Blood glucose </a:t>
            </a:r>
            <a:r>
              <a:rPr lang="en-US" sz="1200" baseline="30000" dirty="0"/>
              <a:t>18</a:t>
            </a:r>
            <a:r>
              <a:rPr lang="en-US" sz="1200" dirty="0"/>
              <a:t>O-enrichment was significantly higher for high sugar versus control mice and was consistent with gluconeogenic fructose metabolism. Triglyceride glycerol </a:t>
            </a:r>
            <a:r>
              <a:rPr lang="en-US" sz="1200" baseline="30000" dirty="0"/>
              <a:t>18</a:t>
            </a:r>
            <a:r>
              <a:rPr lang="en-US" sz="1200" dirty="0"/>
              <a:t>O-enrichment was extensive for both Control and High sugar mice, indicating a high turnover of liver triglyceride, independent of diet. </a:t>
            </a:r>
            <a:r>
              <a:rPr lang="en-US" sz="1200" i="1" u="sng" dirty="0"/>
              <a:t>Thus, H</a:t>
            </a:r>
            <a:r>
              <a:rPr lang="en-US" sz="1200" i="1" u="sng" baseline="-25000" dirty="0"/>
              <a:t>2</a:t>
            </a:r>
            <a:r>
              <a:rPr lang="en-US" sz="1200" i="1" u="sng" baseline="30000" dirty="0"/>
              <a:t>18</a:t>
            </a:r>
            <a:r>
              <a:rPr lang="en-US" sz="1200" i="1" u="sng" dirty="0"/>
              <a:t>O informs hepatic carbohydrate biosynthesis in similar detail to </a:t>
            </a:r>
            <a:r>
              <a:rPr lang="en-US" sz="1200" i="1" u="sng" baseline="30000" dirty="0"/>
              <a:t>2</a:t>
            </a:r>
            <a:r>
              <a:rPr lang="en-US" sz="1200" i="1" u="sng" dirty="0"/>
              <a:t>H</a:t>
            </a:r>
            <a:r>
              <a:rPr lang="en-US" sz="1200" i="1" u="sng" baseline="-25000" dirty="0"/>
              <a:t>2</a:t>
            </a:r>
            <a:r>
              <a:rPr lang="en-US" sz="1200" i="1" u="sng" dirty="0"/>
              <a:t>O but without kinetic isotope-associated risks that can skew data.</a:t>
            </a:r>
            <a:r>
              <a:rPr lang="en-US" sz="1200" dirty="0"/>
              <a:t> This basic research may lead to more accurate analyses of metabolic pathways in the future.</a:t>
            </a:r>
          </a:p>
        </p:txBody>
      </p:sp>
      <p:sp>
        <p:nvSpPr>
          <p:cNvPr id="1029" name="Line 42"/>
          <p:cNvSpPr>
            <a:spLocks noChangeShapeType="1"/>
          </p:cNvSpPr>
          <p:nvPr/>
        </p:nvSpPr>
        <p:spPr bwMode="auto">
          <a:xfrm>
            <a:off x="0" y="1215689"/>
            <a:ext cx="12192000" cy="28082"/>
          </a:xfrm>
          <a:prstGeom prst="line">
            <a:avLst/>
          </a:prstGeom>
          <a:noFill/>
          <a:ln w="82550" cmpd="thickThin">
            <a:solidFill>
              <a:schemeClr val="tx1"/>
            </a:solidFill>
            <a:round/>
            <a:headEnd/>
            <a:tailEnd/>
          </a:ln>
        </p:spPr>
        <p:txBody>
          <a:bodyPr/>
          <a:lstStyle/>
          <a:p>
            <a:endParaRPr lang="en-US"/>
          </a:p>
        </p:txBody>
      </p:sp>
      <p:sp>
        <p:nvSpPr>
          <p:cNvPr id="1034" name="Rectangle 49"/>
          <p:cNvSpPr>
            <a:spLocks noChangeArrowheads="1"/>
          </p:cNvSpPr>
          <p:nvPr/>
        </p:nvSpPr>
        <p:spPr bwMode="auto">
          <a:xfrm>
            <a:off x="5835022" y="1329113"/>
            <a:ext cx="6268994" cy="4952626"/>
          </a:xfrm>
          <a:prstGeom prst="rect">
            <a:avLst/>
          </a:prstGeom>
          <a:noFill/>
          <a:ln w="19050">
            <a:solidFill>
              <a:srgbClr val="0033CC"/>
            </a:solidFill>
            <a:miter lim="800000"/>
            <a:headEnd/>
            <a:tailEnd/>
          </a:ln>
        </p:spPr>
        <p:txBody>
          <a:bodyPr wrap="none" anchor="ctr"/>
          <a:lstStyle/>
          <a:p>
            <a:endParaRPr lang="en-US"/>
          </a:p>
        </p:txBody>
      </p:sp>
      <p:sp>
        <p:nvSpPr>
          <p:cNvPr id="10" name="Text Box 28"/>
          <p:cNvSpPr txBox="1">
            <a:spLocks noChangeArrowheads="1"/>
          </p:cNvSpPr>
          <p:nvPr/>
        </p:nvSpPr>
        <p:spPr bwMode="auto">
          <a:xfrm>
            <a:off x="-1" y="6248297"/>
            <a:ext cx="12192000" cy="600164"/>
          </a:xfrm>
          <a:prstGeom prst="rect">
            <a:avLst/>
          </a:prstGeom>
          <a:noFill/>
          <a:ln w="9525">
            <a:noFill/>
            <a:miter lim="800000"/>
            <a:headEnd/>
            <a:tailEnd/>
          </a:ln>
        </p:spPr>
        <p:txBody>
          <a:bodyPr wrap="square">
            <a:spAutoFit/>
          </a:bodyPr>
          <a:lstStyle/>
          <a:p>
            <a:pPr algn="just"/>
            <a:r>
              <a:rPr lang="en-US" sz="1100" b="1" dirty="0">
                <a:solidFill>
                  <a:srgbClr val="333399"/>
                </a:solidFill>
              </a:rPr>
              <a:t>Facilities and instrumentation used:</a:t>
            </a:r>
            <a:r>
              <a:rPr lang="en-US" sz="1100" dirty="0">
                <a:solidFill>
                  <a:srgbClr val="333399"/>
                </a:solidFill>
              </a:rPr>
              <a:t>  AMRIS, Bruker </a:t>
            </a:r>
            <a:r>
              <a:rPr lang="en-US" sz="1100" dirty="0" err="1">
                <a:solidFill>
                  <a:srgbClr val="333399"/>
                </a:solidFill>
              </a:rPr>
              <a:t>Avance</a:t>
            </a:r>
            <a:r>
              <a:rPr lang="en-US" sz="1100" dirty="0">
                <a:solidFill>
                  <a:srgbClr val="333399"/>
                </a:solidFill>
              </a:rPr>
              <a:t> </a:t>
            </a:r>
            <a:r>
              <a:rPr lang="en-US" sz="1100">
                <a:solidFill>
                  <a:srgbClr val="333399"/>
                </a:solidFill>
              </a:rPr>
              <a:t>III 800MHz</a:t>
            </a:r>
            <a:r>
              <a:rPr lang="en-US" sz="1100" dirty="0" err="1">
                <a:solidFill>
                  <a:srgbClr val="333399"/>
                </a:solidFill>
              </a:rPr>
              <a:t>.</a:t>
            </a:r>
            <a:endParaRPr lang="en-US" sz="1100" dirty="0">
              <a:solidFill>
                <a:srgbClr val="333399"/>
              </a:solidFill>
            </a:endParaRPr>
          </a:p>
          <a:p>
            <a:pPr algn="just"/>
            <a:r>
              <a:rPr lang="en-US" sz="1100" b="1" dirty="0">
                <a:solidFill>
                  <a:srgbClr val="333399"/>
                </a:solidFill>
              </a:rPr>
              <a:t>Citation: </a:t>
            </a:r>
            <a:r>
              <a:rPr lang="en-US" sz="1100" b="0" i="0" dirty="0">
                <a:solidFill>
                  <a:srgbClr val="333399"/>
                </a:solidFill>
                <a:effectLst/>
                <a:latin typeface="arial" panose="020B0604020202020204" pitchFamily="34" charset="0"/>
              </a:rPr>
              <a:t>Coelho, M.; Mahar, R.; </a:t>
            </a:r>
            <a:r>
              <a:rPr lang="en-US" sz="1100" b="0" i="0" dirty="0" err="1">
                <a:solidFill>
                  <a:srgbClr val="333399"/>
                </a:solidFill>
                <a:effectLst/>
                <a:latin typeface="arial" panose="020B0604020202020204" pitchFamily="34" charset="0"/>
              </a:rPr>
              <a:t>Belew</a:t>
            </a:r>
            <a:r>
              <a:rPr lang="en-US" sz="1100" b="0" i="0" dirty="0">
                <a:solidFill>
                  <a:srgbClr val="333399"/>
                </a:solidFill>
                <a:effectLst/>
                <a:latin typeface="arial" panose="020B0604020202020204" pitchFamily="34" charset="0"/>
              </a:rPr>
              <a:t>, G.; Torres, A.; </a:t>
            </a:r>
            <a:r>
              <a:rPr lang="en-US" sz="1100" b="0" i="0" dirty="0" err="1">
                <a:solidFill>
                  <a:srgbClr val="333399"/>
                </a:solidFill>
                <a:effectLst/>
                <a:latin typeface="arial" panose="020B0604020202020204" pitchFamily="34" charset="0"/>
              </a:rPr>
              <a:t>Barosa</a:t>
            </a:r>
            <a:r>
              <a:rPr lang="en-US" sz="1100" b="0" i="0" dirty="0">
                <a:solidFill>
                  <a:srgbClr val="333399"/>
                </a:solidFill>
                <a:effectLst/>
                <a:latin typeface="arial" panose="020B0604020202020204" pitchFamily="34" charset="0"/>
              </a:rPr>
              <a:t>, C.; Cabral, F.; </a:t>
            </a:r>
            <a:r>
              <a:rPr lang="en-US" sz="1100" b="0" i="0" dirty="0" err="1">
                <a:solidFill>
                  <a:srgbClr val="333399"/>
                </a:solidFill>
                <a:effectLst/>
                <a:latin typeface="arial" panose="020B0604020202020204" pitchFamily="34" charset="0"/>
              </a:rPr>
              <a:t>Viegas</a:t>
            </a:r>
            <a:r>
              <a:rPr lang="en-US" sz="1100" b="0" i="0" dirty="0">
                <a:solidFill>
                  <a:srgbClr val="333399"/>
                </a:solidFill>
                <a:effectLst/>
                <a:latin typeface="arial" panose="020B0604020202020204" pitchFamily="34" charset="0"/>
              </a:rPr>
              <a:t>, I.; </a:t>
            </a:r>
            <a:r>
              <a:rPr lang="en-US" sz="1100" b="0" i="0" dirty="0" err="1">
                <a:solidFill>
                  <a:srgbClr val="333399"/>
                </a:solidFill>
                <a:effectLst/>
                <a:latin typeface="arial" panose="020B0604020202020204" pitchFamily="34" charset="0"/>
              </a:rPr>
              <a:t>Gastaldelli</a:t>
            </a:r>
            <a:r>
              <a:rPr lang="en-US" sz="1100" b="0" i="0" dirty="0">
                <a:solidFill>
                  <a:srgbClr val="333399"/>
                </a:solidFill>
                <a:effectLst/>
                <a:latin typeface="arial" panose="020B0604020202020204" pitchFamily="34" charset="0"/>
              </a:rPr>
              <a:t>, A.; Mendes, V.; </a:t>
            </a:r>
            <a:r>
              <a:rPr lang="en-US" sz="1100" b="0" i="0" dirty="0" err="1">
                <a:solidFill>
                  <a:srgbClr val="333399"/>
                </a:solidFill>
                <a:effectLst/>
                <a:latin typeface="arial" panose="020B0604020202020204" pitchFamily="34" charset="0"/>
              </a:rPr>
              <a:t>Manadas</a:t>
            </a:r>
            <a:r>
              <a:rPr lang="en-US" sz="1100" b="0" i="0" dirty="0">
                <a:solidFill>
                  <a:srgbClr val="333399"/>
                </a:solidFill>
                <a:effectLst/>
                <a:latin typeface="arial" panose="020B0604020202020204" pitchFamily="34" charset="0"/>
              </a:rPr>
              <a:t>, B.; Jones, J.G.; Merritt, M.E., </a:t>
            </a:r>
            <a:r>
              <a:rPr lang="en-US" sz="1100" b="0" i="1" dirty="0">
                <a:solidFill>
                  <a:srgbClr val="333399"/>
                </a:solidFill>
                <a:effectLst/>
                <a:latin typeface="arial" panose="020B0604020202020204" pitchFamily="34" charset="0"/>
              </a:rPr>
              <a:t>Enrichment of hepatic glycogen and plasma glucose from H₂18O informs gluconeogenic and indirect pathway fluxes in naturally feeding mice,</a:t>
            </a:r>
            <a:r>
              <a:rPr lang="en-US" sz="1100" b="0" i="0" dirty="0">
                <a:solidFill>
                  <a:srgbClr val="333399"/>
                </a:solidFill>
                <a:effectLst/>
                <a:latin typeface="arial" panose="020B0604020202020204" pitchFamily="34" charset="0"/>
              </a:rPr>
              <a:t> NMR in Biomedicine, </a:t>
            </a:r>
            <a:r>
              <a:rPr lang="en-US" sz="1100" b="1" i="0" dirty="0" err="1">
                <a:solidFill>
                  <a:srgbClr val="333399"/>
                </a:solidFill>
                <a:effectLst/>
                <a:latin typeface="arial" panose="020B0604020202020204" pitchFamily="34" charset="0"/>
              </a:rPr>
              <a:t>epub</a:t>
            </a:r>
            <a:r>
              <a:rPr lang="en-US" sz="1100" b="0" i="0" dirty="0">
                <a:solidFill>
                  <a:srgbClr val="333399"/>
                </a:solidFill>
                <a:effectLst/>
                <a:latin typeface="arial" panose="020B0604020202020204" pitchFamily="34" charset="0"/>
              </a:rPr>
              <a:t>, e4837 (2022) </a:t>
            </a:r>
            <a:r>
              <a:rPr lang="en-US" sz="1100" b="1" i="0" dirty="0">
                <a:solidFill>
                  <a:srgbClr val="333399"/>
                </a:solidFill>
                <a:effectLst/>
                <a:latin typeface="arial" panose="020B0604020202020204" pitchFamily="34" charset="0"/>
                <a:hlinkClick r:id="rId3">
                  <a:extLst>
                    <a:ext uri="{A12FA001-AC4F-418D-AE19-62706E023703}">
                      <ahyp:hlinkClr xmlns:ahyp="http://schemas.microsoft.com/office/drawing/2018/hyperlinkcolor" val="tx"/>
                    </a:ext>
                  </a:extLst>
                </a:hlinkClick>
              </a:rPr>
              <a:t>doi.org/10.1002/nbm.4837</a:t>
            </a:r>
            <a:r>
              <a:rPr lang="en-US" sz="1100" b="0" i="0" dirty="0">
                <a:solidFill>
                  <a:srgbClr val="333399"/>
                </a:solidFill>
                <a:effectLst/>
                <a:latin typeface="arial" panose="020B0604020202020204" pitchFamily="34" charset="0"/>
              </a:rPr>
              <a:t> - </a:t>
            </a:r>
            <a:r>
              <a:rPr lang="en-US" sz="1100" b="1" i="0" dirty="0">
                <a:solidFill>
                  <a:srgbClr val="333399"/>
                </a:solidFill>
                <a:effectLst/>
                <a:latin typeface="arial" panose="020B0604020202020204" pitchFamily="34" charset="0"/>
                <a:hlinkClick r:id="rId4">
                  <a:extLst>
                    <a:ext uri="{A12FA001-AC4F-418D-AE19-62706E023703}">
                      <ahyp:hlinkClr xmlns:ahyp="http://schemas.microsoft.com/office/drawing/2018/hyperlinkcolor" val="tx"/>
                    </a:ext>
                  </a:extLst>
                </a:hlinkClick>
              </a:rPr>
              <a:t>Data Set</a:t>
            </a:r>
            <a:endParaRPr lang="en-US" sz="1200" dirty="0">
              <a:solidFill>
                <a:srgbClr val="333399"/>
              </a:solidFill>
            </a:endParaRPr>
          </a:p>
        </p:txBody>
      </p:sp>
      <p:pic>
        <p:nvPicPr>
          <p:cNvPr id="12" name="Picture 11" descr="NSF logo.jpg"/>
          <p:cNvPicPr>
            <a:picLocks noChangeAspect="1"/>
          </p:cNvPicPr>
          <p:nvPr/>
        </p:nvPicPr>
        <p:blipFill>
          <a:blip r:embed="rId5" cstate="print"/>
          <a:stretch>
            <a:fillRect/>
          </a:stretch>
        </p:blipFill>
        <p:spPr>
          <a:xfrm>
            <a:off x="10938234" y="65071"/>
            <a:ext cx="1017188" cy="1023315"/>
          </a:xfrm>
          <a:prstGeom prst="rect">
            <a:avLst/>
          </a:prstGeom>
        </p:spPr>
      </p:pic>
      <p:sp>
        <p:nvSpPr>
          <p:cNvPr id="13" name="Text Box 62"/>
          <p:cNvSpPr txBox="1">
            <a:spLocks noChangeArrowheads="1"/>
          </p:cNvSpPr>
          <p:nvPr/>
        </p:nvSpPr>
        <p:spPr bwMode="auto">
          <a:xfrm>
            <a:off x="1253766" y="42336"/>
            <a:ext cx="9521072" cy="1169551"/>
          </a:xfrm>
          <a:prstGeom prst="rect">
            <a:avLst/>
          </a:prstGeom>
          <a:noFill/>
          <a:ln w="9525">
            <a:noFill/>
            <a:miter lim="800000"/>
            <a:headEnd/>
            <a:tailEnd/>
          </a:ln>
        </p:spPr>
        <p:txBody>
          <a:bodyPr wrap="square">
            <a:spAutoFit/>
          </a:bodyPr>
          <a:lstStyle/>
          <a:p>
            <a:pPr algn="ctr">
              <a:spcBef>
                <a:spcPts val="0"/>
              </a:spcBef>
            </a:pPr>
            <a:r>
              <a:rPr lang="en-US" sz="1600" b="1" dirty="0"/>
              <a:t>Enrichment of hepatic glycogen and plasma glucose from H₂</a:t>
            </a:r>
            <a:r>
              <a:rPr lang="en-US" sz="1600" b="1" baseline="30000" dirty="0"/>
              <a:t>18</a:t>
            </a:r>
            <a:r>
              <a:rPr lang="en-US" sz="1600" b="1" dirty="0"/>
              <a:t>O informs gluconeogenic and indirect pathway fluxes in naturally feeding mice</a:t>
            </a:r>
            <a:endParaRPr lang="en-US" sz="600" dirty="0"/>
          </a:p>
          <a:p>
            <a:pPr algn="ctr">
              <a:spcBef>
                <a:spcPts val="0"/>
              </a:spcBef>
            </a:pPr>
            <a:r>
              <a:rPr lang="en-US" sz="1100" dirty="0">
                <a:hlinkClick r:id="rId6"/>
              </a:rPr>
              <a:t>Margarida Coelho</a:t>
            </a:r>
            <a:r>
              <a:rPr lang="en-US" sz="1100" baseline="30000" dirty="0"/>
              <a:t>1</a:t>
            </a:r>
            <a:r>
              <a:rPr lang="en-US" sz="1100" dirty="0"/>
              <a:t>, </a:t>
            </a:r>
            <a:r>
              <a:rPr lang="en-US" sz="1100" dirty="0">
                <a:hlinkClick r:id="rId7"/>
              </a:rPr>
              <a:t>Rohit Mahar</a:t>
            </a:r>
            <a:r>
              <a:rPr lang="en-US" sz="1100" baseline="30000" dirty="0"/>
              <a:t>1</a:t>
            </a:r>
            <a:r>
              <a:rPr lang="en-US" sz="1100" dirty="0"/>
              <a:t>, </a:t>
            </a:r>
            <a:r>
              <a:rPr lang="en-US" sz="1100" dirty="0">
                <a:hlinkClick r:id="rId8"/>
              </a:rPr>
              <a:t>Getachew D. Belew</a:t>
            </a:r>
            <a:r>
              <a:rPr lang="en-US" sz="1100" baseline="30000" dirty="0"/>
              <a:t>1</a:t>
            </a:r>
            <a:r>
              <a:rPr lang="en-US" sz="1100" dirty="0"/>
              <a:t>, </a:t>
            </a:r>
            <a:r>
              <a:rPr lang="en-US" sz="1100" dirty="0">
                <a:hlinkClick r:id="rId9"/>
              </a:rPr>
              <a:t>Alejandra Torres</a:t>
            </a:r>
            <a:r>
              <a:rPr lang="en-US" sz="1100" baseline="30000" dirty="0"/>
              <a:t>1</a:t>
            </a:r>
            <a:r>
              <a:rPr lang="en-US" sz="1100" dirty="0"/>
              <a:t>, </a:t>
            </a:r>
            <a:r>
              <a:rPr lang="en-US" sz="1100" dirty="0">
                <a:hlinkClick r:id="rId10"/>
              </a:rPr>
              <a:t>Cristina Barosa</a:t>
            </a:r>
            <a:r>
              <a:rPr lang="en-US" sz="1100" baseline="30000" dirty="0"/>
              <a:t>1</a:t>
            </a:r>
            <a:r>
              <a:rPr lang="en-US" sz="1100" dirty="0"/>
              <a:t>, et al. </a:t>
            </a:r>
          </a:p>
          <a:p>
            <a:pPr marL="228600" indent="-228600" algn="ctr">
              <a:spcBef>
                <a:spcPts val="0"/>
              </a:spcBef>
              <a:buAutoNum type="arabicPeriod"/>
            </a:pPr>
            <a:r>
              <a:rPr lang="en-US" sz="1050" b="1" dirty="0">
                <a:solidFill>
                  <a:srgbClr val="0033CC"/>
                </a:solidFill>
              </a:rPr>
              <a:t>University of Coimbra; 2. University of Florida</a:t>
            </a:r>
            <a:r>
              <a:rPr lang="en-US" sz="600" b="1" dirty="0">
                <a:solidFill>
                  <a:srgbClr val="0033CC"/>
                </a:solidFill>
              </a:rPr>
              <a:t> </a:t>
            </a:r>
          </a:p>
          <a:p>
            <a:pPr marL="228600" indent="-228600" algn="ctr">
              <a:spcBef>
                <a:spcPts val="0"/>
              </a:spcBef>
              <a:buAutoNum type="arabicPeriod"/>
            </a:pPr>
            <a:endParaRPr lang="en-US" sz="600" b="1" dirty="0">
              <a:solidFill>
                <a:srgbClr val="0033CC"/>
              </a:solidFill>
            </a:endParaRPr>
          </a:p>
          <a:p>
            <a:pPr algn="ctr">
              <a:spcBef>
                <a:spcPts val="0"/>
              </a:spcBef>
            </a:pPr>
            <a:r>
              <a:rPr lang="en-US" sz="1050" b="1" dirty="0"/>
              <a:t>Funding Grants:</a:t>
            </a:r>
            <a:r>
              <a:rPr lang="en-US" sz="1050" dirty="0"/>
              <a:t> </a:t>
            </a:r>
            <a:r>
              <a:rPr lang="en-US" sz="1050" dirty="0">
                <a:latin typeface="+mn-lt"/>
              </a:rPr>
              <a:t>G.S. Boebinger (NSF DMR-1644779</a:t>
            </a:r>
            <a:r>
              <a:rPr lang="en-US" sz="1050" dirty="0"/>
              <a:t>); M. Merritt (NIH DK105346 and DK132254); M. Coelho (ESF PD/BD/135178/2017)</a:t>
            </a:r>
            <a:endParaRPr lang="en-US" sz="1050" b="1" dirty="0">
              <a:solidFill>
                <a:srgbClr val="0033CC"/>
              </a:solidFill>
            </a:endParaRPr>
          </a:p>
        </p:txBody>
      </p:sp>
      <p:pic>
        <p:nvPicPr>
          <p:cNvPr id="14" name="Picture 13" descr="JustM_purple.jpg"/>
          <p:cNvPicPr>
            <a:picLocks noChangeAspect="1"/>
          </p:cNvPicPr>
          <p:nvPr/>
        </p:nvPicPr>
        <p:blipFill>
          <a:blip r:embed="rId11" cstate="screen">
            <a:extLst>
              <a:ext uri="{28A0092B-C50C-407E-A947-70E740481C1C}">
                <a14:useLocalDpi xmlns:a14="http://schemas.microsoft.com/office/drawing/2010/main"/>
              </a:ext>
            </a:extLst>
          </a:blip>
          <a:stretch>
            <a:fillRect/>
          </a:stretch>
        </p:blipFill>
        <p:spPr>
          <a:xfrm>
            <a:off x="320511" y="77787"/>
            <a:ext cx="792698" cy="944759"/>
          </a:xfrm>
          <a:prstGeom prst="rect">
            <a:avLst/>
          </a:prstGeom>
        </p:spPr>
      </p:pic>
      <p:sp>
        <p:nvSpPr>
          <p:cNvPr id="2" name="AutoShape 2">
            <a:extLst>
              <a:ext uri="{FF2B5EF4-FFF2-40B4-BE49-F238E27FC236}">
                <a16:creationId xmlns:a16="http://schemas.microsoft.com/office/drawing/2014/main" id="{E4D5DAA7-ACA5-4300-AB3C-9A2A1C32E8E2}"/>
              </a:ext>
            </a:extLst>
          </p:cNvPr>
          <p:cNvSpPr>
            <a:spLocks noChangeAspect="1" noChangeArrowheads="1"/>
          </p:cNvSpPr>
          <p:nvPr/>
        </p:nvSpPr>
        <p:spPr bwMode="auto">
          <a:xfrm>
            <a:off x="5743575" y="3278317"/>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4" name="Picture 3">
            <a:extLst>
              <a:ext uri="{FF2B5EF4-FFF2-40B4-BE49-F238E27FC236}">
                <a16:creationId xmlns:a16="http://schemas.microsoft.com/office/drawing/2014/main" id="{E174142F-5CFA-4E62-A253-CC3595495DE4}"/>
              </a:ext>
            </a:extLst>
          </p:cNvPr>
          <p:cNvPicPr>
            <a:picLocks noChangeAspect="1"/>
          </p:cNvPicPr>
          <p:nvPr/>
        </p:nvPicPr>
        <p:blipFill>
          <a:blip r:embed="rId12" cstate="screen">
            <a:extLst>
              <a:ext uri="{28A0092B-C50C-407E-A947-70E740481C1C}">
                <a14:useLocalDpi xmlns:a14="http://schemas.microsoft.com/office/drawing/2010/main"/>
              </a:ext>
            </a:extLst>
          </a:blip>
          <a:stretch>
            <a:fillRect/>
          </a:stretch>
        </p:blipFill>
        <p:spPr>
          <a:xfrm>
            <a:off x="7063097" y="1467264"/>
            <a:ext cx="5032293" cy="3762768"/>
          </a:xfrm>
          <a:prstGeom prst="rect">
            <a:avLst/>
          </a:prstGeom>
        </p:spPr>
      </p:pic>
      <p:sp>
        <p:nvSpPr>
          <p:cNvPr id="6" name="TextBox 5">
            <a:extLst>
              <a:ext uri="{FF2B5EF4-FFF2-40B4-BE49-F238E27FC236}">
                <a16:creationId xmlns:a16="http://schemas.microsoft.com/office/drawing/2014/main" id="{2F759047-E27A-4B5A-A60A-862AA206965A}"/>
              </a:ext>
            </a:extLst>
          </p:cNvPr>
          <p:cNvSpPr txBox="1"/>
          <p:nvPr/>
        </p:nvSpPr>
        <p:spPr>
          <a:xfrm>
            <a:off x="5783498" y="1405030"/>
            <a:ext cx="1367800" cy="3985706"/>
          </a:xfrm>
          <a:prstGeom prst="rect">
            <a:avLst/>
          </a:prstGeom>
          <a:noFill/>
        </p:spPr>
        <p:txBody>
          <a:bodyPr wrap="square" rtlCol="0">
            <a:spAutoFit/>
          </a:bodyPr>
          <a:lstStyle/>
          <a:p>
            <a:r>
              <a:rPr lang="en-US" sz="1100" b="1" dirty="0"/>
              <a:t>Figure 1. </a:t>
            </a:r>
            <a:r>
              <a:rPr lang="en-US" sz="1100" dirty="0" err="1"/>
              <a:t>Incorpor-ation</a:t>
            </a:r>
            <a:r>
              <a:rPr lang="en-US" sz="1100" dirty="0"/>
              <a:t> of </a:t>
            </a:r>
            <a:r>
              <a:rPr lang="en-US" sz="1100" baseline="30000" dirty="0"/>
              <a:t>18</a:t>
            </a:r>
            <a:r>
              <a:rPr lang="en-US" sz="1100" dirty="0"/>
              <a:t>O from water into carbo-hydrate precursor metabolites at the level of </a:t>
            </a:r>
            <a:r>
              <a:rPr lang="en-US" sz="1100" dirty="0" err="1"/>
              <a:t>phosphoe-nolpyruvate</a:t>
            </a:r>
            <a:r>
              <a:rPr lang="en-US" sz="1100" dirty="0"/>
              <a:t> (PEP) and triose </a:t>
            </a:r>
            <a:r>
              <a:rPr lang="en-US" sz="1100" dirty="0" err="1"/>
              <a:t>phos-phates</a:t>
            </a:r>
            <a:r>
              <a:rPr lang="en-US" sz="1100" dirty="0"/>
              <a:t>. Exchange of </a:t>
            </a:r>
            <a:r>
              <a:rPr lang="en-US" sz="1100" dirty="0" err="1"/>
              <a:t>dihydroxyace</a:t>
            </a:r>
            <a:r>
              <a:rPr lang="en-US" sz="1100" dirty="0"/>
              <a:t>-tone phosphate (DHAP) with </a:t>
            </a:r>
            <a:r>
              <a:rPr lang="en-US" sz="1100" dirty="0" err="1"/>
              <a:t>aldo</a:t>
            </a:r>
            <a:r>
              <a:rPr lang="en-US" sz="1100" dirty="0"/>
              <a:t>-lase results in the incorporation of </a:t>
            </a:r>
            <a:r>
              <a:rPr lang="en-US" sz="1100" baseline="30000" dirty="0"/>
              <a:t>18</a:t>
            </a:r>
            <a:r>
              <a:rPr lang="en-US" sz="1100" dirty="0"/>
              <a:t>O into position 2 (</a:t>
            </a:r>
            <a:r>
              <a:rPr lang="en-US" sz="1100" b="1" dirty="0"/>
              <a:t>blue</a:t>
            </a:r>
            <a:r>
              <a:rPr lang="en-US" sz="1100" dirty="0"/>
              <a:t>). The </a:t>
            </a:r>
            <a:r>
              <a:rPr lang="en-US" sz="1100" dirty="0" err="1"/>
              <a:t>rever-sible</a:t>
            </a:r>
            <a:r>
              <a:rPr lang="en-US" sz="1100" dirty="0"/>
              <a:t> hydration of Gly-3-P to form an acetal (Gly-3-P-OH) results in the incorporation of </a:t>
            </a:r>
            <a:r>
              <a:rPr lang="en-US" sz="1100" baseline="30000" dirty="0"/>
              <a:t>18</a:t>
            </a:r>
            <a:r>
              <a:rPr lang="en-US" sz="1100" dirty="0"/>
              <a:t>O into position 1 of Gly-3-P </a:t>
            </a:r>
            <a:r>
              <a:rPr lang="en-US" sz="1100" b="1" dirty="0"/>
              <a:t>(red)</a:t>
            </a:r>
            <a:r>
              <a:rPr lang="en-US" sz="1100" dirty="0"/>
              <a:t>. </a:t>
            </a:r>
          </a:p>
        </p:txBody>
      </p:sp>
      <p:sp>
        <p:nvSpPr>
          <p:cNvPr id="7" name="TextBox 6">
            <a:extLst>
              <a:ext uri="{FF2B5EF4-FFF2-40B4-BE49-F238E27FC236}">
                <a16:creationId xmlns:a16="http://schemas.microsoft.com/office/drawing/2014/main" id="{C53C22B8-C134-4EC5-9929-1DC903F9D9FC}"/>
              </a:ext>
            </a:extLst>
          </p:cNvPr>
          <p:cNvSpPr txBox="1"/>
          <p:nvPr/>
        </p:nvSpPr>
        <p:spPr>
          <a:xfrm>
            <a:off x="5779233" y="5255250"/>
            <a:ext cx="6324784" cy="938719"/>
          </a:xfrm>
          <a:prstGeom prst="rect">
            <a:avLst/>
          </a:prstGeom>
          <a:noFill/>
        </p:spPr>
        <p:txBody>
          <a:bodyPr wrap="square" rtlCol="0">
            <a:spAutoFit/>
          </a:bodyPr>
          <a:lstStyle/>
          <a:p>
            <a:pPr algn="just"/>
            <a:r>
              <a:rPr lang="en-US" sz="1100" dirty="0"/>
              <a:t>Addition of water to PEP via enolase incorporates </a:t>
            </a:r>
            <a:r>
              <a:rPr lang="en-US" sz="1100" baseline="30000" dirty="0"/>
              <a:t>18</a:t>
            </a:r>
            <a:r>
              <a:rPr lang="en-US" sz="1100" dirty="0"/>
              <a:t>O into position 3 of Gly-3-P </a:t>
            </a:r>
            <a:r>
              <a:rPr lang="en-US" sz="1100" b="1" dirty="0"/>
              <a:t>(green)</a:t>
            </a:r>
            <a:r>
              <a:rPr lang="en-US" sz="1100" dirty="0"/>
              <a:t>. Triose phosphate isomerase exchange and aldolase generate Fru-1,6-P</a:t>
            </a:r>
            <a:r>
              <a:rPr lang="en-US" sz="1100" baseline="-25000" dirty="0"/>
              <a:t>2</a:t>
            </a:r>
            <a:r>
              <a:rPr lang="en-US" sz="1100" dirty="0"/>
              <a:t> enriched in positions 1 and 6. The position 2 oxygen of fructose-6-phosphate (Fru-6-P) can undergo additional exchange with water via </a:t>
            </a:r>
            <a:r>
              <a:rPr lang="en-US" sz="1100" dirty="0" err="1"/>
              <a:t>anomerization</a:t>
            </a:r>
            <a:r>
              <a:rPr lang="en-US" sz="1100" dirty="0"/>
              <a:t> (shown in gray). Likewise, the position 1 oxygen of both glucose-6-phos-phate (Glc-6-P) and glucose can be exchanged with water via </a:t>
            </a:r>
            <a:r>
              <a:rPr lang="en-US" sz="1100" dirty="0" err="1"/>
              <a:t>anomerization</a:t>
            </a:r>
            <a:r>
              <a:rPr lang="en-US" sz="1100" dirty="0"/>
              <a:t> (also shown in gray)</a:t>
            </a:r>
          </a:p>
        </p:txBody>
      </p:sp>
    </p:spTree>
    <p:extLst>
      <p:ext uri="{BB962C8B-B14F-4D97-AF65-F5344CB8AC3E}">
        <p14:creationId xmlns:p14="http://schemas.microsoft.com/office/powerpoint/2010/main" val="3345844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2308225" y="6281739"/>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1" y="1331915"/>
            <a:ext cx="5895976" cy="4585871"/>
          </a:xfrm>
          <a:prstGeom prst="rect">
            <a:avLst/>
          </a:prstGeom>
          <a:noFill/>
          <a:ln w="9525">
            <a:noFill/>
            <a:miter lim="800000"/>
            <a:headEnd/>
            <a:tailEnd/>
          </a:ln>
        </p:spPr>
        <p:txBody>
          <a:bodyPr wrap="square">
            <a:spAutoFit/>
          </a:bodyPr>
          <a:lstStyle/>
          <a:p>
            <a:pPr algn="just"/>
            <a:r>
              <a:rPr lang="en-US" sz="1200" b="1" dirty="0">
                <a:solidFill>
                  <a:srgbClr val="000000"/>
                </a:solidFill>
              </a:rPr>
              <a:t>What is the finding? </a:t>
            </a:r>
            <a:r>
              <a:rPr lang="en-US" sz="1200" dirty="0">
                <a:latin typeface="Arial" charset="0"/>
              </a:rPr>
              <a:t>Deuterated water (</a:t>
            </a:r>
            <a:r>
              <a:rPr lang="en-US" sz="1200" baseline="30000" dirty="0">
                <a:latin typeface="Arial" charset="0"/>
              </a:rPr>
              <a:t>2</a:t>
            </a:r>
            <a:r>
              <a:rPr lang="en-US" sz="1200" dirty="0">
                <a:latin typeface="Arial" charset="0"/>
              </a:rPr>
              <a:t>H</a:t>
            </a:r>
            <a:r>
              <a:rPr lang="en-US" sz="1200" baseline="-25000" dirty="0">
                <a:latin typeface="Arial" charset="0"/>
              </a:rPr>
              <a:t>2</a:t>
            </a:r>
            <a:r>
              <a:rPr lang="en-US" sz="1200" dirty="0">
                <a:latin typeface="Arial" charset="0"/>
              </a:rPr>
              <a:t>O), which is composed of heavier hydrogen isotopes than ordinary water, is often used to ‘label’ glucose molecules for studying metabolic function of the liver. However, deuterated water causes some chemical reactions to occur at different rates than normal water, which can distort data gathered in this way. </a:t>
            </a:r>
            <a:r>
              <a:rPr lang="en-US" sz="1200" baseline="30000" dirty="0">
                <a:latin typeface="Arial" charset="0"/>
              </a:rPr>
              <a:t>18</a:t>
            </a:r>
            <a:r>
              <a:rPr lang="en-US" sz="1200" dirty="0">
                <a:latin typeface="Arial" charset="0"/>
              </a:rPr>
              <a:t>O-water (H</a:t>
            </a:r>
            <a:r>
              <a:rPr lang="en-US" sz="1200" baseline="-25000" dirty="0">
                <a:latin typeface="Arial" charset="0"/>
              </a:rPr>
              <a:t>2</a:t>
            </a:r>
            <a:r>
              <a:rPr lang="en-US" sz="1200" baseline="30000" dirty="0">
                <a:latin typeface="Arial" charset="0"/>
              </a:rPr>
              <a:t>18</a:t>
            </a:r>
            <a:r>
              <a:rPr lang="en-US" sz="1200" dirty="0">
                <a:latin typeface="Arial" charset="0"/>
              </a:rPr>
              <a:t>O) uses a heavier oxygen isotope instead and does not affect chemical reactions in the same way. </a:t>
            </a:r>
            <a:r>
              <a:rPr lang="en-US" sz="1200" i="1" u="sng" dirty="0">
                <a:latin typeface="Arial" charset="0"/>
              </a:rPr>
              <a:t>Here, researchers demonstrated that </a:t>
            </a:r>
            <a:r>
              <a:rPr lang="en-US" sz="1200" i="1" u="sng" baseline="30000" dirty="0">
                <a:latin typeface="Arial" charset="0"/>
              </a:rPr>
              <a:t>18</a:t>
            </a:r>
            <a:r>
              <a:rPr lang="en-US" sz="1200" i="1" u="sng" dirty="0">
                <a:latin typeface="Arial" charset="0"/>
              </a:rPr>
              <a:t>O-water can be used to examine metabolic functions in much the same way as deuterated water, but without interfering with chemical reactions or resulting in distorted data </a:t>
            </a:r>
          </a:p>
          <a:p>
            <a:pPr algn="just"/>
            <a:endParaRPr lang="en-US" sz="800" dirty="0">
              <a:solidFill>
                <a:srgbClr val="000000"/>
              </a:solidFill>
            </a:endParaRPr>
          </a:p>
          <a:p>
            <a:pPr algn="just"/>
            <a:r>
              <a:rPr lang="en-US" sz="1200" b="1" dirty="0">
                <a:solidFill>
                  <a:srgbClr val="000000"/>
                </a:solidFill>
              </a:rPr>
              <a:t>Why is this important? </a:t>
            </a:r>
            <a:r>
              <a:rPr lang="en-US" sz="1200" dirty="0">
                <a:solidFill>
                  <a:srgbClr val="000000"/>
                </a:solidFill>
                <a:latin typeface="Arial" charset="0"/>
              </a:rPr>
              <a:t>Beyond altering metabolic readings, deuterated water is toxic and can harm an organism. If </a:t>
            </a:r>
            <a:r>
              <a:rPr lang="en-US" sz="1200" baseline="30000" dirty="0">
                <a:solidFill>
                  <a:srgbClr val="000000"/>
                </a:solidFill>
                <a:latin typeface="Arial" charset="0"/>
              </a:rPr>
              <a:t>18</a:t>
            </a:r>
            <a:r>
              <a:rPr lang="en-US" sz="1200" dirty="0">
                <a:solidFill>
                  <a:srgbClr val="000000"/>
                </a:solidFill>
                <a:latin typeface="Arial" charset="0"/>
              </a:rPr>
              <a:t>O-water can replace deuterated water for this kind of screening, the process would become both more accurate and safer. </a:t>
            </a:r>
            <a:r>
              <a:rPr lang="en-US" sz="1200" i="1" u="sng" dirty="0">
                <a:solidFill>
                  <a:srgbClr val="000000"/>
                </a:solidFill>
                <a:latin typeface="Arial" charset="0"/>
              </a:rPr>
              <a:t>This study marks the first time </a:t>
            </a:r>
            <a:r>
              <a:rPr lang="en-US" sz="1200" i="1" u="sng" baseline="30000" dirty="0">
                <a:solidFill>
                  <a:srgbClr val="000000"/>
                </a:solidFill>
                <a:latin typeface="Arial" charset="0"/>
              </a:rPr>
              <a:t>18</a:t>
            </a:r>
            <a:r>
              <a:rPr lang="en-US" sz="1200" i="1" u="sng" dirty="0">
                <a:solidFill>
                  <a:srgbClr val="000000"/>
                </a:solidFill>
                <a:latin typeface="Arial" charset="0"/>
              </a:rPr>
              <a:t>O-water has been used to assess metabolic pathways in animal models.</a:t>
            </a:r>
            <a:r>
              <a:rPr lang="en-US" sz="1200" dirty="0">
                <a:solidFill>
                  <a:srgbClr val="000000"/>
                </a:solidFill>
                <a:latin typeface="Arial" charset="0"/>
              </a:rPr>
              <a:t> While </a:t>
            </a:r>
            <a:r>
              <a:rPr lang="en-US" sz="1200" baseline="30000" dirty="0">
                <a:solidFill>
                  <a:srgbClr val="000000"/>
                </a:solidFill>
                <a:latin typeface="Arial" charset="0"/>
              </a:rPr>
              <a:t>18</a:t>
            </a:r>
            <a:r>
              <a:rPr lang="en-US" sz="1200" dirty="0">
                <a:solidFill>
                  <a:srgbClr val="000000"/>
                </a:solidFill>
                <a:latin typeface="Arial" charset="0"/>
              </a:rPr>
              <a:t>O-water is expensive and requires specialized equipment is to detect labeled molecules, this experiment is an important proof-of-concept that may pave the way for more advanced metabolic assessment techniques in the future.</a:t>
            </a:r>
            <a:endParaRPr lang="en-US" sz="1200" dirty="0">
              <a:latin typeface="Arial" charset="0"/>
            </a:endParaRPr>
          </a:p>
          <a:p>
            <a:pPr algn="just"/>
            <a:endParaRPr lang="en-US" sz="800" dirty="0">
              <a:latin typeface="Arial" charset="0"/>
            </a:endParaRPr>
          </a:p>
          <a:p>
            <a:pPr algn="just"/>
            <a:r>
              <a:rPr lang="en-US" sz="1200" b="1" dirty="0">
                <a:solidFill>
                  <a:srgbClr val="000000"/>
                </a:solidFill>
              </a:rPr>
              <a:t>Why did this research need the MagLab?</a:t>
            </a:r>
            <a:r>
              <a:rPr lang="en-US" sz="1200" b="1" dirty="0">
                <a:latin typeface="Arial" charset="0"/>
              </a:rPr>
              <a:t> </a:t>
            </a:r>
            <a:r>
              <a:rPr lang="en-US" sz="1200" baseline="30000" dirty="0">
                <a:latin typeface="Arial" charset="0"/>
              </a:rPr>
              <a:t>18</a:t>
            </a:r>
            <a:r>
              <a:rPr lang="en-US" sz="1200" dirty="0">
                <a:latin typeface="Arial" charset="0"/>
              </a:rPr>
              <a:t>O-water is not directly detectable by nuclear magnetic resonance (NMR) spectroscopy, however, </a:t>
            </a:r>
            <a:r>
              <a:rPr lang="en-US" sz="1200" baseline="30000" dirty="0">
                <a:latin typeface="Arial" charset="0"/>
              </a:rPr>
              <a:t>18</a:t>
            </a:r>
            <a:r>
              <a:rPr lang="en-US" sz="1200" dirty="0">
                <a:latin typeface="Arial" charset="0"/>
              </a:rPr>
              <a:t>O atoms do impact how glucose appears on NMR spectroscopy, but only very slightly. </a:t>
            </a:r>
            <a:r>
              <a:rPr lang="en-US" sz="1200" i="1" u="sng" dirty="0">
                <a:latin typeface="Arial" charset="0"/>
              </a:rPr>
              <a:t>A novel chemical process was used here </a:t>
            </a:r>
            <a:r>
              <a:rPr lang="en-US" sz="1200" i="1" u="sng">
                <a:latin typeface="Arial" charset="0"/>
              </a:rPr>
              <a:t>to magnify the </a:t>
            </a:r>
            <a:r>
              <a:rPr lang="en-US" sz="1200" i="1" u="sng" dirty="0">
                <a:latin typeface="Arial" charset="0"/>
              </a:rPr>
              <a:t>effect of the </a:t>
            </a:r>
            <a:r>
              <a:rPr lang="en-US" sz="1200" i="1" u="sng" baseline="30000" dirty="0">
                <a:latin typeface="Arial" charset="0"/>
              </a:rPr>
              <a:t>18</a:t>
            </a:r>
            <a:r>
              <a:rPr lang="en-US" sz="1200" i="1" u="sng" dirty="0">
                <a:latin typeface="Arial" charset="0"/>
              </a:rPr>
              <a:t>O by nearly 100x, allowing it to be detected by the highly-sensitive 18.8T cryoprobe using NMR spectroscopy equipment provided by the MagLab. </a:t>
            </a:r>
          </a:p>
        </p:txBody>
      </p:sp>
      <p:sp>
        <p:nvSpPr>
          <p:cNvPr id="1029" name="Line 42"/>
          <p:cNvSpPr>
            <a:spLocks noChangeShapeType="1"/>
          </p:cNvSpPr>
          <p:nvPr/>
        </p:nvSpPr>
        <p:spPr bwMode="auto">
          <a:xfrm>
            <a:off x="0" y="1215689"/>
            <a:ext cx="12192000" cy="28082"/>
          </a:xfrm>
          <a:prstGeom prst="line">
            <a:avLst/>
          </a:prstGeom>
          <a:noFill/>
          <a:ln w="82550" cmpd="thickThin">
            <a:solidFill>
              <a:schemeClr val="tx1"/>
            </a:solidFill>
            <a:round/>
            <a:headEnd/>
            <a:tailEnd/>
          </a:ln>
        </p:spPr>
        <p:txBody>
          <a:bodyPr/>
          <a:lstStyle/>
          <a:p>
            <a:endParaRPr lang="en-US"/>
          </a:p>
        </p:txBody>
      </p:sp>
      <p:sp>
        <p:nvSpPr>
          <p:cNvPr id="1034" name="Rectangle 49"/>
          <p:cNvSpPr>
            <a:spLocks noChangeArrowheads="1"/>
          </p:cNvSpPr>
          <p:nvPr/>
        </p:nvSpPr>
        <p:spPr bwMode="auto">
          <a:xfrm>
            <a:off x="5934076" y="1329113"/>
            <a:ext cx="6189792" cy="5022090"/>
          </a:xfrm>
          <a:prstGeom prst="rect">
            <a:avLst/>
          </a:prstGeom>
          <a:noFill/>
          <a:ln w="19050">
            <a:solidFill>
              <a:srgbClr val="0033CC"/>
            </a:solidFill>
            <a:miter lim="800000"/>
            <a:headEnd/>
            <a:tailEnd/>
          </a:ln>
        </p:spPr>
        <p:txBody>
          <a:bodyPr wrap="none" anchor="ctr"/>
          <a:lstStyle/>
          <a:p>
            <a:endParaRPr lang="en-US" dirty="0"/>
          </a:p>
        </p:txBody>
      </p:sp>
      <p:pic>
        <p:nvPicPr>
          <p:cNvPr id="12" name="Picture 11" descr="NSF logo.jpg"/>
          <p:cNvPicPr>
            <a:picLocks noChangeAspect="1"/>
          </p:cNvPicPr>
          <p:nvPr/>
        </p:nvPicPr>
        <p:blipFill>
          <a:blip r:embed="rId3" cstate="print"/>
          <a:stretch>
            <a:fillRect/>
          </a:stretch>
        </p:blipFill>
        <p:spPr>
          <a:xfrm>
            <a:off x="10938234" y="65071"/>
            <a:ext cx="1017188" cy="1023315"/>
          </a:xfrm>
          <a:prstGeom prst="rect">
            <a:avLst/>
          </a:prstGeom>
        </p:spPr>
      </p:pic>
      <p:sp>
        <p:nvSpPr>
          <p:cNvPr id="13" name="Text Box 62"/>
          <p:cNvSpPr txBox="1">
            <a:spLocks noChangeArrowheads="1"/>
          </p:cNvSpPr>
          <p:nvPr/>
        </p:nvSpPr>
        <p:spPr bwMode="auto">
          <a:xfrm>
            <a:off x="1253766" y="42336"/>
            <a:ext cx="9521072" cy="923330"/>
          </a:xfrm>
          <a:prstGeom prst="rect">
            <a:avLst/>
          </a:prstGeom>
          <a:noFill/>
          <a:ln w="9525">
            <a:noFill/>
            <a:miter lim="800000"/>
            <a:headEnd/>
            <a:tailEnd/>
          </a:ln>
        </p:spPr>
        <p:txBody>
          <a:bodyPr wrap="square">
            <a:spAutoFit/>
          </a:bodyPr>
          <a:lstStyle/>
          <a:p>
            <a:pPr algn="ctr">
              <a:spcBef>
                <a:spcPts val="0"/>
              </a:spcBef>
            </a:pPr>
            <a:r>
              <a:rPr lang="en-US" sz="1600" b="1" dirty="0">
                <a:solidFill>
                  <a:srgbClr val="0D0D0D"/>
                </a:solidFill>
                <a:highlight>
                  <a:srgbClr val="FFFFFF"/>
                </a:highlight>
                <a:latin typeface="+mn-lt"/>
              </a:rPr>
              <a:t>F</a:t>
            </a:r>
            <a:r>
              <a:rPr lang="en-US" sz="1600" b="1" i="0" dirty="0">
                <a:solidFill>
                  <a:srgbClr val="0D0D0D"/>
                </a:solidFill>
                <a:effectLst/>
                <a:highlight>
                  <a:srgbClr val="FFFFFF"/>
                </a:highlight>
                <a:latin typeface="+mn-lt"/>
              </a:rPr>
              <a:t>irst use of </a:t>
            </a:r>
            <a:r>
              <a:rPr lang="en-US" sz="1600" b="1" i="0" baseline="30000" dirty="0">
                <a:solidFill>
                  <a:srgbClr val="0D0D0D"/>
                </a:solidFill>
                <a:effectLst/>
                <a:highlight>
                  <a:srgbClr val="FFFFFF"/>
                </a:highlight>
                <a:latin typeface="+mn-lt"/>
              </a:rPr>
              <a:t>18</a:t>
            </a:r>
            <a:r>
              <a:rPr lang="en-US" sz="1600" b="1" i="0" dirty="0">
                <a:solidFill>
                  <a:srgbClr val="0D0D0D"/>
                </a:solidFill>
                <a:effectLst/>
                <a:highlight>
                  <a:srgbClr val="FFFFFF"/>
                </a:highlight>
                <a:latin typeface="+mn-lt"/>
              </a:rPr>
              <a:t>O-water to study metabolic pathways in animals</a:t>
            </a:r>
          </a:p>
          <a:p>
            <a:pPr algn="ctr">
              <a:spcBef>
                <a:spcPts val="0"/>
              </a:spcBef>
            </a:pPr>
            <a:r>
              <a:rPr lang="en-US" sz="1100" dirty="0">
                <a:hlinkClick r:id="rId4"/>
              </a:rPr>
              <a:t>Margarida Coelho</a:t>
            </a:r>
            <a:r>
              <a:rPr lang="en-US" sz="1100" baseline="30000" dirty="0"/>
              <a:t>1</a:t>
            </a:r>
            <a:r>
              <a:rPr lang="en-US" sz="1100" dirty="0"/>
              <a:t>, </a:t>
            </a:r>
            <a:r>
              <a:rPr lang="en-US" sz="1100" dirty="0">
                <a:hlinkClick r:id="rId5"/>
              </a:rPr>
              <a:t>Rohit Mahar</a:t>
            </a:r>
            <a:r>
              <a:rPr lang="en-US" sz="1100" baseline="30000" dirty="0"/>
              <a:t>1</a:t>
            </a:r>
            <a:r>
              <a:rPr lang="en-US" sz="1100" dirty="0"/>
              <a:t>, </a:t>
            </a:r>
            <a:r>
              <a:rPr lang="en-US" sz="1100" dirty="0">
                <a:hlinkClick r:id="rId6"/>
              </a:rPr>
              <a:t>Getachew D. Belew</a:t>
            </a:r>
            <a:r>
              <a:rPr lang="en-US" sz="1100" baseline="30000" dirty="0"/>
              <a:t>1</a:t>
            </a:r>
            <a:r>
              <a:rPr lang="en-US" sz="1100" dirty="0"/>
              <a:t>, </a:t>
            </a:r>
            <a:r>
              <a:rPr lang="en-US" sz="1100" dirty="0">
                <a:hlinkClick r:id="rId7"/>
              </a:rPr>
              <a:t>Alejandra Torres</a:t>
            </a:r>
            <a:r>
              <a:rPr lang="en-US" sz="1100" baseline="30000" dirty="0"/>
              <a:t>1</a:t>
            </a:r>
            <a:r>
              <a:rPr lang="en-US" sz="1100" dirty="0"/>
              <a:t>, </a:t>
            </a:r>
            <a:r>
              <a:rPr lang="en-US" sz="1100" dirty="0">
                <a:hlinkClick r:id="rId8"/>
              </a:rPr>
              <a:t>Cristina Barosa</a:t>
            </a:r>
            <a:r>
              <a:rPr lang="en-US" sz="1100" baseline="30000" dirty="0"/>
              <a:t>1</a:t>
            </a:r>
            <a:r>
              <a:rPr lang="en-US" sz="1100" dirty="0"/>
              <a:t>, et al. </a:t>
            </a:r>
          </a:p>
          <a:p>
            <a:pPr marL="228600" indent="-228600" algn="ctr">
              <a:spcBef>
                <a:spcPts val="0"/>
              </a:spcBef>
              <a:buAutoNum type="arabicPeriod"/>
            </a:pPr>
            <a:r>
              <a:rPr lang="en-US" sz="1050" b="1" dirty="0">
                <a:solidFill>
                  <a:srgbClr val="0033CC"/>
                </a:solidFill>
              </a:rPr>
              <a:t>University of Coimbra; 2. University of Florida</a:t>
            </a:r>
          </a:p>
          <a:p>
            <a:pPr algn="ctr">
              <a:spcBef>
                <a:spcPts val="0"/>
              </a:spcBef>
            </a:pPr>
            <a:r>
              <a:rPr lang="en-US" sz="600" b="1" dirty="0">
                <a:solidFill>
                  <a:srgbClr val="0033CC"/>
                </a:solidFill>
              </a:rPr>
              <a:t> </a:t>
            </a:r>
          </a:p>
          <a:p>
            <a:pPr algn="ctr">
              <a:spcBef>
                <a:spcPts val="0"/>
              </a:spcBef>
            </a:pPr>
            <a:r>
              <a:rPr lang="en-US" sz="1050" b="1" dirty="0"/>
              <a:t>Funding Grants:</a:t>
            </a:r>
            <a:r>
              <a:rPr lang="en-US" sz="1050" dirty="0"/>
              <a:t> G.S. </a:t>
            </a:r>
            <a:r>
              <a:rPr lang="en-US" sz="1050" dirty="0" err="1"/>
              <a:t>Boebinger</a:t>
            </a:r>
            <a:r>
              <a:rPr lang="en-US" sz="1050" dirty="0"/>
              <a:t> (NSF DMR-1644779); M. Merritt (NIH DK105346 and DK132254); M. Coelho (ESF PD/BD/135178/2017)</a:t>
            </a:r>
            <a:endParaRPr lang="en-US" sz="1050" b="1" dirty="0">
              <a:solidFill>
                <a:srgbClr val="0033CC"/>
              </a:solidFill>
            </a:endParaRPr>
          </a:p>
        </p:txBody>
      </p:sp>
      <p:pic>
        <p:nvPicPr>
          <p:cNvPr id="14" name="Picture 13" descr="JustM_purple.jpg"/>
          <p:cNvPicPr>
            <a:picLocks noChangeAspect="1"/>
          </p:cNvPicPr>
          <p:nvPr/>
        </p:nvPicPr>
        <p:blipFill>
          <a:blip r:embed="rId9" cstate="screen">
            <a:extLst>
              <a:ext uri="{28A0092B-C50C-407E-A947-70E740481C1C}">
                <a14:useLocalDpi xmlns:a14="http://schemas.microsoft.com/office/drawing/2010/main"/>
              </a:ext>
            </a:extLst>
          </a:blip>
          <a:stretch>
            <a:fillRect/>
          </a:stretch>
        </p:blipFill>
        <p:spPr>
          <a:xfrm>
            <a:off x="320511" y="77787"/>
            <a:ext cx="792698" cy="944759"/>
          </a:xfrm>
          <a:prstGeom prst="rect">
            <a:avLst/>
          </a:prstGeom>
        </p:spPr>
      </p:pic>
      <p:sp>
        <p:nvSpPr>
          <p:cNvPr id="2" name="AutoShape 2">
            <a:extLst>
              <a:ext uri="{FF2B5EF4-FFF2-40B4-BE49-F238E27FC236}">
                <a16:creationId xmlns:a16="http://schemas.microsoft.com/office/drawing/2014/main" id="{E4D5DAA7-ACA5-4300-AB3C-9A2A1C32E8E2}"/>
              </a:ext>
            </a:extLst>
          </p:cNvPr>
          <p:cNvSpPr>
            <a:spLocks noChangeAspect="1" noChangeArrowheads="1"/>
          </p:cNvSpPr>
          <p:nvPr/>
        </p:nvSpPr>
        <p:spPr bwMode="auto">
          <a:xfrm>
            <a:off x="5743575" y="3278317"/>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6" name="Picture 5">
            <a:extLst>
              <a:ext uri="{FF2B5EF4-FFF2-40B4-BE49-F238E27FC236}">
                <a16:creationId xmlns:a16="http://schemas.microsoft.com/office/drawing/2014/main" id="{6D37C81A-4B98-436D-96B7-885E24F97C8A}"/>
              </a:ext>
            </a:extLst>
          </p:cNvPr>
          <p:cNvPicPr>
            <a:picLocks noChangeAspect="1"/>
          </p:cNvPicPr>
          <p:nvPr/>
        </p:nvPicPr>
        <p:blipFill>
          <a:blip r:embed="rId10" cstate="screen">
            <a:extLst>
              <a:ext uri="{28A0092B-C50C-407E-A947-70E740481C1C}">
                <a14:useLocalDpi xmlns:a14="http://schemas.microsoft.com/office/drawing/2010/main"/>
              </a:ext>
            </a:extLst>
          </a:blip>
          <a:stretch>
            <a:fillRect/>
          </a:stretch>
        </p:blipFill>
        <p:spPr>
          <a:xfrm>
            <a:off x="6014302" y="1405030"/>
            <a:ext cx="4620592" cy="4921034"/>
          </a:xfrm>
          <a:prstGeom prst="rect">
            <a:avLst/>
          </a:prstGeom>
        </p:spPr>
      </p:pic>
      <p:sp>
        <p:nvSpPr>
          <p:cNvPr id="7" name="TextBox 6">
            <a:extLst>
              <a:ext uri="{FF2B5EF4-FFF2-40B4-BE49-F238E27FC236}">
                <a16:creationId xmlns:a16="http://schemas.microsoft.com/office/drawing/2014/main" id="{53EA899F-9331-495C-99E8-F641044A2D42}"/>
              </a:ext>
            </a:extLst>
          </p:cNvPr>
          <p:cNvSpPr txBox="1"/>
          <p:nvPr/>
        </p:nvSpPr>
        <p:spPr>
          <a:xfrm>
            <a:off x="9257934" y="2819363"/>
            <a:ext cx="2822054" cy="2292935"/>
          </a:xfrm>
          <a:prstGeom prst="rect">
            <a:avLst/>
          </a:prstGeom>
          <a:noFill/>
        </p:spPr>
        <p:txBody>
          <a:bodyPr wrap="square" rtlCol="0">
            <a:spAutoFit/>
          </a:bodyPr>
          <a:lstStyle/>
          <a:p>
            <a:r>
              <a:rPr lang="en-US" sz="1100" b="1" i="1" dirty="0"/>
              <a:t>Figure 2: </a:t>
            </a:r>
          </a:p>
          <a:p>
            <a:r>
              <a:rPr lang="en-US" sz="1100" b="1" i="1" dirty="0"/>
              <a:t>(A)</a:t>
            </a:r>
            <a:r>
              <a:rPr lang="en-US" sz="1100" i="1" dirty="0"/>
              <a:t> illustrates how the </a:t>
            </a:r>
            <a:r>
              <a:rPr lang="en-US" sz="1100" i="1" baseline="30000" dirty="0"/>
              <a:t>18</a:t>
            </a:r>
            <a:r>
              <a:rPr lang="en-US" sz="1100" i="1" dirty="0"/>
              <a:t>O atom affects the glucose signal as read by </a:t>
            </a:r>
            <a:r>
              <a:rPr lang="en-US" sz="1100" i="1" baseline="30000" dirty="0"/>
              <a:t>13</a:t>
            </a:r>
            <a:r>
              <a:rPr lang="en-US" sz="1100" i="1" dirty="0"/>
              <a:t>C NMR spectroscopy. </a:t>
            </a:r>
          </a:p>
          <a:p>
            <a:r>
              <a:rPr lang="en-US" sz="1100" b="1" i="1" dirty="0"/>
              <a:t>(B)</a:t>
            </a:r>
            <a:r>
              <a:rPr lang="en-US" sz="1100" i="1" dirty="0"/>
              <a:t> shows that the </a:t>
            </a:r>
            <a:r>
              <a:rPr lang="en-US" sz="1100" i="1" baseline="30000" dirty="0"/>
              <a:t>18</a:t>
            </a:r>
            <a:r>
              <a:rPr lang="en-US" sz="1100" i="1" dirty="0"/>
              <a:t>O labeling technique was able to differentiate between metabolic products from rats fed normal chow (NC) and those fed a high-sugar diet (HS).</a:t>
            </a:r>
          </a:p>
          <a:p>
            <a:r>
              <a:rPr lang="en-US" sz="1100" b="1" i="1" dirty="0"/>
              <a:t>(C)</a:t>
            </a:r>
            <a:r>
              <a:rPr lang="en-US" sz="1100" i="1" dirty="0"/>
              <a:t> is a bar chart graphing the contribution of three different metabolic pathways towards the metabolic products detected in the two groups of rats. </a:t>
            </a:r>
          </a:p>
        </p:txBody>
      </p:sp>
      <p:sp>
        <p:nvSpPr>
          <p:cNvPr id="3" name="Text Box 28">
            <a:extLst>
              <a:ext uri="{FF2B5EF4-FFF2-40B4-BE49-F238E27FC236}">
                <a16:creationId xmlns:a16="http://schemas.microsoft.com/office/drawing/2014/main" id="{C046C5EE-F4C9-05E5-40C3-566144779DF2}"/>
              </a:ext>
            </a:extLst>
          </p:cNvPr>
          <p:cNvSpPr txBox="1">
            <a:spLocks noChangeArrowheads="1"/>
          </p:cNvSpPr>
          <p:nvPr/>
        </p:nvSpPr>
        <p:spPr bwMode="auto">
          <a:xfrm>
            <a:off x="-1" y="6248297"/>
            <a:ext cx="12192000" cy="600164"/>
          </a:xfrm>
          <a:prstGeom prst="rect">
            <a:avLst/>
          </a:prstGeom>
          <a:noFill/>
          <a:ln w="9525">
            <a:noFill/>
            <a:miter lim="800000"/>
            <a:headEnd/>
            <a:tailEnd/>
          </a:ln>
        </p:spPr>
        <p:txBody>
          <a:bodyPr wrap="square">
            <a:spAutoFit/>
          </a:bodyPr>
          <a:lstStyle/>
          <a:p>
            <a:pPr algn="just"/>
            <a:r>
              <a:rPr lang="en-US" sz="1100" b="1" dirty="0">
                <a:solidFill>
                  <a:srgbClr val="333399"/>
                </a:solidFill>
              </a:rPr>
              <a:t>Facilities and instrumentation used:</a:t>
            </a:r>
            <a:r>
              <a:rPr lang="en-US" sz="1100" dirty="0">
                <a:solidFill>
                  <a:srgbClr val="333399"/>
                </a:solidFill>
              </a:rPr>
              <a:t>  AMRIS, Bruker </a:t>
            </a:r>
            <a:r>
              <a:rPr lang="en-US" sz="1100" dirty="0" err="1">
                <a:solidFill>
                  <a:srgbClr val="333399"/>
                </a:solidFill>
              </a:rPr>
              <a:t>Avance</a:t>
            </a:r>
            <a:r>
              <a:rPr lang="en-US" sz="1100" dirty="0">
                <a:solidFill>
                  <a:srgbClr val="333399"/>
                </a:solidFill>
              </a:rPr>
              <a:t> III 800MHz.</a:t>
            </a:r>
          </a:p>
          <a:p>
            <a:pPr algn="just"/>
            <a:r>
              <a:rPr lang="en-US" sz="1100" b="1" dirty="0">
                <a:solidFill>
                  <a:srgbClr val="333399"/>
                </a:solidFill>
              </a:rPr>
              <a:t>Citation: </a:t>
            </a:r>
            <a:r>
              <a:rPr lang="en-US" sz="1100" b="0" i="0" dirty="0">
                <a:solidFill>
                  <a:srgbClr val="333399"/>
                </a:solidFill>
                <a:effectLst/>
                <a:latin typeface="arial" panose="020B0604020202020204" pitchFamily="34" charset="0"/>
              </a:rPr>
              <a:t>Coelho, M.; Mahar, R.; </a:t>
            </a:r>
            <a:r>
              <a:rPr lang="en-US" sz="1100" b="0" i="0" dirty="0" err="1">
                <a:solidFill>
                  <a:srgbClr val="333399"/>
                </a:solidFill>
                <a:effectLst/>
                <a:latin typeface="arial" panose="020B0604020202020204" pitchFamily="34" charset="0"/>
              </a:rPr>
              <a:t>Belew</a:t>
            </a:r>
            <a:r>
              <a:rPr lang="en-US" sz="1100" b="0" i="0" dirty="0">
                <a:solidFill>
                  <a:srgbClr val="333399"/>
                </a:solidFill>
                <a:effectLst/>
                <a:latin typeface="arial" panose="020B0604020202020204" pitchFamily="34" charset="0"/>
              </a:rPr>
              <a:t>, G.; Torres, A.; </a:t>
            </a:r>
            <a:r>
              <a:rPr lang="en-US" sz="1100" b="0" i="0" dirty="0" err="1">
                <a:solidFill>
                  <a:srgbClr val="333399"/>
                </a:solidFill>
                <a:effectLst/>
                <a:latin typeface="arial" panose="020B0604020202020204" pitchFamily="34" charset="0"/>
              </a:rPr>
              <a:t>Barosa</a:t>
            </a:r>
            <a:r>
              <a:rPr lang="en-US" sz="1100" b="0" i="0" dirty="0">
                <a:solidFill>
                  <a:srgbClr val="333399"/>
                </a:solidFill>
                <a:effectLst/>
                <a:latin typeface="arial" panose="020B0604020202020204" pitchFamily="34" charset="0"/>
              </a:rPr>
              <a:t>, C.; Cabral, F.; </a:t>
            </a:r>
            <a:r>
              <a:rPr lang="en-US" sz="1100" b="0" i="0" dirty="0" err="1">
                <a:solidFill>
                  <a:srgbClr val="333399"/>
                </a:solidFill>
                <a:effectLst/>
                <a:latin typeface="arial" panose="020B0604020202020204" pitchFamily="34" charset="0"/>
              </a:rPr>
              <a:t>Viegas</a:t>
            </a:r>
            <a:r>
              <a:rPr lang="en-US" sz="1100" b="0" i="0" dirty="0">
                <a:solidFill>
                  <a:srgbClr val="333399"/>
                </a:solidFill>
                <a:effectLst/>
                <a:latin typeface="arial" panose="020B0604020202020204" pitchFamily="34" charset="0"/>
              </a:rPr>
              <a:t>, I.; </a:t>
            </a:r>
            <a:r>
              <a:rPr lang="en-US" sz="1100" b="0" i="0" dirty="0" err="1">
                <a:solidFill>
                  <a:srgbClr val="333399"/>
                </a:solidFill>
                <a:effectLst/>
                <a:latin typeface="arial" panose="020B0604020202020204" pitchFamily="34" charset="0"/>
              </a:rPr>
              <a:t>Gastaldelli</a:t>
            </a:r>
            <a:r>
              <a:rPr lang="en-US" sz="1100" b="0" i="0" dirty="0">
                <a:solidFill>
                  <a:srgbClr val="333399"/>
                </a:solidFill>
                <a:effectLst/>
                <a:latin typeface="arial" panose="020B0604020202020204" pitchFamily="34" charset="0"/>
              </a:rPr>
              <a:t>, A.; Mendes, V.; </a:t>
            </a:r>
            <a:r>
              <a:rPr lang="en-US" sz="1100" b="0" i="0" dirty="0" err="1">
                <a:solidFill>
                  <a:srgbClr val="333399"/>
                </a:solidFill>
                <a:effectLst/>
                <a:latin typeface="arial" panose="020B0604020202020204" pitchFamily="34" charset="0"/>
              </a:rPr>
              <a:t>Manadas</a:t>
            </a:r>
            <a:r>
              <a:rPr lang="en-US" sz="1100" b="0" i="0" dirty="0">
                <a:solidFill>
                  <a:srgbClr val="333399"/>
                </a:solidFill>
                <a:effectLst/>
                <a:latin typeface="arial" panose="020B0604020202020204" pitchFamily="34" charset="0"/>
              </a:rPr>
              <a:t>, B.; Jones, J.G.; Merritt, M.E., </a:t>
            </a:r>
            <a:r>
              <a:rPr lang="en-US" sz="1100" b="0" i="1" dirty="0">
                <a:solidFill>
                  <a:srgbClr val="333399"/>
                </a:solidFill>
                <a:effectLst/>
                <a:latin typeface="arial" panose="020B0604020202020204" pitchFamily="34" charset="0"/>
              </a:rPr>
              <a:t>Enrichment of hepatic glycogen and plasma glucose from H₂18O informs gluconeogenic and indirect pathway fluxes in naturally feeding mice,</a:t>
            </a:r>
            <a:r>
              <a:rPr lang="en-US" sz="1100" b="0" i="0" dirty="0">
                <a:solidFill>
                  <a:srgbClr val="333399"/>
                </a:solidFill>
                <a:effectLst/>
                <a:latin typeface="arial" panose="020B0604020202020204" pitchFamily="34" charset="0"/>
              </a:rPr>
              <a:t> NMR in Biomedicine, </a:t>
            </a:r>
            <a:r>
              <a:rPr lang="en-US" sz="1100" b="1" i="0" dirty="0" err="1">
                <a:solidFill>
                  <a:srgbClr val="333399"/>
                </a:solidFill>
                <a:effectLst/>
                <a:latin typeface="arial" panose="020B0604020202020204" pitchFamily="34" charset="0"/>
              </a:rPr>
              <a:t>epub</a:t>
            </a:r>
            <a:r>
              <a:rPr lang="en-US" sz="1100" b="0" i="0" dirty="0">
                <a:solidFill>
                  <a:srgbClr val="333399"/>
                </a:solidFill>
                <a:effectLst/>
                <a:latin typeface="arial" panose="020B0604020202020204" pitchFamily="34" charset="0"/>
              </a:rPr>
              <a:t>, e4837 (2022) </a:t>
            </a:r>
            <a:r>
              <a:rPr lang="en-US" sz="1100" b="1" i="0" dirty="0">
                <a:solidFill>
                  <a:srgbClr val="333399"/>
                </a:solidFill>
                <a:effectLst/>
                <a:latin typeface="arial" panose="020B0604020202020204" pitchFamily="34" charset="0"/>
                <a:hlinkClick r:id="rId11">
                  <a:extLst>
                    <a:ext uri="{A12FA001-AC4F-418D-AE19-62706E023703}">
                      <ahyp:hlinkClr xmlns:ahyp="http://schemas.microsoft.com/office/drawing/2018/hyperlinkcolor" val="tx"/>
                    </a:ext>
                  </a:extLst>
                </a:hlinkClick>
              </a:rPr>
              <a:t>doi.org/10.1002/nbm.4837</a:t>
            </a:r>
            <a:r>
              <a:rPr lang="en-US" sz="1100" b="0" i="0" dirty="0">
                <a:solidFill>
                  <a:srgbClr val="333399"/>
                </a:solidFill>
                <a:effectLst/>
                <a:latin typeface="arial" panose="020B0604020202020204" pitchFamily="34" charset="0"/>
              </a:rPr>
              <a:t> - </a:t>
            </a:r>
            <a:r>
              <a:rPr lang="en-US" sz="1100" b="1" i="0" dirty="0">
                <a:solidFill>
                  <a:srgbClr val="333399"/>
                </a:solidFill>
                <a:effectLst/>
                <a:latin typeface="arial" panose="020B0604020202020204" pitchFamily="34" charset="0"/>
                <a:hlinkClick r:id="rId12">
                  <a:extLst>
                    <a:ext uri="{A12FA001-AC4F-418D-AE19-62706E023703}">
                      <ahyp:hlinkClr xmlns:ahyp="http://schemas.microsoft.com/office/drawing/2018/hyperlinkcolor" val="tx"/>
                    </a:ext>
                  </a:extLst>
                </a:hlinkClick>
              </a:rPr>
              <a:t>Data Set</a:t>
            </a:r>
            <a:endParaRPr lang="en-US" sz="1200" dirty="0">
              <a:solidFill>
                <a:srgbClr val="333399"/>
              </a:solidFill>
            </a:endParaRPr>
          </a:p>
        </p:txBody>
      </p:sp>
    </p:spTree>
    <p:extLst>
      <p:ext uri="{BB962C8B-B14F-4D97-AF65-F5344CB8AC3E}">
        <p14:creationId xmlns:p14="http://schemas.microsoft.com/office/powerpoint/2010/main" val="1214254759"/>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FC4AD0200B8BC44BDD330EF3059487F" ma:contentTypeVersion="1" ma:contentTypeDescription="Create a new document." ma:contentTypeScope="" ma:versionID="0da82ca7ad83cb9daf5cd4f11a0355f1">
  <xsd:schema xmlns:xsd="http://www.w3.org/2001/XMLSchema" xmlns:xs="http://www.w3.org/2001/XMLSchema" xmlns:p="http://schemas.microsoft.com/office/2006/metadata/properties" xmlns:ns2="2ba5d019-e4dc-4c77-b441-444c3562fe17" targetNamespace="http://schemas.microsoft.com/office/2006/metadata/properties" ma:root="true" ma:fieldsID="400a779ef7cc78711cad3a81b79875b7" ns2:_="">
    <xsd:import namespace="2ba5d019-e4dc-4c77-b441-444c3562fe17"/>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a5d019-e4dc-4c77-b441-444c3562fe1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9BEF469-7AB9-44C7-A10C-4765AE2A121A}">
  <ds:schemaRefs>
    <ds:schemaRef ds:uri="http://schemas.microsoft.com/sharepoint/v3/contenttype/forms"/>
  </ds:schemaRefs>
</ds:datastoreItem>
</file>

<file path=customXml/itemProps2.xml><?xml version="1.0" encoding="utf-8"?>
<ds:datastoreItem xmlns:ds="http://schemas.openxmlformats.org/officeDocument/2006/customXml" ds:itemID="{1DD8285F-3CA9-4843-9A0F-36162FE13C78}"/>
</file>

<file path=customXml/itemProps3.xml><?xml version="1.0" encoding="utf-8"?>
<ds:datastoreItem xmlns:ds="http://schemas.openxmlformats.org/officeDocument/2006/customXml" ds:itemID="{85776D44-FF80-4362-A44A-6F31176A3738}">
  <ds:schemaRefs>
    <ds:schemaRef ds:uri="http://schemas.microsoft.com/office/2006/documentManagement/types"/>
    <ds:schemaRef ds:uri="85b92524-c746-4aed-b79d-e88e4da98f57"/>
    <ds:schemaRef ds:uri="http://www.w3.org/XML/1998/namespace"/>
    <ds:schemaRef ds:uri="http://purl.org/dc/terms/"/>
    <ds:schemaRef ds:uri="aa9e44f9-ad56-42ac-98fa-1642e3d1644e"/>
    <ds:schemaRef ds:uri="http://schemas.microsoft.com/office/2006/metadata/properties"/>
    <ds:schemaRef ds:uri="http://schemas.openxmlformats.org/package/2006/metadata/core-properties"/>
    <ds:schemaRef ds:uri="http://schemas.microsoft.com/office/infopath/2007/PartnerControls"/>
    <ds:schemaRef ds:uri="http://purl.org/dc/dcmitype/"/>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6345</TotalTime>
  <Words>1419</Words>
  <Application>Microsoft Office PowerPoint</Application>
  <PresentationFormat>Widescreen</PresentationFormat>
  <Paragraphs>36</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Arial</vt:lpstr>
      <vt:lpstr>Calibri</vt:lpstr>
      <vt:lpstr>Default Design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Li</dc:creator>
  <cp:lastModifiedBy>Kathleen Amm</cp:lastModifiedBy>
  <cp:revision>162</cp:revision>
  <cp:lastPrinted>2019-07-16T13:07:28Z</cp:lastPrinted>
  <dcterms:created xsi:type="dcterms:W3CDTF">2004-08-07T03:10:56Z</dcterms:created>
  <dcterms:modified xsi:type="dcterms:W3CDTF">2024-06-07T18:07:22Z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0x010100AFC4AD0200B8BC44BDD330EF3059487F</vt:lpwstr>
  </property>
</Properties>
</file>