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91" autoAdjust="0"/>
    <p:restoredTop sz="90728" autoAdjust="0"/>
  </p:normalViewPr>
  <p:slideViewPr>
    <p:cSldViewPr snapToGrid="0">
      <p:cViewPr varScale="1">
        <p:scale>
          <a:sx n="148" d="100"/>
          <a:sy n="148" d="100"/>
        </p:scale>
        <p:origin x="1240" y="8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766903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88/1361-648x/ac7d2b" TargetMode="External"/><Relationship Id="rId3" Type="http://schemas.openxmlformats.org/officeDocument/2006/relationships/image" Target="../media/image1.png"/><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rcid.org/0000-0001-6641-4861" TargetMode="External"/><Relationship Id="rId5" Type="http://schemas.openxmlformats.org/officeDocument/2006/relationships/hyperlink" Target="https://orcid.org/0000-0002-2704-9969"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hyperlink" Target="https://doi.org/10.1088/1361-648x/ac7d2b" TargetMode="External"/><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orcid.org/0000-0001-6641-4861" TargetMode="External"/><Relationship Id="rId5" Type="http://schemas.openxmlformats.org/officeDocument/2006/relationships/hyperlink" Target="https://orcid.org/0000-0002-2704-9969"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331915"/>
            <a:ext cx="5934075" cy="4678204"/>
          </a:xfrm>
          <a:prstGeom prst="rect">
            <a:avLst/>
          </a:prstGeom>
          <a:noFill/>
          <a:ln w="9525">
            <a:noFill/>
            <a:miter lim="800000"/>
            <a:headEnd/>
            <a:tailEnd/>
          </a:ln>
        </p:spPr>
        <p:txBody>
          <a:bodyPr wrap="square">
            <a:spAutoFit/>
          </a:bodyPr>
          <a:lstStyle/>
          <a:p>
            <a:pPr algn="just"/>
            <a:r>
              <a:rPr lang="en-US" sz="1200" b="1" dirty="0"/>
              <a:t>Quantum oscillations </a:t>
            </a:r>
            <a:r>
              <a:rPr lang="en-US" sz="1200" dirty="0"/>
              <a:t>have long been observed in metals where the electron orbits on the fermi surface are quantized by the magnetic field.  These oscillations have been usually detected by changes in the magnetization as de Haas-van Alphen effect (</a:t>
            </a:r>
            <a:r>
              <a:rPr lang="en-US" sz="1200" dirty="0" err="1"/>
              <a:t>dHvA</a:t>
            </a:r>
            <a:r>
              <a:rPr lang="en-US" sz="1200" dirty="0"/>
              <a:t>) or in the resistance as </a:t>
            </a:r>
            <a:r>
              <a:rPr lang="en-US" sz="1200" dirty="0" err="1"/>
              <a:t>Shubnikov</a:t>
            </a:r>
            <a:r>
              <a:rPr lang="en-US" sz="1200" dirty="0"/>
              <a:t>-de Haas effect (</a:t>
            </a:r>
            <a:r>
              <a:rPr lang="en-US" sz="1200" dirty="0" err="1"/>
              <a:t>SdH</a:t>
            </a:r>
            <a:r>
              <a:rPr lang="en-US" sz="1200" dirty="0"/>
              <a:t>). It is surprising, however, to observe such oscillations which are characteristic of a metal in an insulator such as SmB</a:t>
            </a:r>
            <a:r>
              <a:rPr lang="en-US" sz="1200" baseline="-25000" dirty="0"/>
              <a:t>6</a:t>
            </a:r>
            <a:r>
              <a:rPr lang="en-US" sz="1200" dirty="0"/>
              <a:t>. A debate has  arisen in the community as to whether these magneto-quantum oscillations are an </a:t>
            </a:r>
            <a:r>
              <a:rPr lang="en-US" sz="1200" i="1" dirty="0"/>
              <a:t>extrinsic effect </a:t>
            </a:r>
            <a:r>
              <a:rPr lang="en-US" sz="1200" dirty="0"/>
              <a:t>arising from rare-earth impurities, defects, and/or aluminum inclusions or an </a:t>
            </a:r>
            <a:r>
              <a:rPr lang="en-US" sz="1200" i="1" dirty="0"/>
              <a:t>intrinsic effect </a:t>
            </a:r>
            <a:r>
              <a:rPr lang="en-US" sz="1200" dirty="0"/>
              <a:t>revealing the existence of charge-neutral excitations in the bulk insulator.</a:t>
            </a:r>
          </a:p>
          <a:p>
            <a:pPr algn="just"/>
            <a:endParaRPr lang="en-US" sz="1000" dirty="0"/>
          </a:p>
          <a:p>
            <a:pPr algn="just"/>
            <a:r>
              <a:rPr lang="en-US" sz="1200" b="1" dirty="0"/>
              <a:t>To address this question, we have measured </a:t>
            </a:r>
            <a:r>
              <a:rPr lang="en-US" sz="1200" dirty="0"/>
              <a:t>the low temperature specific heat of both LaB</a:t>
            </a:r>
            <a:r>
              <a:rPr lang="en-US" sz="1200" baseline="-25000" dirty="0"/>
              <a:t>6</a:t>
            </a:r>
            <a:r>
              <a:rPr lang="en-US" sz="1200" dirty="0"/>
              <a:t> and SmB</a:t>
            </a:r>
            <a:r>
              <a:rPr lang="en-US" sz="1200" baseline="-25000" dirty="0"/>
              <a:t>6</a:t>
            </a:r>
            <a:r>
              <a:rPr lang="en-US" sz="1200" dirty="0"/>
              <a:t>  using custom-built rotatable micro- and nano-calorimeters. The quantum oscillation frequency and size of the fermi surface were mapped as a function of angle so that we could obtain a complete picture.  </a:t>
            </a:r>
            <a:r>
              <a:rPr lang="en-US" sz="1200" b="1" i="1" dirty="0"/>
              <a:t>The frequency and amplitude of the oscillations has ruled out impurities and inclusions (extrinsic factors) for this effect, establishing the existence of charge neutral excitations in the bulk of the insulator (intrinsic factors) as the source of the </a:t>
            </a:r>
            <a:r>
              <a:rPr lang="en-US" sz="1200" b="1" i="1" dirty="0" err="1"/>
              <a:t>quanum</a:t>
            </a:r>
            <a:r>
              <a:rPr lang="en-US" sz="1200" b="1" i="1" dirty="0"/>
              <a:t> oscillations.</a:t>
            </a:r>
            <a:r>
              <a:rPr lang="en-US" sz="1200" b="1" dirty="0"/>
              <a:t> </a:t>
            </a:r>
            <a:r>
              <a:rPr lang="en-US" sz="1200" dirty="0"/>
              <a:t>In addition, application of the </a:t>
            </a:r>
            <a:r>
              <a:rPr lang="en-US" sz="1200" dirty="0" err="1"/>
              <a:t>Lifshitz</a:t>
            </a:r>
            <a:r>
              <a:rPr lang="en-US" sz="1200" dirty="0"/>
              <a:t>–</a:t>
            </a:r>
            <a:r>
              <a:rPr lang="en-US" sz="1200" dirty="0" err="1"/>
              <a:t>Kosevich</a:t>
            </a:r>
            <a:r>
              <a:rPr lang="en-US" sz="1200" dirty="0"/>
              <a:t> (L–K) theory to determine the effective mass (a measure of interaction strength) of these excitations results in an unexpectedly heavy mass of 4.7</a:t>
            </a:r>
            <a:r>
              <a:rPr lang="en-US" sz="1200" i="1" dirty="0"/>
              <a:t>m</a:t>
            </a:r>
            <a:r>
              <a:rPr lang="en-US" sz="1200" i="1" baseline="-25000" dirty="0"/>
              <a:t>e </a:t>
            </a:r>
            <a:r>
              <a:rPr lang="en-US" sz="1200" dirty="0"/>
              <a:t>as shown in the figure.  At lower temperatures and other orientations this value can reach 6.6</a:t>
            </a:r>
            <a:r>
              <a:rPr lang="en-US" sz="1200" i="1" dirty="0"/>
              <a:t>m</a:t>
            </a:r>
            <a:r>
              <a:rPr lang="en-US" sz="1200" i="1" baseline="-25000" dirty="0"/>
              <a:t>e</a:t>
            </a:r>
            <a:r>
              <a:rPr lang="en-US" sz="1200" dirty="0"/>
              <a:t>. The </a:t>
            </a:r>
            <a:r>
              <a:rPr lang="en-US" sz="1200" dirty="0" err="1"/>
              <a:t>MagLab’s</a:t>
            </a:r>
            <a:r>
              <a:rPr lang="en-US" sz="1200" dirty="0"/>
              <a:t> unique combination of 31T resistive magnet and the 32T superconducting  magnet with a dilution refrigerator, single-axis rotators along with staff expertise made it possible for us to calorimetrically investigate fermi liquid-like (metallic) excitations in an insulating system.</a:t>
            </a:r>
          </a:p>
        </p:txBody>
      </p:sp>
      <p:pic>
        <p:nvPicPr>
          <p:cNvPr id="4" name="Picture 3" descr="A graph of a graph showing a number of data&#10;&#10;Description automatically generated with medium confidence">
            <a:extLst>
              <a:ext uri="{FF2B5EF4-FFF2-40B4-BE49-F238E27FC236}">
                <a16:creationId xmlns:a16="http://schemas.microsoft.com/office/drawing/2014/main" id="{52BD462E-2136-CA31-CC98-9846DBC4E17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59477" y="1380744"/>
            <a:ext cx="6169940" cy="2610359"/>
          </a:xfrm>
          <a:prstGeom prst="rect">
            <a:avLst/>
          </a:prstGeom>
        </p:spPr>
      </p:pic>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2"/>
            <a:ext cx="6169940" cy="4346645"/>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4"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53766" y="42336"/>
            <a:ext cx="9521072" cy="1015663"/>
          </a:xfrm>
          <a:prstGeom prst="rect">
            <a:avLst/>
          </a:prstGeom>
          <a:noFill/>
          <a:ln w="9525">
            <a:noFill/>
            <a:miter lim="800000"/>
            <a:headEnd/>
            <a:tailEnd/>
          </a:ln>
        </p:spPr>
        <p:txBody>
          <a:bodyPr wrap="square">
            <a:spAutoFit/>
          </a:bodyPr>
          <a:lstStyle/>
          <a:p>
            <a:pPr algn="ctr">
              <a:spcBef>
                <a:spcPts val="0"/>
              </a:spcBef>
            </a:pPr>
            <a:r>
              <a:rPr lang="en-US" sz="1600" b="1" dirty="0"/>
              <a:t>Magneto-Quantum Oscillations in the Specific Heat of a Topological Kondo Insulator</a:t>
            </a:r>
          </a:p>
          <a:p>
            <a:pPr algn="ctr">
              <a:spcBef>
                <a:spcPts val="0"/>
              </a:spcBef>
            </a:pPr>
            <a:endParaRPr lang="en-US" sz="600" dirty="0"/>
          </a:p>
          <a:p>
            <a:pPr algn="ctr">
              <a:spcBef>
                <a:spcPts val="0"/>
              </a:spcBef>
            </a:pPr>
            <a:r>
              <a:rPr lang="en-US" sz="1100" dirty="0">
                <a:hlinkClick r:id="rId5"/>
              </a:rPr>
              <a:t>P.G Barre</a:t>
            </a:r>
            <a:r>
              <a:rPr lang="en-US" sz="1100" baseline="30000" dirty="0">
                <a:hlinkClick r:id="rId5"/>
              </a:rPr>
              <a:t>1</a:t>
            </a:r>
            <a:r>
              <a:rPr lang="en-US" sz="1100" dirty="0"/>
              <a:t>, </a:t>
            </a:r>
            <a:r>
              <a:rPr lang="en-US" sz="1100" dirty="0">
                <a:hlinkClick r:id="rId6"/>
              </a:rPr>
              <a:t>A. Rydh</a:t>
            </a:r>
            <a:r>
              <a:rPr lang="en-US" sz="1100" baseline="30000" dirty="0"/>
              <a:t>2</a:t>
            </a:r>
            <a:r>
              <a:rPr lang="en-US" sz="1100" dirty="0"/>
              <a:t>, J. Palmer-Fortune</a:t>
            </a:r>
            <a:r>
              <a:rPr lang="en-US" sz="1100" baseline="30000" dirty="0"/>
              <a:t>3</a:t>
            </a:r>
            <a:r>
              <a:rPr lang="en-US" sz="1100" dirty="0"/>
              <a:t>, </a:t>
            </a:r>
            <a:r>
              <a:rPr lang="en-US" sz="1100" dirty="0">
                <a:hlinkClick r:id="rId5"/>
              </a:rPr>
              <a:t>S.T. Hannahs</a:t>
            </a:r>
            <a:r>
              <a:rPr lang="en-US" sz="1100" baseline="30000" dirty="0"/>
              <a:t>4</a:t>
            </a:r>
            <a:r>
              <a:rPr lang="en-US" sz="1100" dirty="0"/>
              <a:t>, A.P. Ramirez</a:t>
            </a:r>
            <a:r>
              <a:rPr lang="en-US" sz="1100" baseline="30000" dirty="0"/>
              <a:t>1</a:t>
            </a:r>
            <a:r>
              <a:rPr lang="en-US" sz="1100" dirty="0"/>
              <a:t>, and </a:t>
            </a:r>
            <a:r>
              <a:rPr lang="en-US" sz="1100" dirty="0">
                <a:hlinkClick r:id="rId5"/>
              </a:rPr>
              <a:t>N.A. Fortune</a:t>
            </a:r>
            <a:r>
              <a:rPr lang="en-US" sz="1100" baseline="30000" dirty="0">
                <a:hlinkClick r:id="rId5"/>
              </a:rPr>
              <a:t>4</a:t>
            </a:r>
            <a:endParaRPr lang="en-US" sz="1100" dirty="0"/>
          </a:p>
          <a:p>
            <a:pPr marL="228600" indent="-228600" algn="ctr">
              <a:spcBef>
                <a:spcPts val="0"/>
              </a:spcBef>
              <a:buAutoNum type="arabicPeriod"/>
            </a:pPr>
            <a:r>
              <a:rPr lang="en-US" sz="1050" b="1" dirty="0">
                <a:solidFill>
                  <a:srgbClr val="0033CC"/>
                </a:solidFill>
              </a:rPr>
              <a:t>UCSC; 2. Stockholm Univ.; 3. Smith College; 4. NHMFL</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DMR-2128556</a:t>
            </a:r>
            <a:r>
              <a:rPr lang="en-US" sz="1050" dirty="0"/>
              <a:t>); A.P. Ramirez (DOE DE-SC0017862)</a:t>
            </a:r>
            <a:endParaRPr lang="en-US" sz="1050" b="1" dirty="0">
              <a:solidFill>
                <a:srgbClr val="0033CC"/>
              </a:solidFill>
            </a:endParaRPr>
          </a:p>
        </p:txBody>
      </p:sp>
      <p:pic>
        <p:nvPicPr>
          <p:cNvPr id="14" name="Picture 13" descr="JustM_purple.jpg"/>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11" name="Rectangle 10"/>
          <p:cNvSpPr/>
          <p:nvPr/>
        </p:nvSpPr>
        <p:spPr>
          <a:xfrm>
            <a:off x="5959477" y="4646259"/>
            <a:ext cx="6169940" cy="1015663"/>
          </a:xfrm>
          <a:prstGeom prst="rect">
            <a:avLst/>
          </a:prstGeom>
        </p:spPr>
        <p:txBody>
          <a:bodyPr wrap="square">
            <a:spAutoFit/>
          </a:bodyPr>
          <a:lstStyle/>
          <a:p>
            <a:r>
              <a:rPr lang="en-US" sz="1200" dirty="0"/>
              <a:t>Residual specific heat vs inverse magnetic field (H</a:t>
            </a:r>
            <a:r>
              <a:rPr lang="en-US" sz="1200" baseline="30000" dirty="0"/>
              <a:t>−1</a:t>
            </a:r>
            <a:r>
              <a:rPr lang="en-US" sz="1200" dirty="0"/>
              <a:t>) at T=0.58K and </a:t>
            </a:r>
            <a:r>
              <a:rPr lang="el-GR" sz="1200" dirty="0"/>
              <a:t>Φ=45</a:t>
            </a:r>
            <a:r>
              <a:rPr lang="en-US" sz="1200" dirty="0"/>
              <a:t>°.  The red curve is a comparison of the data to a fit of the L-K model using an effective mass of 4.7</a:t>
            </a:r>
            <a:r>
              <a:rPr lang="en-US" sz="1200" i="1" dirty="0"/>
              <a:t>m</a:t>
            </a:r>
            <a:r>
              <a:rPr lang="en-US" sz="1200" i="1" baseline="-25000" dirty="0"/>
              <a:t>e</a:t>
            </a:r>
            <a:r>
              <a:rPr lang="en-US" sz="1200" dirty="0"/>
              <a:t> determined from the node in the oscillatory specific heat and the two frequencies of oscillation (341 tesla and 1399 tesla) identified from the Fourier power spectrum at this orientation.</a:t>
            </a: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567D2CCF-4468-6655-6BCA-BF8A1CFC2CA7}"/>
              </a:ext>
            </a:extLst>
          </p:cNvPr>
          <p:cNvSpPr txBox="1"/>
          <p:nvPr/>
        </p:nvSpPr>
        <p:spPr>
          <a:xfrm>
            <a:off x="6588276" y="3998040"/>
            <a:ext cx="5397631" cy="461665"/>
          </a:xfrm>
          <a:prstGeom prst="rect">
            <a:avLst/>
          </a:prstGeom>
          <a:noFill/>
        </p:spPr>
        <p:txBody>
          <a:bodyPr wrap="none" rtlCol="0">
            <a:spAutoFit/>
          </a:bodyPr>
          <a:lstStyle/>
          <a:p>
            <a:r>
              <a:rPr lang="en-US" sz="1200" dirty="0"/>
              <a:t>0.03                     0.04                      0.05                      0.06                     0.07</a:t>
            </a:r>
          </a:p>
          <a:p>
            <a:pPr algn="ctr"/>
            <a:r>
              <a:rPr lang="en-US" sz="1200" dirty="0"/>
              <a:t>H</a:t>
            </a:r>
            <a:r>
              <a:rPr lang="en-US" sz="1200" baseline="30000" dirty="0"/>
              <a:t>-1</a:t>
            </a:r>
            <a:r>
              <a:rPr lang="en-US" sz="1200" dirty="0"/>
              <a:t> (T</a:t>
            </a:r>
            <a:r>
              <a:rPr lang="en-US" sz="1200" baseline="30000" dirty="0"/>
              <a:t>-1</a:t>
            </a:r>
            <a:r>
              <a:rPr lang="en-US" sz="1200" dirty="0"/>
              <a:t>)</a:t>
            </a:r>
          </a:p>
        </p:txBody>
      </p:sp>
      <p:sp>
        <p:nvSpPr>
          <p:cNvPr id="6" name="TextBox 5">
            <a:extLst>
              <a:ext uri="{FF2B5EF4-FFF2-40B4-BE49-F238E27FC236}">
                <a16:creationId xmlns:a16="http://schemas.microsoft.com/office/drawing/2014/main" id="{5CBB74EC-731B-C193-6666-EBB599368A03}"/>
              </a:ext>
            </a:extLst>
          </p:cNvPr>
          <p:cNvSpPr txBox="1"/>
          <p:nvPr/>
        </p:nvSpPr>
        <p:spPr>
          <a:xfrm>
            <a:off x="6879771" y="5889171"/>
            <a:ext cx="184731" cy="369332"/>
          </a:xfrm>
          <a:prstGeom prst="rect">
            <a:avLst/>
          </a:prstGeom>
          <a:noFill/>
        </p:spPr>
        <p:txBody>
          <a:bodyPr wrap="none" rtlCol="0">
            <a:spAutoFit/>
          </a:bodyPr>
          <a:lstStyle/>
          <a:p>
            <a:endParaRPr lang="en-US" dirty="0"/>
          </a:p>
        </p:txBody>
      </p:sp>
      <p:sp>
        <p:nvSpPr>
          <p:cNvPr id="3" name="Text Box 28">
            <a:extLst>
              <a:ext uri="{FF2B5EF4-FFF2-40B4-BE49-F238E27FC236}">
                <a16:creationId xmlns:a16="http://schemas.microsoft.com/office/drawing/2014/main" id="{64F1F376-0AC1-6A73-D5F4-ACBCCC1EF16E}"/>
              </a:ext>
            </a:extLst>
          </p:cNvPr>
          <p:cNvSpPr txBox="1">
            <a:spLocks noChangeArrowheads="1"/>
          </p:cNvSpPr>
          <p:nvPr/>
        </p:nvSpPr>
        <p:spPr bwMode="auto">
          <a:xfrm>
            <a:off x="0" y="6180049"/>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t>
            </a:r>
            <a:r>
              <a:rPr lang="en-US" sz="1100" b="0" dirty="0">
                <a:solidFill>
                  <a:srgbClr val="333399"/>
                </a:solidFill>
              </a:rPr>
              <a:t>DC field Facility. Heat capacity measurements in Cell 9 resistive and 32 tesla all superconducting magnet.</a:t>
            </a:r>
            <a:endParaRPr lang="en-US" sz="1100" dirty="0">
              <a:solidFill>
                <a:srgbClr val="333399"/>
              </a:solidFill>
            </a:endParaRPr>
          </a:p>
          <a:p>
            <a:r>
              <a:rPr lang="en-US" sz="1100" b="1" dirty="0">
                <a:solidFill>
                  <a:srgbClr val="333399"/>
                </a:solidFill>
              </a:rPr>
              <a:t>Citation: </a:t>
            </a:r>
            <a:r>
              <a:rPr lang="en-US" sz="1100" b="0" i="0" dirty="0" err="1">
                <a:solidFill>
                  <a:srgbClr val="333399"/>
                </a:solidFill>
                <a:effectLst/>
                <a:latin typeface="arial" panose="020B0604020202020204" pitchFamily="34" charset="0"/>
              </a:rPr>
              <a:t>LaBarre</a:t>
            </a:r>
            <a:r>
              <a:rPr lang="en-US" sz="1100" b="0" i="0" dirty="0">
                <a:solidFill>
                  <a:srgbClr val="333399"/>
                </a:solidFill>
                <a:effectLst/>
                <a:latin typeface="arial" panose="020B0604020202020204" pitchFamily="34" charset="0"/>
              </a:rPr>
              <a:t>, P.G.; </a:t>
            </a:r>
            <a:r>
              <a:rPr lang="en-US" sz="1100" b="0" i="0" dirty="0" err="1">
                <a:solidFill>
                  <a:srgbClr val="333399"/>
                </a:solidFill>
                <a:effectLst/>
                <a:latin typeface="arial" panose="020B0604020202020204" pitchFamily="34" charset="0"/>
              </a:rPr>
              <a:t>Rydh</a:t>
            </a:r>
            <a:r>
              <a:rPr lang="en-US" sz="1100" b="0" i="0" dirty="0">
                <a:solidFill>
                  <a:srgbClr val="333399"/>
                </a:solidFill>
                <a:effectLst/>
                <a:latin typeface="arial" panose="020B0604020202020204" pitchFamily="34" charset="0"/>
              </a:rPr>
              <a:t>, A.; Palmer-Fortune, J.; </a:t>
            </a:r>
            <a:r>
              <a:rPr lang="en-US" sz="1100" b="0" i="0" dirty="0" err="1">
                <a:solidFill>
                  <a:srgbClr val="333399"/>
                </a:solidFill>
                <a:effectLst/>
                <a:latin typeface="arial" panose="020B0604020202020204" pitchFamily="34" charset="0"/>
              </a:rPr>
              <a:t>Frothingham</a:t>
            </a:r>
            <a:r>
              <a:rPr lang="en-US" sz="1100" b="0" i="0" dirty="0">
                <a:solidFill>
                  <a:srgbClr val="333399"/>
                </a:solidFill>
                <a:effectLst/>
                <a:latin typeface="arial" panose="020B0604020202020204" pitchFamily="34" charset="0"/>
              </a:rPr>
              <a:t>, J.A.; Hannahs, S.T.; Ramirez, A.P.; Fortune, N.A., </a:t>
            </a:r>
            <a:r>
              <a:rPr lang="en-US" sz="1100" b="0" i="1" dirty="0" err="1">
                <a:solidFill>
                  <a:srgbClr val="333399"/>
                </a:solidFill>
                <a:effectLst/>
                <a:latin typeface="arial" panose="020B0604020202020204" pitchFamily="34" charset="0"/>
              </a:rPr>
              <a:t>Magnetoquantum</a:t>
            </a:r>
            <a:r>
              <a:rPr lang="en-US" sz="1100" b="0" i="1" dirty="0">
                <a:solidFill>
                  <a:srgbClr val="333399"/>
                </a:solidFill>
                <a:effectLst/>
                <a:latin typeface="arial" panose="020B0604020202020204" pitchFamily="34" charset="0"/>
              </a:rPr>
              <a:t> oscillations in the specific heat of a topological Kondo insulator,</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Physics-Condensed Matter</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34</a:t>
            </a:r>
            <a:r>
              <a:rPr lang="en-US" sz="1100" b="0" i="0" dirty="0">
                <a:solidFill>
                  <a:srgbClr val="333399"/>
                </a:solidFill>
                <a:effectLst/>
                <a:latin typeface="arial" panose="020B0604020202020204" pitchFamily="34" charset="0"/>
              </a:rPr>
              <a:t> (36), 36LT01 (2022) </a:t>
            </a:r>
            <a:r>
              <a:rPr lang="en-US" sz="1100" b="1" i="0" dirty="0">
                <a:solidFill>
                  <a:srgbClr val="333399"/>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doi.org/10.1088/1361-648x/ac7d2b</a:t>
            </a:r>
            <a:endParaRPr lang="en-US" sz="1200" dirty="0">
              <a:solidFill>
                <a:srgbClr val="333399"/>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31915"/>
            <a:ext cx="5895976" cy="4955203"/>
          </a:xfrm>
          <a:prstGeom prst="rect">
            <a:avLst/>
          </a:prstGeom>
          <a:noFill/>
          <a:ln w="9525">
            <a:noFill/>
            <a:miter lim="800000"/>
            <a:headEnd/>
            <a:tailEnd/>
          </a:ln>
        </p:spPr>
        <p:txBody>
          <a:bodyPr wrap="square">
            <a:spAutoFit/>
          </a:bodyPr>
          <a:lstStyle/>
          <a:p>
            <a:r>
              <a:rPr lang="en-US" sz="1200" b="1" dirty="0">
                <a:solidFill>
                  <a:srgbClr val="000000"/>
                </a:solidFill>
              </a:rPr>
              <a:t>What is the finding? </a:t>
            </a:r>
            <a:r>
              <a:rPr lang="en-US" sz="1200" dirty="0">
                <a:solidFill>
                  <a:srgbClr val="000000"/>
                </a:solidFill>
              </a:rPr>
              <a:t>M</a:t>
            </a:r>
            <a:r>
              <a:rPr lang="en-US" sz="1200" dirty="0">
                <a:effectLst/>
              </a:rPr>
              <a:t>easuring </a:t>
            </a:r>
            <a:r>
              <a:rPr lang="en-US" sz="1200" dirty="0">
                <a:effectLst/>
                <a:latin typeface="+mn-lt"/>
              </a:rPr>
              <a:t>specific heat, scientists observed a phenomenon called magneto-quantum oscillations in an insulator - </a:t>
            </a:r>
            <a:r>
              <a:rPr lang="en-US" sz="1200" b="0" i="0" dirty="0">
                <a:solidFill>
                  <a:srgbClr val="040C28"/>
                </a:solidFill>
                <a:effectLst/>
                <a:latin typeface="+mn-lt"/>
              </a:rPr>
              <a:t>Samarium hexaboride (</a:t>
            </a:r>
            <a:r>
              <a:rPr lang="en-US" sz="1200" dirty="0">
                <a:effectLst/>
                <a:latin typeface="+mn-lt"/>
              </a:rPr>
              <a:t>SmB6). Magneto-quantum oscillations are </a:t>
            </a:r>
            <a:r>
              <a:rPr lang="en-US" sz="1200" dirty="0">
                <a:latin typeface="+mn-lt"/>
              </a:rPr>
              <a:t>a type of rhythmic change in a material’s properties that vary as the magnetic field changes. </a:t>
            </a:r>
            <a:r>
              <a:rPr lang="en-US" sz="1200" dirty="0">
                <a:effectLst/>
                <a:latin typeface="+mn-lt"/>
              </a:rPr>
              <a:t>These new findings confirm and expand earlier torque magnetometry measurements </a:t>
            </a:r>
            <a:r>
              <a:rPr lang="en-US" sz="1200" dirty="0">
                <a:effectLst/>
              </a:rPr>
              <a:t>which also showed similar oscillations. This data strongly suggests that in SmB6, it's not regular electrons causing the oscillations, but special particles called electrically-neutral quasiparticles that act like electrons.</a:t>
            </a:r>
          </a:p>
          <a:p>
            <a:pPr algn="l"/>
            <a:endParaRPr lang="en-US" sz="800" dirty="0">
              <a:solidFill>
                <a:srgbClr val="000000"/>
              </a:solidFill>
            </a:endParaRPr>
          </a:p>
          <a:p>
            <a:pPr algn="just"/>
            <a:r>
              <a:rPr lang="en-US" sz="1200" b="1" dirty="0">
                <a:solidFill>
                  <a:srgbClr val="000000"/>
                </a:solidFill>
              </a:rPr>
              <a:t>Why is this important? </a:t>
            </a:r>
            <a:r>
              <a:rPr lang="en-US" sz="1200" dirty="0">
                <a:latin typeface="Arial" charset="0"/>
              </a:rPr>
              <a:t>Until recently, all materials that exhibited quantum oscillations could be categorized as metals. Quantum oscillations occur as energy levels of electrons in atoms cross a dividing line between occupied and unoccupied with increases or decreases to magnetic field. In an insulator, electrons are “locked” in fully-occupied energy levels with no ability to move due to an applied magnetic field. Since SmB</a:t>
            </a:r>
            <a:r>
              <a:rPr lang="en-US" sz="1200" baseline="-25000" dirty="0">
                <a:latin typeface="Arial" charset="0"/>
              </a:rPr>
              <a:t>6</a:t>
            </a:r>
            <a:r>
              <a:rPr lang="en-US" sz="1200" dirty="0">
                <a:latin typeface="Arial" charset="0"/>
              </a:rPr>
              <a:t> is an insulator, it should not exhibit quantum oscillations, however, does under these unique conditions. Scientists believe the quantum mechanics of SmB</a:t>
            </a:r>
            <a:r>
              <a:rPr lang="en-US" sz="1200" baseline="-25000" dirty="0">
                <a:latin typeface="Arial" charset="0"/>
              </a:rPr>
              <a:t>6</a:t>
            </a:r>
            <a:r>
              <a:rPr lang="en-US" sz="1200" dirty="0">
                <a:latin typeface="Arial" charset="0"/>
              </a:rPr>
              <a:t> may help produce these bizarre quasiparticles that carry no electric charge, but have magnetic properties like electrons. Materials with these properties may advance technology yielding more efficient thermoelectric materials, quantum computing and other unique electronic devices.</a:t>
            </a: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Observing SmB</a:t>
            </a:r>
            <a:r>
              <a:rPr lang="en-US" sz="1200" baseline="-25000" dirty="0">
                <a:latin typeface="Arial" charset="0"/>
              </a:rPr>
              <a:t>6</a:t>
            </a:r>
            <a:r>
              <a:rPr lang="en-US" sz="1200" dirty="0">
                <a:latin typeface="Arial" charset="0"/>
              </a:rPr>
              <a:t> magneto-quantum oscillations required very high magnetic fields &amp; low temperatures coupled to a quiet electromagnetic environment. The thermal energy changes in the SmB6 crystal are </a:t>
            </a:r>
            <a:r>
              <a:rPr lang="en-US" sz="1200" i="1" dirty="0">
                <a:latin typeface="Arial" charset="0"/>
              </a:rPr>
              <a:t>extremely</a:t>
            </a:r>
            <a:r>
              <a:rPr lang="en-US" sz="1200" dirty="0">
                <a:latin typeface="Arial" charset="0"/>
              </a:rPr>
              <a:t> small and the </a:t>
            </a:r>
            <a:r>
              <a:rPr lang="en-US" sz="1200" dirty="0" err="1">
                <a:latin typeface="Arial" charset="0"/>
              </a:rPr>
              <a:t>MagLab’s</a:t>
            </a:r>
            <a:r>
              <a:rPr lang="en-US" sz="1200" dirty="0">
                <a:latin typeface="Arial" charset="0"/>
              </a:rPr>
              <a:t> high magnetic fields were critical for the research team to observe the quantum oscillation amplitude growth. </a:t>
            </a:r>
            <a:endParaRPr lang="en-US" sz="800" dirty="0">
              <a:solidFill>
                <a:srgbClr val="FF0000"/>
              </a:solidFill>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4688881"/>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 Box 62">
            <a:extLst>
              <a:ext uri="{FF2B5EF4-FFF2-40B4-BE49-F238E27FC236}">
                <a16:creationId xmlns:a16="http://schemas.microsoft.com/office/drawing/2014/main" id="{28E66135-0536-9CAD-2A85-F02E9507DBE1}"/>
              </a:ext>
            </a:extLst>
          </p:cNvPr>
          <p:cNvSpPr txBox="1">
            <a:spLocks noChangeArrowheads="1"/>
          </p:cNvSpPr>
          <p:nvPr/>
        </p:nvSpPr>
        <p:spPr bwMode="auto">
          <a:xfrm>
            <a:off x="1253766" y="42336"/>
            <a:ext cx="9521072" cy="1015663"/>
          </a:xfrm>
          <a:prstGeom prst="rect">
            <a:avLst/>
          </a:prstGeom>
          <a:noFill/>
          <a:ln w="9525">
            <a:noFill/>
            <a:miter lim="800000"/>
            <a:headEnd/>
            <a:tailEnd/>
          </a:ln>
        </p:spPr>
        <p:txBody>
          <a:bodyPr wrap="square">
            <a:spAutoFit/>
          </a:bodyPr>
          <a:lstStyle/>
          <a:p>
            <a:pPr algn="ctr">
              <a:spcBef>
                <a:spcPts val="0"/>
              </a:spcBef>
            </a:pPr>
            <a:r>
              <a:rPr lang="en-US" sz="1600" b="1" dirty="0">
                <a:latin typeface="+mj-lt"/>
              </a:rPr>
              <a:t>Magneto-Quantum Oscillations Measured in Insulator </a:t>
            </a:r>
            <a:r>
              <a:rPr lang="en-US" sz="1600" b="1" i="0" dirty="0">
                <a:solidFill>
                  <a:srgbClr val="040C28"/>
                </a:solidFill>
                <a:effectLst/>
                <a:latin typeface="+mj-lt"/>
              </a:rPr>
              <a:t>Samarium hexaboride </a:t>
            </a:r>
            <a:endParaRPr lang="en-US" sz="1600" b="1" dirty="0">
              <a:latin typeface="+mj-lt"/>
            </a:endParaRPr>
          </a:p>
          <a:p>
            <a:pPr algn="ctr">
              <a:spcBef>
                <a:spcPts val="0"/>
              </a:spcBef>
            </a:pPr>
            <a:endParaRPr lang="en-US" sz="600" dirty="0"/>
          </a:p>
          <a:p>
            <a:pPr algn="ctr">
              <a:spcBef>
                <a:spcPts val="0"/>
              </a:spcBef>
            </a:pPr>
            <a:r>
              <a:rPr lang="en-US" sz="1100" dirty="0">
                <a:hlinkClick r:id="rId5"/>
              </a:rPr>
              <a:t>P.G Barre</a:t>
            </a:r>
            <a:r>
              <a:rPr lang="en-US" sz="1100" baseline="30000" dirty="0">
                <a:hlinkClick r:id="rId5"/>
              </a:rPr>
              <a:t>1</a:t>
            </a:r>
            <a:r>
              <a:rPr lang="en-US" sz="1100" dirty="0"/>
              <a:t>, </a:t>
            </a:r>
            <a:r>
              <a:rPr lang="en-US" sz="1100" dirty="0">
                <a:hlinkClick r:id="rId6"/>
              </a:rPr>
              <a:t>A. Rydh</a:t>
            </a:r>
            <a:r>
              <a:rPr lang="en-US" sz="1100" baseline="30000" dirty="0"/>
              <a:t>2</a:t>
            </a:r>
            <a:r>
              <a:rPr lang="en-US" sz="1100" dirty="0"/>
              <a:t>, J. Palmer-Fortune</a:t>
            </a:r>
            <a:r>
              <a:rPr lang="en-US" sz="1100" baseline="30000" dirty="0"/>
              <a:t>3</a:t>
            </a:r>
            <a:r>
              <a:rPr lang="en-US" sz="1100" dirty="0"/>
              <a:t>, </a:t>
            </a:r>
            <a:r>
              <a:rPr lang="en-US" sz="1100" dirty="0">
                <a:hlinkClick r:id="rId5"/>
              </a:rPr>
              <a:t>S.T. Hannahs</a:t>
            </a:r>
            <a:r>
              <a:rPr lang="en-US" sz="1100" baseline="30000" dirty="0"/>
              <a:t>4</a:t>
            </a:r>
            <a:r>
              <a:rPr lang="en-US" sz="1100" dirty="0"/>
              <a:t>, A.P. Ramirez</a:t>
            </a:r>
            <a:r>
              <a:rPr lang="en-US" sz="1100" baseline="30000" dirty="0"/>
              <a:t>1</a:t>
            </a:r>
            <a:r>
              <a:rPr lang="en-US" sz="1100" dirty="0"/>
              <a:t>, and </a:t>
            </a:r>
            <a:r>
              <a:rPr lang="en-US" sz="1100" dirty="0">
                <a:hlinkClick r:id="rId5"/>
              </a:rPr>
              <a:t>N.A. Fortune</a:t>
            </a:r>
            <a:r>
              <a:rPr lang="en-US" sz="1100" baseline="30000" dirty="0">
                <a:hlinkClick r:id="rId5"/>
              </a:rPr>
              <a:t>4</a:t>
            </a:r>
            <a:endParaRPr lang="en-US" sz="1100" dirty="0"/>
          </a:p>
          <a:p>
            <a:pPr marL="228600" indent="-228600" algn="ctr">
              <a:spcBef>
                <a:spcPts val="0"/>
              </a:spcBef>
              <a:buAutoNum type="arabicPeriod"/>
            </a:pPr>
            <a:r>
              <a:rPr lang="en-US" sz="1050" b="1" dirty="0">
                <a:solidFill>
                  <a:srgbClr val="0033CC"/>
                </a:solidFill>
              </a:rPr>
              <a:t>UCSC; 2. Stockholm Univ.; 3. Smith College; 4. NHMFL</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DMR-2128556</a:t>
            </a:r>
            <a:r>
              <a:rPr lang="en-US" sz="1050" dirty="0"/>
              <a:t>); A.P. Ramirez (DOE DE-SC0017862)</a:t>
            </a:r>
            <a:endParaRPr lang="en-US" sz="1050" b="1" dirty="0">
              <a:solidFill>
                <a:srgbClr val="0033CC"/>
              </a:solidFill>
            </a:endParaRPr>
          </a:p>
        </p:txBody>
      </p:sp>
      <p:pic>
        <p:nvPicPr>
          <p:cNvPr id="5" name="Picture 4" descr="A graph of a frequency&#10;&#10;Description automatically generated with medium confidence">
            <a:extLst>
              <a:ext uri="{FF2B5EF4-FFF2-40B4-BE49-F238E27FC236}">
                <a16:creationId xmlns:a16="http://schemas.microsoft.com/office/drawing/2014/main" id="{19E34731-7BF0-9369-D3CF-4023E81CD26E}"/>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6534807" y="1436094"/>
            <a:ext cx="4611414" cy="3750465"/>
          </a:xfrm>
          <a:prstGeom prst="rect">
            <a:avLst/>
          </a:prstGeom>
        </p:spPr>
      </p:pic>
      <p:sp>
        <p:nvSpPr>
          <p:cNvPr id="6" name="Rectangle 5">
            <a:extLst>
              <a:ext uri="{FF2B5EF4-FFF2-40B4-BE49-F238E27FC236}">
                <a16:creationId xmlns:a16="http://schemas.microsoft.com/office/drawing/2014/main" id="{CB194C57-EB32-DF31-C086-270E3F69862A}"/>
              </a:ext>
            </a:extLst>
          </p:cNvPr>
          <p:cNvSpPr/>
          <p:nvPr/>
        </p:nvSpPr>
        <p:spPr>
          <a:xfrm>
            <a:off x="5972175" y="5137667"/>
            <a:ext cx="6169940" cy="830997"/>
          </a:xfrm>
          <a:prstGeom prst="rect">
            <a:avLst/>
          </a:prstGeom>
        </p:spPr>
        <p:txBody>
          <a:bodyPr wrap="square">
            <a:spAutoFit/>
          </a:bodyPr>
          <a:lstStyle/>
          <a:p>
            <a:r>
              <a:rPr lang="en-US" sz="1200" dirty="0">
                <a:effectLst/>
                <a:latin typeface="+mn-lt"/>
              </a:rPr>
              <a:t>Fourier power spectrum indicating observed MQO oscillation frequencies for LaB</a:t>
            </a:r>
            <a:r>
              <a:rPr lang="en-US" sz="1200" baseline="-25000" dirty="0">
                <a:effectLst/>
                <a:latin typeface="+mn-lt"/>
              </a:rPr>
              <a:t>6</a:t>
            </a:r>
            <a:r>
              <a:rPr lang="en-US" sz="1200" dirty="0">
                <a:effectLst/>
                <a:latin typeface="+mn-lt"/>
              </a:rPr>
              <a:t> in the [001] direction at 0.358K between 8 and 12T. Inset: inverse field dependence of oscillatory specific heat from which Fourier power spectrum was generated (in black), along with an L–K model fit to the data using the identified frequencies (in purple). </a:t>
            </a:r>
            <a:endParaRPr lang="en-US" sz="1200" dirty="0">
              <a:latin typeface="+mn-lt"/>
            </a:endParaRPr>
          </a:p>
        </p:txBody>
      </p:sp>
      <p:sp>
        <p:nvSpPr>
          <p:cNvPr id="7" name="Text Box 28">
            <a:extLst>
              <a:ext uri="{FF2B5EF4-FFF2-40B4-BE49-F238E27FC236}">
                <a16:creationId xmlns:a16="http://schemas.microsoft.com/office/drawing/2014/main" id="{28CF51F6-3B28-337A-4A22-9DC1258D98E6}"/>
              </a:ext>
            </a:extLst>
          </p:cNvPr>
          <p:cNvSpPr txBox="1">
            <a:spLocks noChangeArrowheads="1"/>
          </p:cNvSpPr>
          <p:nvPr/>
        </p:nvSpPr>
        <p:spPr bwMode="auto">
          <a:xfrm>
            <a:off x="0" y="6180049"/>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t>
            </a:r>
            <a:r>
              <a:rPr lang="en-US" sz="1100" b="0" dirty="0">
                <a:solidFill>
                  <a:srgbClr val="333399"/>
                </a:solidFill>
              </a:rPr>
              <a:t>DC field Facility. Heat capacity measurements in Cell 9 resistive and 32 tesla all superconducting magnet.</a:t>
            </a:r>
            <a:endParaRPr lang="en-US" sz="1100" dirty="0">
              <a:solidFill>
                <a:srgbClr val="333399"/>
              </a:solidFill>
            </a:endParaRPr>
          </a:p>
          <a:p>
            <a:r>
              <a:rPr lang="en-US" sz="1100" b="1" dirty="0">
                <a:solidFill>
                  <a:srgbClr val="333399"/>
                </a:solidFill>
              </a:rPr>
              <a:t>Citation: </a:t>
            </a:r>
            <a:r>
              <a:rPr lang="en-US" sz="1100" b="0" i="0" dirty="0" err="1">
                <a:solidFill>
                  <a:srgbClr val="333399"/>
                </a:solidFill>
                <a:effectLst/>
                <a:latin typeface="arial" panose="020B0604020202020204" pitchFamily="34" charset="0"/>
              </a:rPr>
              <a:t>LaBarre</a:t>
            </a:r>
            <a:r>
              <a:rPr lang="en-US" sz="1100" b="0" i="0" dirty="0">
                <a:solidFill>
                  <a:srgbClr val="333399"/>
                </a:solidFill>
                <a:effectLst/>
                <a:latin typeface="arial" panose="020B0604020202020204" pitchFamily="34" charset="0"/>
              </a:rPr>
              <a:t>, P.G.; </a:t>
            </a:r>
            <a:r>
              <a:rPr lang="en-US" sz="1100" b="0" i="0" dirty="0" err="1">
                <a:solidFill>
                  <a:srgbClr val="333399"/>
                </a:solidFill>
                <a:effectLst/>
                <a:latin typeface="arial" panose="020B0604020202020204" pitchFamily="34" charset="0"/>
              </a:rPr>
              <a:t>Rydh</a:t>
            </a:r>
            <a:r>
              <a:rPr lang="en-US" sz="1100" b="0" i="0" dirty="0">
                <a:solidFill>
                  <a:srgbClr val="333399"/>
                </a:solidFill>
                <a:effectLst/>
                <a:latin typeface="arial" panose="020B0604020202020204" pitchFamily="34" charset="0"/>
              </a:rPr>
              <a:t>, A.; Palmer-Fortune, J.; </a:t>
            </a:r>
            <a:r>
              <a:rPr lang="en-US" sz="1100" b="0" i="0" dirty="0" err="1">
                <a:solidFill>
                  <a:srgbClr val="333399"/>
                </a:solidFill>
                <a:effectLst/>
                <a:latin typeface="arial" panose="020B0604020202020204" pitchFamily="34" charset="0"/>
              </a:rPr>
              <a:t>Frothingham</a:t>
            </a:r>
            <a:r>
              <a:rPr lang="en-US" sz="1100" b="0" i="0" dirty="0">
                <a:solidFill>
                  <a:srgbClr val="333399"/>
                </a:solidFill>
                <a:effectLst/>
                <a:latin typeface="arial" panose="020B0604020202020204" pitchFamily="34" charset="0"/>
              </a:rPr>
              <a:t>, J.A.; Hannahs, S.T.; Ramirez, A.P.; Fortune, N.A., </a:t>
            </a:r>
            <a:r>
              <a:rPr lang="en-US" sz="1100" b="0" i="1" dirty="0" err="1">
                <a:solidFill>
                  <a:srgbClr val="333399"/>
                </a:solidFill>
                <a:effectLst/>
                <a:latin typeface="arial" panose="020B0604020202020204" pitchFamily="34" charset="0"/>
              </a:rPr>
              <a:t>Magnetoquantum</a:t>
            </a:r>
            <a:r>
              <a:rPr lang="en-US" sz="1100" b="0" i="1" dirty="0">
                <a:solidFill>
                  <a:srgbClr val="333399"/>
                </a:solidFill>
                <a:effectLst/>
                <a:latin typeface="arial" panose="020B0604020202020204" pitchFamily="34" charset="0"/>
              </a:rPr>
              <a:t> oscillations in the specific heat of a topological Kondo insulator,</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Physics-Condensed Matter</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34</a:t>
            </a:r>
            <a:r>
              <a:rPr lang="en-US" sz="1100" b="0" i="0" dirty="0">
                <a:solidFill>
                  <a:srgbClr val="333399"/>
                </a:solidFill>
                <a:effectLst/>
                <a:latin typeface="arial" panose="020B0604020202020204" pitchFamily="34" charset="0"/>
              </a:rPr>
              <a:t> (36), 36LT01 (2022) </a:t>
            </a:r>
            <a:r>
              <a:rPr lang="en-US" sz="1100" b="1" i="0" dirty="0">
                <a:solidFill>
                  <a:srgbClr val="333399"/>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doi.org/10.1088/1361-648x/ac7d2b</a:t>
            </a:r>
            <a:endParaRPr lang="en-US" sz="1200" dirty="0">
              <a:solidFill>
                <a:srgbClr val="333399"/>
              </a:solidFill>
            </a:endParaRPr>
          </a:p>
        </p:txBody>
      </p:sp>
    </p:spTree>
    <p:extLst>
      <p:ext uri="{BB962C8B-B14F-4D97-AF65-F5344CB8AC3E}">
        <p14:creationId xmlns:p14="http://schemas.microsoft.com/office/powerpoint/2010/main" val="189617406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5C79B2-0C0D-469C-828A-68F8697FED88}">
  <ds:schemaRefs>
    <ds:schemaRef ds:uri="http://purl.org/dc/dcmitype/"/>
    <ds:schemaRef ds:uri="http://purl.org/dc/terms/"/>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3cf97360-3f94-40ce-bb08-2c912dc1b892"/>
    <ds:schemaRef ds:uri="70b0e503-e9fe-44ec-868d-0754d65dd9ac"/>
    <ds:schemaRef ds:uri="http://www.w3.org/XML/1998/namespace"/>
  </ds:schemaRefs>
</ds:datastoreItem>
</file>

<file path=customXml/itemProps2.xml><?xml version="1.0" encoding="utf-8"?>
<ds:datastoreItem xmlns:ds="http://schemas.openxmlformats.org/officeDocument/2006/customXml" ds:itemID="{260B2F77-091B-4B89-9DBF-8C2778980FA4}">
  <ds:schemaRefs>
    <ds:schemaRef ds:uri="http://schemas.microsoft.com/sharepoint/v3/contenttype/forms"/>
  </ds:schemaRefs>
</ds:datastoreItem>
</file>

<file path=customXml/itemProps3.xml><?xml version="1.0" encoding="utf-8"?>
<ds:datastoreItem xmlns:ds="http://schemas.openxmlformats.org/officeDocument/2006/customXml" ds:itemID="{3E3A8679-7C29-45B6-9AFA-A835A15B0EC3}"/>
</file>

<file path=docProps/app.xml><?xml version="1.0" encoding="utf-8"?>
<Properties xmlns="http://schemas.openxmlformats.org/officeDocument/2006/extended-properties" xmlns:vt="http://schemas.openxmlformats.org/officeDocument/2006/docPropsVTypes">
  <TotalTime>10044</TotalTime>
  <Words>1093</Words>
  <Application>Microsoft Office PowerPoint</Application>
  <PresentationFormat>Widescreen</PresentationFormat>
  <Paragraphs>30</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156</cp:revision>
  <cp:lastPrinted>2019-07-16T13:07:28Z</cp:lastPrinted>
  <dcterms:created xsi:type="dcterms:W3CDTF">2004-08-07T03:10:56Z</dcterms:created>
  <dcterms:modified xsi:type="dcterms:W3CDTF">2024-06-07T18:07:05Z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