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E7EB9A"/>
    <a:srgbClr val="E1E8A8"/>
    <a:srgbClr val="F7FEB7"/>
    <a:srgbClr val="F8FFB7"/>
    <a:srgbClr val="9A96F1"/>
    <a:srgbClr val="7DFFD9"/>
    <a:srgbClr val="64C3A0"/>
    <a:srgbClr val="FFFFFF"/>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74" autoAdjust="0"/>
    <p:restoredTop sz="90110" autoAdjust="0"/>
  </p:normalViewPr>
  <p:slideViewPr>
    <p:cSldViewPr snapToGrid="0">
      <p:cViewPr varScale="1">
        <p:scale>
          <a:sx n="147" d="100"/>
          <a:sy n="147" d="100"/>
        </p:scale>
        <p:origin x="1512"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57505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doi.org/10.1038/s41467-024-46196-w"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10" Type="http://schemas.openxmlformats.org/officeDocument/2006/relationships/image" Target="../media/image6.png"/><Relationship Id="rId4" Type="http://schemas.openxmlformats.org/officeDocument/2006/relationships/hyperlink" Target="https://static-content.springer.com/esm/art%3A10.1038%2Fs41467-024-46196-w/MediaObjects/41467_2024_46196_MOESM3_ESM.zip" TargetMode="Externa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9.png"/><Relationship Id="rId10" Type="http://schemas.openxmlformats.org/officeDocument/2006/relationships/hyperlink" Target="https://static-content.springer.com/esm/art%3A10.1038%2Fs41467-024-46196-w/MediaObjects/41467_2024_46196_MOESM3_ESM.zip" TargetMode="External"/><Relationship Id="rId4" Type="http://schemas.openxmlformats.org/officeDocument/2006/relationships/image" Target="../media/image8.png"/><Relationship Id="rId9" Type="http://schemas.openxmlformats.org/officeDocument/2006/relationships/hyperlink" Target="https://doi.org/10.1038/s41467-024-46196-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256289"/>
            <a:ext cx="5895976" cy="5201424"/>
          </a:xfrm>
          <a:prstGeom prst="rect">
            <a:avLst/>
          </a:prstGeom>
          <a:noFill/>
          <a:ln w="9525">
            <a:noFill/>
            <a:miter lim="800000"/>
            <a:headEnd/>
            <a:tailEnd/>
          </a:ln>
        </p:spPr>
        <p:txBody>
          <a:bodyPr wrap="square">
            <a:spAutoFit/>
          </a:bodyPr>
          <a:lstStyle/>
          <a:p>
            <a:pPr algn="just"/>
            <a:r>
              <a:rPr lang="en-US" sz="1200" dirty="0">
                <a:effectLst/>
                <a:latin typeface="+mj-lt"/>
                <a:ea typeface="Calibri" panose="020F0502020204030204" pitchFamily="34" charset="0"/>
              </a:rPr>
              <a:t>Molecules that can retain their magnetic state (magnetization alignment) below a characteristic blocking temperature – so-called Single-Molecule Magnets (SMMs) – have attracted significant attention due to their potential use in molecular-scale data storage applications. SMM properties typically arise from the combination of a large magnetic moment subjected to a uniaxial anisotropy, thus creating an energy barrier separating “up” and “down” magnetization states. Strong spin-orbit coupling (SOC) in the 4f shell can lead to large moments and significant magnetic anisotropy for certain molecular geometries, resulting in some of the best performing SMMs. However, until now, no europium (Eu) SMMs had been reported. This is because trivalent Eu</a:t>
            </a:r>
            <a:r>
              <a:rPr lang="en-US" sz="1200" baseline="30000" dirty="0">
                <a:effectLst/>
                <a:latin typeface="+mj-lt"/>
                <a:ea typeface="Calibri" panose="020F0502020204030204" pitchFamily="34" charset="0"/>
              </a:rPr>
              <a:t>3+</a:t>
            </a:r>
            <a:r>
              <a:rPr lang="en-US" sz="1200" dirty="0">
                <a:effectLst/>
                <a:latin typeface="+mj-lt"/>
                <a:ea typeface="Calibri" panose="020F0502020204030204" pitchFamily="34" charset="0"/>
              </a:rPr>
              <a:t> (4f</a:t>
            </a:r>
            <a:r>
              <a:rPr lang="en-US" sz="1200" baseline="30000" dirty="0">
                <a:effectLst/>
                <a:latin typeface="+mj-lt"/>
                <a:ea typeface="Calibri" panose="020F0502020204030204" pitchFamily="34" charset="0"/>
              </a:rPr>
              <a:t>6</a:t>
            </a:r>
            <a:r>
              <a:rPr lang="en-US" sz="1200" dirty="0">
                <a:effectLst/>
                <a:latin typeface="+mj-lt"/>
                <a:ea typeface="Calibri" panose="020F0502020204030204" pitchFamily="34" charset="0"/>
              </a:rPr>
              <a:t>), with spin &amp; orbital moments </a:t>
            </a:r>
            <a:r>
              <a:rPr lang="en-US" sz="1200" i="1" dirty="0">
                <a:effectLst/>
                <a:latin typeface="+mj-lt"/>
                <a:ea typeface="Calibri" panose="020F0502020204030204" pitchFamily="34" charset="0"/>
              </a:rPr>
              <a:t>S</a:t>
            </a:r>
            <a:r>
              <a:rPr lang="en-US" sz="1200" dirty="0">
                <a:effectLst/>
                <a:latin typeface="+mj-lt"/>
                <a:ea typeface="Calibri" panose="020F0502020204030204" pitchFamily="34" charset="0"/>
              </a:rPr>
              <a:t> = 3 &amp; </a:t>
            </a:r>
            <a:r>
              <a:rPr lang="en-US" sz="1200" i="1" dirty="0">
                <a:effectLst/>
                <a:latin typeface="+mj-lt"/>
                <a:ea typeface="Calibri" panose="020F0502020204030204" pitchFamily="34" charset="0"/>
              </a:rPr>
              <a:t>L</a:t>
            </a:r>
            <a:r>
              <a:rPr lang="en-US" sz="1200" dirty="0">
                <a:effectLst/>
                <a:latin typeface="+mj-lt"/>
                <a:ea typeface="Calibri" panose="020F0502020204030204" pitchFamily="34" charset="0"/>
              </a:rPr>
              <a:t> = 3, respectively, has no net moment, i.e., </a:t>
            </a:r>
            <a:r>
              <a:rPr lang="en-US" sz="1200" i="1" dirty="0">
                <a:effectLst/>
                <a:latin typeface="+mj-lt"/>
                <a:ea typeface="Calibri" panose="020F0502020204030204" pitchFamily="34" charset="0"/>
              </a:rPr>
              <a:t>J</a:t>
            </a:r>
            <a:r>
              <a:rPr lang="en-US" sz="1200" dirty="0">
                <a:effectLst/>
                <a:latin typeface="+mj-lt"/>
                <a:ea typeface="Calibri" panose="020F0502020204030204" pitchFamily="34" charset="0"/>
              </a:rPr>
              <a:t> = </a:t>
            </a:r>
            <a:r>
              <a:rPr lang="en-US" sz="1200" i="1" dirty="0">
                <a:effectLst/>
                <a:latin typeface="+mj-lt"/>
                <a:ea typeface="Calibri" panose="020F0502020204030204" pitchFamily="34" charset="0"/>
              </a:rPr>
              <a:t>L</a:t>
            </a:r>
            <a:r>
              <a:rPr lang="en-US" sz="1200" dirty="0">
                <a:effectLst/>
                <a:latin typeface="+mj-lt"/>
                <a:ea typeface="Calibri" panose="020F0502020204030204" pitchFamily="34" charset="0"/>
              </a:rPr>
              <a:t> – </a:t>
            </a:r>
            <a:r>
              <a:rPr lang="en-US" sz="1200" i="1" dirty="0">
                <a:effectLst/>
                <a:latin typeface="+mj-lt"/>
                <a:ea typeface="Calibri" panose="020F0502020204030204" pitchFamily="34" charset="0"/>
              </a:rPr>
              <a:t>S</a:t>
            </a:r>
            <a:r>
              <a:rPr lang="en-US" sz="1200" dirty="0">
                <a:effectLst/>
                <a:latin typeface="+mj-lt"/>
                <a:ea typeface="Calibri" panose="020F0502020204030204" pitchFamily="34" charset="0"/>
              </a:rPr>
              <a:t> = 0; meanwhile divalent Eu</a:t>
            </a:r>
            <a:r>
              <a:rPr lang="en-US" sz="1200" baseline="30000" dirty="0">
                <a:effectLst/>
                <a:latin typeface="+mj-lt"/>
                <a:ea typeface="Calibri" panose="020F0502020204030204" pitchFamily="34" charset="0"/>
              </a:rPr>
              <a:t>2+</a:t>
            </a:r>
            <a:r>
              <a:rPr lang="en-US" sz="1200" dirty="0">
                <a:effectLst/>
                <a:latin typeface="+mj-lt"/>
                <a:ea typeface="Calibri" panose="020F0502020204030204" pitchFamily="34" charset="0"/>
              </a:rPr>
              <a:t> (4f</a:t>
            </a:r>
            <a:r>
              <a:rPr lang="en-US" sz="1200" baseline="30000" dirty="0">
                <a:effectLst/>
                <a:latin typeface="+mj-lt"/>
                <a:ea typeface="Calibri" panose="020F0502020204030204" pitchFamily="34" charset="0"/>
              </a:rPr>
              <a:t>7</a:t>
            </a:r>
            <a:r>
              <a:rPr lang="en-US" sz="1200" dirty="0">
                <a:effectLst/>
                <a:latin typeface="+mj-lt"/>
                <a:ea typeface="Calibri" panose="020F0502020204030204" pitchFamily="34" charset="0"/>
              </a:rPr>
              <a:t>) has no first-order orbital moment (</a:t>
            </a:r>
            <a:r>
              <a:rPr lang="en-US" sz="1200" i="1" dirty="0">
                <a:effectLst/>
                <a:latin typeface="+mj-lt"/>
                <a:ea typeface="Calibri" panose="020F0502020204030204" pitchFamily="34" charset="0"/>
              </a:rPr>
              <a:t>L</a:t>
            </a:r>
            <a:r>
              <a:rPr lang="en-US" sz="1200" dirty="0">
                <a:effectLst/>
                <a:latin typeface="+mj-lt"/>
                <a:ea typeface="Calibri" panose="020F0502020204030204" pitchFamily="34" charset="0"/>
              </a:rPr>
              <a:t> = 0, </a:t>
            </a:r>
            <a:r>
              <a:rPr lang="en-US" sz="1200" i="1" dirty="0">
                <a:effectLst/>
                <a:latin typeface="+mj-lt"/>
                <a:ea typeface="Calibri" panose="020F0502020204030204" pitchFamily="34" charset="0"/>
              </a:rPr>
              <a:t>S</a:t>
            </a:r>
            <a:r>
              <a:rPr lang="en-US" sz="1200" dirty="0">
                <a:effectLst/>
                <a:latin typeface="+mj-lt"/>
                <a:ea typeface="Calibri" panose="020F0502020204030204" pitchFamily="34" charset="0"/>
              </a:rPr>
              <a:t> = </a:t>
            </a:r>
            <a:r>
              <a:rPr lang="en-US" sz="1200" baseline="30000" dirty="0">
                <a:effectLst/>
                <a:latin typeface="+mj-lt"/>
                <a:ea typeface="Calibri" panose="020F0502020204030204" pitchFamily="34" charset="0"/>
              </a:rPr>
              <a:t>7</a:t>
            </a:r>
            <a:r>
              <a:rPr lang="en-US" sz="1200" dirty="0">
                <a:effectLst/>
                <a:latin typeface="+mj-lt"/>
                <a:ea typeface="Calibri" panose="020F0502020204030204" pitchFamily="34" charset="0"/>
              </a:rPr>
              <a:t>/</a:t>
            </a:r>
            <a:r>
              <a:rPr lang="en-US" sz="1200" baseline="-25000" dirty="0">
                <a:effectLst/>
                <a:latin typeface="+mj-lt"/>
                <a:ea typeface="Calibri" panose="020F0502020204030204" pitchFamily="34" charset="0"/>
              </a:rPr>
              <a:t>2</a:t>
            </a:r>
            <a:r>
              <a:rPr lang="en-US" sz="1200" dirty="0">
                <a:effectLst/>
                <a:latin typeface="+mj-lt"/>
                <a:ea typeface="Calibri" panose="020F0502020204030204" pitchFamily="34" charset="0"/>
              </a:rPr>
              <a:t>), leading to an approximately spherical </a:t>
            </a:r>
            <a:r>
              <a:rPr lang="en-US" sz="1200" baseline="30000" dirty="0">
                <a:effectLst/>
                <a:latin typeface="+mj-lt"/>
                <a:ea typeface="Calibri" panose="020F0502020204030204" pitchFamily="34" charset="0"/>
              </a:rPr>
              <a:t>8</a:t>
            </a:r>
            <a:r>
              <a:rPr lang="en-US" sz="1200" dirty="0">
                <a:effectLst/>
                <a:latin typeface="+mj-lt"/>
                <a:ea typeface="Calibri" panose="020F0502020204030204" pitchFamily="34" charset="0"/>
              </a:rPr>
              <a:t>S</a:t>
            </a:r>
            <a:r>
              <a:rPr lang="en-US" sz="1200" baseline="-25000" dirty="0">
                <a:effectLst/>
                <a:latin typeface="+mj-lt"/>
                <a:ea typeface="Calibri" panose="020F0502020204030204" pitchFamily="34" charset="0"/>
              </a:rPr>
              <a:t>7/2</a:t>
            </a:r>
            <a:r>
              <a:rPr lang="en-US" sz="1200" dirty="0">
                <a:effectLst/>
                <a:latin typeface="+mj-lt"/>
                <a:ea typeface="Calibri" panose="020F0502020204030204" pitchFamily="34" charset="0"/>
              </a:rPr>
              <a:t> electronic configuration.</a:t>
            </a:r>
          </a:p>
          <a:p>
            <a:pPr algn="just"/>
            <a:endParaRPr lang="en-US" sz="1000" dirty="0">
              <a:latin typeface="+mj-lt"/>
              <a:ea typeface="Calibri" panose="020F0502020204030204" pitchFamily="34" charset="0"/>
            </a:endParaRPr>
          </a:p>
          <a:p>
            <a:pPr algn="just"/>
            <a:r>
              <a:rPr lang="en-US" sz="1200" dirty="0">
                <a:effectLst/>
                <a:latin typeface="+mj-lt"/>
                <a:ea typeface="Calibri" panose="020F0502020204030204" pitchFamily="34" charset="0"/>
              </a:rPr>
              <a:t>In this work, optimization of the crystal field acting on a Eu</a:t>
            </a:r>
            <a:r>
              <a:rPr lang="en-US" sz="1200" baseline="30000" dirty="0">
                <a:effectLst/>
                <a:latin typeface="+mj-lt"/>
                <a:ea typeface="Calibri" panose="020F0502020204030204" pitchFamily="34" charset="0"/>
              </a:rPr>
              <a:t>2+</a:t>
            </a:r>
            <a:r>
              <a:rPr lang="en-US" sz="1200" dirty="0">
                <a:effectLst/>
                <a:latin typeface="+mj-lt"/>
                <a:ea typeface="Calibri" panose="020F0502020204030204" pitchFamily="34" charset="0"/>
              </a:rPr>
              <a:t> ion residing in a quasi-linear molecular geometry gives rise to the first europium SMM. This is attributed to a sizeable 2</a:t>
            </a:r>
            <a:r>
              <a:rPr lang="en-US" sz="1200" baseline="30000" dirty="0">
                <a:effectLst/>
                <a:latin typeface="+mj-lt"/>
                <a:ea typeface="Calibri" panose="020F0502020204030204" pitchFamily="34" charset="0"/>
              </a:rPr>
              <a:t>nd</a:t>
            </a:r>
            <a:r>
              <a:rPr lang="en-US" sz="1200" dirty="0">
                <a:effectLst/>
                <a:latin typeface="+mj-lt"/>
                <a:ea typeface="Calibri" panose="020F0502020204030204" pitchFamily="34" charset="0"/>
              </a:rPr>
              <a:t>-order orbital contribution to </a:t>
            </a:r>
            <a:r>
              <a:rPr lang="en-US" sz="1200" dirty="0">
                <a:latin typeface="+mj-lt"/>
                <a:ea typeface="Calibri" panose="020F0502020204030204" pitchFamily="34" charset="0"/>
              </a:rPr>
              <a:t>the magnetic ground </a:t>
            </a:r>
            <a:r>
              <a:rPr lang="en-US" sz="1200" dirty="0">
                <a:effectLst/>
                <a:latin typeface="+mj-lt"/>
                <a:ea typeface="Calibri" panose="020F0502020204030204" pitchFamily="34" charset="0"/>
              </a:rPr>
              <a:t>state, resulting in appreciable anisotropy. High-field EPR is the method of choice for characterizing this anisotropy. In particular, measurements at several frequencies, spanning a wide magnetic field range (</a:t>
            </a:r>
            <a:r>
              <a:rPr lang="en-US" sz="1200" b="1" dirty="0">
                <a:effectLst/>
                <a:latin typeface="+mj-lt"/>
                <a:ea typeface="Calibri" panose="020F0502020204030204" pitchFamily="34" charset="0"/>
              </a:rPr>
              <a:t>Fig. 1</a:t>
            </a:r>
            <a:r>
              <a:rPr lang="en-US" sz="1200" dirty="0">
                <a:effectLst/>
                <a:latin typeface="+mj-lt"/>
                <a:ea typeface="Calibri" panose="020F0502020204030204" pitchFamily="34" charset="0"/>
              </a:rPr>
              <a:t>), are essential for constraining the multiple Hamiltonian parameters describing the effective spin S = </a:t>
            </a:r>
            <a:r>
              <a:rPr lang="en-US" sz="1200" baseline="30000" dirty="0">
                <a:effectLst/>
                <a:latin typeface="+mj-lt"/>
                <a:ea typeface="Calibri" panose="020F0502020204030204" pitchFamily="34" charset="0"/>
              </a:rPr>
              <a:t>7</a:t>
            </a:r>
            <a:r>
              <a:rPr lang="en-US" sz="1200" dirty="0">
                <a:effectLst/>
                <a:latin typeface="+mj-lt"/>
                <a:ea typeface="Calibri" panose="020F0502020204030204" pitchFamily="34" charset="0"/>
              </a:rPr>
              <a:t>/</a:t>
            </a:r>
            <a:r>
              <a:rPr lang="en-US" sz="1200" baseline="-25000" dirty="0">
                <a:effectLst/>
                <a:latin typeface="+mj-lt"/>
                <a:ea typeface="Calibri" panose="020F0502020204030204" pitchFamily="34" charset="0"/>
              </a:rPr>
              <a:t>2</a:t>
            </a:r>
            <a:r>
              <a:rPr lang="en-US" sz="1200" dirty="0">
                <a:effectLst/>
                <a:latin typeface="+mj-lt"/>
                <a:ea typeface="Calibri" panose="020F0502020204030204" pitchFamily="34" charset="0"/>
              </a:rPr>
              <a:t> ground state. The EPR results are supported by electronic structure calculations, highlighting the importance of 2</a:t>
            </a:r>
            <a:r>
              <a:rPr lang="en-US" sz="1200" baseline="30000" dirty="0">
                <a:effectLst/>
                <a:latin typeface="+mj-lt"/>
                <a:ea typeface="Calibri" panose="020F0502020204030204" pitchFamily="34" charset="0"/>
              </a:rPr>
              <a:t>nd</a:t>
            </a:r>
            <a:r>
              <a:rPr lang="en-US" sz="1200" dirty="0">
                <a:effectLst/>
                <a:latin typeface="+mj-lt"/>
                <a:ea typeface="Calibri" panose="020F0502020204030204" pitchFamily="34" charset="0"/>
              </a:rPr>
              <a:t> order SOC and the linear geometry in achieving non-negligible uniaxial anisotropy.</a:t>
            </a:r>
            <a:endParaRPr lang="en-US" sz="1200" dirty="0"/>
          </a:p>
          <a:p>
            <a:pPr algn="just"/>
            <a:endParaRPr lang="en-US" sz="1000" dirty="0"/>
          </a:p>
          <a:p>
            <a:pPr algn="just"/>
            <a:r>
              <a:rPr lang="en-US" sz="1200" dirty="0"/>
              <a:t>The divalent oxidation state is rare for molecular lanthanide complexes. Meanwhile, achieving a linear N</a:t>
            </a:r>
            <a:r>
              <a:rPr lang="en-US" sz="1200" dirty="0">
                <a:effectLst/>
                <a:latin typeface="+mj-lt"/>
                <a:ea typeface="Calibri" panose="020F0502020204030204" pitchFamily="34" charset="0"/>
              </a:rPr>
              <a:t>–</a:t>
            </a:r>
            <a:r>
              <a:rPr lang="en-US" sz="1200" dirty="0"/>
              <a:t>Eu</a:t>
            </a:r>
            <a:r>
              <a:rPr lang="en-US" sz="1200" dirty="0">
                <a:effectLst/>
                <a:latin typeface="+mj-lt"/>
                <a:ea typeface="Calibri" panose="020F0502020204030204" pitchFamily="34" charset="0"/>
              </a:rPr>
              <a:t>–</a:t>
            </a:r>
            <a:r>
              <a:rPr lang="en-US" sz="1200" dirty="0"/>
              <a:t>N coordination geometry (</a:t>
            </a:r>
            <a:r>
              <a:rPr lang="en-US" sz="1200" b="1" dirty="0"/>
              <a:t>Fig. 1</a:t>
            </a:r>
            <a:r>
              <a:rPr lang="en-US" sz="1200" dirty="0"/>
              <a:t> inset) is synthetically challenging, underscoring the importance of this work in shining a light on factors that give rise to SMM behavior for the otherwise isotropic 4f</a:t>
            </a:r>
            <a:r>
              <a:rPr lang="en-US" sz="1200" baseline="30000" dirty="0"/>
              <a:t>7</a:t>
            </a:r>
            <a:r>
              <a:rPr lang="en-US" sz="1200" dirty="0"/>
              <a:t> electronic configuration.</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dirty="0"/>
          </a:p>
        </p:txBody>
      </p:sp>
      <p:sp>
        <p:nvSpPr>
          <p:cNvPr id="1034" name="Rectangle 49"/>
          <p:cNvSpPr>
            <a:spLocks noChangeArrowheads="1"/>
          </p:cNvSpPr>
          <p:nvPr/>
        </p:nvSpPr>
        <p:spPr bwMode="auto">
          <a:xfrm>
            <a:off x="5934076" y="1329112"/>
            <a:ext cx="6169940" cy="4928723"/>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0" y="6257836"/>
            <a:ext cx="121920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EMR program, 15/17 Tesla Transmission Spectrometer &amp; 12.5T Heterodyne Quasi-Optical Spectrometer.</a:t>
            </a:r>
          </a:p>
          <a:p>
            <a:pPr algn="just"/>
            <a:r>
              <a:rPr lang="en-US" sz="1100" b="1" dirty="0">
                <a:solidFill>
                  <a:srgbClr val="333399"/>
                </a:solidFill>
              </a:rPr>
              <a:t>Citation:</a:t>
            </a:r>
            <a:r>
              <a:rPr lang="en-US" sz="1100" b="0" i="0" dirty="0">
                <a:solidFill>
                  <a:srgbClr val="000000"/>
                </a:solidFill>
                <a:effectLst/>
                <a:latin typeface="arial" panose="020B0604020202020204" pitchFamily="34" charset="0"/>
              </a:rPr>
              <a:t>  </a:t>
            </a:r>
            <a:r>
              <a:rPr lang="en-US" sz="1100" b="0" i="0" dirty="0" err="1">
                <a:solidFill>
                  <a:srgbClr val="333399"/>
                </a:solidFill>
                <a:effectLst/>
                <a:latin typeface="arial" panose="020B0604020202020204" pitchFamily="34" charset="0"/>
              </a:rPr>
              <a:t>Errulat</a:t>
            </a:r>
            <a:r>
              <a:rPr lang="en-US" sz="1100" b="0" i="0" dirty="0">
                <a:solidFill>
                  <a:srgbClr val="333399"/>
                </a:solidFill>
                <a:effectLst/>
                <a:latin typeface="arial" panose="020B0604020202020204" pitchFamily="34" charset="0"/>
              </a:rPr>
              <a:t>, D.; Harriman, K.L.M.; </a:t>
            </a:r>
            <a:r>
              <a:rPr lang="en-US" sz="1100" b="0" i="0" dirty="0" err="1">
                <a:solidFill>
                  <a:srgbClr val="333399"/>
                </a:solidFill>
                <a:effectLst/>
                <a:latin typeface="arial" panose="020B0604020202020204" pitchFamily="34" charset="0"/>
              </a:rPr>
              <a:t>Gálico</a:t>
            </a:r>
            <a:r>
              <a:rPr lang="en-US" sz="1100" b="0" i="0" dirty="0">
                <a:solidFill>
                  <a:srgbClr val="333399"/>
                </a:solidFill>
                <a:effectLst/>
                <a:latin typeface="arial" panose="020B0604020202020204" pitchFamily="34" charset="0"/>
              </a:rPr>
              <a:t>, D.A.; Salerno, E.V.; van Tol, J.; </a:t>
            </a:r>
            <a:r>
              <a:rPr lang="en-US" sz="1100" b="0" i="0" dirty="0" err="1">
                <a:solidFill>
                  <a:srgbClr val="333399"/>
                </a:solidFill>
                <a:effectLst/>
                <a:latin typeface="arial" panose="020B0604020202020204" pitchFamily="34" charset="0"/>
              </a:rPr>
              <a:t>Mansikkamäki</a:t>
            </a:r>
            <a:r>
              <a:rPr lang="en-US" sz="1100" b="0" i="0" dirty="0">
                <a:solidFill>
                  <a:srgbClr val="333399"/>
                </a:solidFill>
                <a:effectLst/>
                <a:latin typeface="arial" panose="020B0604020202020204" pitchFamily="34" charset="0"/>
              </a:rPr>
              <a:t>, A.; </a:t>
            </a:r>
            <a:r>
              <a:rPr lang="en-US" sz="1100" b="0" i="0" dirty="0" err="1">
                <a:solidFill>
                  <a:srgbClr val="333399"/>
                </a:solidFill>
                <a:effectLst/>
                <a:latin typeface="arial" panose="020B0604020202020204" pitchFamily="34" charset="0"/>
              </a:rPr>
              <a:t>Rouzières</a:t>
            </a:r>
            <a:r>
              <a:rPr lang="en-US" sz="1100" b="0" i="0" dirty="0">
                <a:solidFill>
                  <a:srgbClr val="333399"/>
                </a:solidFill>
                <a:effectLst/>
                <a:latin typeface="arial" panose="020B0604020202020204" pitchFamily="34" charset="0"/>
              </a:rPr>
              <a:t>, M.; Hill, S.; Clérac, R.; Murugesu, M., </a:t>
            </a:r>
            <a:r>
              <a:rPr lang="en-US" sz="1100" b="0" i="1" dirty="0">
                <a:solidFill>
                  <a:srgbClr val="333399"/>
                </a:solidFill>
                <a:effectLst/>
                <a:latin typeface="arial" panose="020B0604020202020204" pitchFamily="34" charset="0"/>
              </a:rPr>
              <a:t>Slow magnetic relaxation in a europium (II) complex,</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Communications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15</a:t>
            </a:r>
            <a:r>
              <a:rPr lang="en-US" sz="1100" b="0" i="0" dirty="0">
                <a:solidFill>
                  <a:srgbClr val="333399"/>
                </a:solidFill>
                <a:effectLst/>
                <a:latin typeface="arial" panose="020B0604020202020204" pitchFamily="34" charset="0"/>
              </a:rPr>
              <a:t> (1), 3010 (2024)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doi.org/10.1038/s41467-024-46196-w</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Data Set</a:t>
            </a:r>
            <a:endParaRPr lang="en-US" sz="1100" dirty="0">
              <a:solidFill>
                <a:srgbClr val="333399"/>
              </a:solidFill>
              <a:latin typeface="+mj-lt"/>
            </a:endParaRPr>
          </a:p>
        </p:txBody>
      </p:sp>
      <p:pic>
        <p:nvPicPr>
          <p:cNvPr id="12" name="Picture 11" descr="NSF logo.jpg"/>
          <p:cNvPicPr>
            <a:picLocks noChangeAspect="1"/>
          </p:cNvPicPr>
          <p:nvPr/>
        </p:nvPicPr>
        <p:blipFill>
          <a:blip r:embed="rId5"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0" y="42336"/>
            <a:ext cx="12192000" cy="1015663"/>
          </a:xfrm>
          <a:prstGeom prst="rect">
            <a:avLst/>
          </a:prstGeom>
          <a:noFill/>
          <a:ln w="9525">
            <a:noFill/>
            <a:miter lim="800000"/>
            <a:headEnd/>
            <a:tailEnd/>
          </a:ln>
        </p:spPr>
        <p:txBody>
          <a:bodyPr wrap="square">
            <a:spAutoFit/>
          </a:bodyPr>
          <a:lstStyle/>
          <a:p>
            <a:pPr algn="ctr">
              <a:spcBef>
                <a:spcPts val="0"/>
              </a:spcBef>
            </a:pPr>
            <a:r>
              <a:rPr lang="en-US" sz="1600" b="1" dirty="0"/>
              <a:t>Slow Relaxation of the Magnetization in a Quasi-Linear Europium(II) Molecule</a:t>
            </a:r>
          </a:p>
          <a:p>
            <a:pPr algn="ctr">
              <a:spcBef>
                <a:spcPts val="0"/>
              </a:spcBef>
            </a:pPr>
            <a:endParaRPr lang="en-US" sz="600" dirty="0"/>
          </a:p>
          <a:p>
            <a:pPr algn="ctr">
              <a:spcBef>
                <a:spcPts val="0"/>
              </a:spcBef>
            </a:pPr>
            <a:r>
              <a:rPr lang="en-US" sz="1100" dirty="0">
                <a:solidFill>
                  <a:srgbClr val="009999"/>
                </a:solidFill>
              </a:rPr>
              <a:t>D. Errulat</a:t>
            </a:r>
            <a:r>
              <a:rPr lang="en-US" sz="1100" baseline="30000" dirty="0"/>
              <a:t>1</a:t>
            </a:r>
            <a:r>
              <a:rPr lang="en-US" sz="1100" dirty="0"/>
              <a:t>,</a:t>
            </a:r>
            <a:r>
              <a:rPr lang="en-US" sz="1100" dirty="0">
                <a:solidFill>
                  <a:srgbClr val="009999"/>
                </a:solidFill>
              </a:rPr>
              <a:t> K. L. M. Harriman</a:t>
            </a:r>
            <a:r>
              <a:rPr lang="en-US" sz="1100" baseline="30000" dirty="0"/>
              <a:t>1</a:t>
            </a:r>
            <a:r>
              <a:rPr lang="en-US" sz="1100" dirty="0"/>
              <a:t>,</a:t>
            </a:r>
            <a:r>
              <a:rPr lang="en-US" sz="1100" dirty="0">
                <a:solidFill>
                  <a:srgbClr val="009999"/>
                </a:solidFill>
              </a:rPr>
              <a:t> D. A. Gálico</a:t>
            </a:r>
            <a:r>
              <a:rPr lang="en-US" sz="1100" baseline="30000" dirty="0"/>
              <a:t>1</a:t>
            </a:r>
            <a:r>
              <a:rPr lang="en-US" sz="1100" dirty="0"/>
              <a:t>,</a:t>
            </a:r>
            <a:r>
              <a:rPr lang="en-US" sz="1100" dirty="0">
                <a:solidFill>
                  <a:srgbClr val="009999"/>
                </a:solidFill>
              </a:rPr>
              <a:t> E. V. Salerno</a:t>
            </a:r>
            <a:r>
              <a:rPr lang="en-US" sz="1100" baseline="30000" dirty="0"/>
              <a:t>2</a:t>
            </a:r>
            <a:r>
              <a:rPr lang="en-US" sz="1100" dirty="0"/>
              <a:t>,</a:t>
            </a:r>
            <a:r>
              <a:rPr lang="en-US" sz="1100" dirty="0">
                <a:solidFill>
                  <a:srgbClr val="009999"/>
                </a:solidFill>
              </a:rPr>
              <a:t> J. van Tol</a:t>
            </a:r>
            <a:r>
              <a:rPr lang="en-US" sz="1100" baseline="30000" dirty="0"/>
              <a:t>2</a:t>
            </a:r>
            <a:r>
              <a:rPr lang="en-US" sz="1100" dirty="0"/>
              <a:t>,</a:t>
            </a:r>
            <a:r>
              <a:rPr lang="en-US" sz="1100" dirty="0">
                <a:solidFill>
                  <a:srgbClr val="009999"/>
                </a:solidFill>
              </a:rPr>
              <a:t> A. Mansikkamäki</a:t>
            </a:r>
            <a:r>
              <a:rPr lang="en-US" sz="1100" baseline="30000" dirty="0"/>
              <a:t>3</a:t>
            </a:r>
            <a:r>
              <a:rPr lang="en-US" sz="1100" dirty="0"/>
              <a:t>,</a:t>
            </a:r>
            <a:r>
              <a:rPr lang="en-US" sz="1100" dirty="0">
                <a:solidFill>
                  <a:srgbClr val="009999"/>
                </a:solidFill>
              </a:rPr>
              <a:t> M. Rouzières</a:t>
            </a:r>
            <a:r>
              <a:rPr lang="en-US" sz="1100" baseline="30000" dirty="0"/>
              <a:t>4</a:t>
            </a:r>
            <a:r>
              <a:rPr lang="en-US" sz="1100" dirty="0"/>
              <a:t>,</a:t>
            </a:r>
            <a:r>
              <a:rPr lang="en-US" sz="1100" dirty="0">
                <a:solidFill>
                  <a:srgbClr val="009999"/>
                </a:solidFill>
              </a:rPr>
              <a:t> S. Hill</a:t>
            </a:r>
            <a:r>
              <a:rPr lang="en-US" sz="1100" baseline="30000" dirty="0"/>
              <a:t>2</a:t>
            </a:r>
            <a:r>
              <a:rPr lang="en-US" sz="1100" dirty="0"/>
              <a:t>,</a:t>
            </a:r>
            <a:r>
              <a:rPr lang="en-US" sz="1100" dirty="0">
                <a:solidFill>
                  <a:srgbClr val="009999"/>
                </a:solidFill>
              </a:rPr>
              <a:t> R. Clérac</a:t>
            </a:r>
            <a:r>
              <a:rPr lang="en-US" sz="1100" baseline="30000" dirty="0"/>
              <a:t>4</a:t>
            </a:r>
            <a:r>
              <a:rPr lang="en-US" sz="1100" dirty="0"/>
              <a:t>,</a:t>
            </a:r>
            <a:r>
              <a:rPr lang="en-US" sz="1100" dirty="0">
                <a:solidFill>
                  <a:srgbClr val="009999"/>
                </a:solidFill>
              </a:rPr>
              <a:t> M. Murugesu</a:t>
            </a:r>
            <a:r>
              <a:rPr lang="en-US" sz="1100" baseline="30000" dirty="0"/>
              <a:t>1</a:t>
            </a:r>
            <a:endParaRPr lang="en-US" sz="1100" dirty="0"/>
          </a:p>
          <a:p>
            <a:pPr algn="ctr">
              <a:spcBef>
                <a:spcPts val="0"/>
              </a:spcBef>
            </a:pPr>
            <a:r>
              <a:rPr lang="en-US" sz="1050" b="1" dirty="0">
                <a:solidFill>
                  <a:srgbClr val="0033CC"/>
                </a:solidFill>
              </a:rPr>
              <a:t>1. University of Ottawa, Canada; 2. NHMFL (FSU), USA; 3. University of Oulu, Finland; 4. University of Bordeaux and CNRS, France</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a:t>
            </a:r>
            <a:r>
              <a:rPr lang="en-US" sz="1050" dirty="0" err="1"/>
              <a:t>Mansikkamäki</a:t>
            </a:r>
            <a:r>
              <a:rPr lang="en-US" sz="1050" dirty="0"/>
              <a:t> (Acad. of Finland); Hill (DOE DE-SC0020260); </a:t>
            </a:r>
            <a:r>
              <a:rPr lang="en-US" sz="1050" dirty="0" err="1"/>
              <a:t>Clérac</a:t>
            </a:r>
            <a:r>
              <a:rPr lang="en-US" sz="1050" dirty="0"/>
              <a:t> (CNRS &amp; </a:t>
            </a:r>
            <a:r>
              <a:rPr lang="en-US" sz="1050" dirty="0" err="1"/>
              <a:t>QMBx</a:t>
            </a:r>
            <a:r>
              <a:rPr lang="en-US" sz="1050" dirty="0"/>
              <a:t>); </a:t>
            </a:r>
            <a:r>
              <a:rPr lang="en-US" sz="1050" dirty="0" err="1"/>
              <a:t>Murugesu</a:t>
            </a:r>
            <a:r>
              <a:rPr lang="en-US" sz="1050" dirty="0"/>
              <a:t> (NSERC)</a:t>
            </a:r>
            <a:endParaRPr lang="en-US" sz="1050" b="1" dirty="0">
              <a:solidFill>
                <a:srgbClr val="0033CC"/>
              </a:solidFill>
            </a:endParaRPr>
          </a:p>
        </p:txBody>
      </p:sp>
      <p:pic>
        <p:nvPicPr>
          <p:cNvPr id="14" name="Picture 13" descr="JustM_purple.jpg"/>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0EFF18F6-9A5A-D466-6883-B89183138B4E}"/>
              </a:ext>
            </a:extLst>
          </p:cNvPr>
          <p:cNvSpPr txBox="1"/>
          <p:nvPr/>
        </p:nvSpPr>
        <p:spPr>
          <a:xfrm>
            <a:off x="5934076" y="5491409"/>
            <a:ext cx="6169940" cy="769441"/>
          </a:xfrm>
          <a:prstGeom prst="rect">
            <a:avLst/>
          </a:prstGeom>
          <a:noFill/>
        </p:spPr>
        <p:txBody>
          <a:bodyPr wrap="square" rtlCol="0">
            <a:spAutoFit/>
          </a:bodyPr>
          <a:lstStyle/>
          <a:p>
            <a:r>
              <a:rPr lang="en-US" sz="1100" b="1" i="0" u="none" strike="noStrike" spc="-20" dirty="0">
                <a:solidFill>
                  <a:srgbClr val="222222"/>
                </a:solidFill>
                <a:effectLst/>
                <a:highlight>
                  <a:srgbClr val="FFFFFF"/>
                </a:highlight>
                <a:latin typeface="+mj-lt"/>
              </a:rPr>
              <a:t>Fig. 1. </a:t>
            </a:r>
            <a:r>
              <a:rPr lang="en-US" sz="1100" i="0" u="none" strike="noStrike" spc="-20" dirty="0">
                <a:solidFill>
                  <a:srgbClr val="222222"/>
                </a:solidFill>
                <a:effectLst/>
                <a:highlight>
                  <a:srgbClr val="FFFFFF"/>
                </a:highlight>
                <a:latin typeface="+mj-lt"/>
              </a:rPr>
              <a:t>(Blue) </a:t>
            </a:r>
            <a:r>
              <a:rPr lang="en-US" sz="1100" b="0" i="0" u="none" strike="noStrike" spc="-20" dirty="0">
                <a:solidFill>
                  <a:srgbClr val="222222"/>
                </a:solidFill>
                <a:effectLst/>
                <a:highlight>
                  <a:srgbClr val="FFFFFF"/>
                </a:highlight>
                <a:latin typeface="+mj-lt"/>
              </a:rPr>
              <a:t>Powder EPR spectra recorded in derivative mode (</a:t>
            </a:r>
            <a:r>
              <a:rPr lang="en-US" sz="1100" b="0" i="0" u="none" strike="noStrike" spc="-20" dirty="0" err="1">
                <a:solidFill>
                  <a:srgbClr val="222222"/>
                </a:solidFill>
                <a:effectLst/>
                <a:highlight>
                  <a:srgbClr val="FFFFFF"/>
                </a:highlight>
                <a:latin typeface="+mj-lt"/>
              </a:rPr>
              <a:t>d</a:t>
            </a:r>
            <a:r>
              <a:rPr lang="en-US" sz="1100" b="0" i="1" u="none" strike="noStrike" spc="-20" dirty="0" err="1">
                <a:solidFill>
                  <a:srgbClr val="222222"/>
                </a:solidFill>
                <a:effectLst/>
                <a:latin typeface="+mj-lt"/>
              </a:rPr>
              <a:t>I</a:t>
            </a:r>
            <a:r>
              <a:rPr lang="en-US" sz="1100" b="0" i="0" u="none" strike="noStrike" spc="-20" dirty="0">
                <a:solidFill>
                  <a:srgbClr val="222222"/>
                </a:solidFill>
                <a:effectLst/>
                <a:highlight>
                  <a:srgbClr val="FFFFFF"/>
                </a:highlight>
                <a:latin typeface="+mj-lt"/>
              </a:rPr>
              <a:t>/d</a:t>
            </a:r>
            <a:r>
              <a:rPr lang="en-US" sz="1100" b="0" i="1" u="none" strike="noStrike" spc="-20" dirty="0">
                <a:solidFill>
                  <a:srgbClr val="222222"/>
                </a:solidFill>
                <a:effectLst/>
                <a:latin typeface="+mj-lt"/>
              </a:rPr>
              <a:t>B</a:t>
            </a:r>
            <a:r>
              <a:rPr lang="en-US" sz="1100" b="0" i="0" u="none" strike="noStrike" spc="-20" dirty="0">
                <a:solidFill>
                  <a:srgbClr val="222222"/>
                </a:solidFill>
                <a:effectLst/>
                <a:highlight>
                  <a:srgbClr val="FFFFFF"/>
                </a:highlight>
                <a:latin typeface="+mj-lt"/>
              </a:rPr>
              <a:t>, </a:t>
            </a:r>
            <a:r>
              <a:rPr lang="en-US" sz="1100" b="0" i="1" u="none" strike="noStrike" spc="-20" dirty="0">
                <a:solidFill>
                  <a:srgbClr val="222222"/>
                </a:solidFill>
                <a:effectLst/>
                <a:latin typeface="+mj-lt"/>
              </a:rPr>
              <a:t>I</a:t>
            </a:r>
            <a:r>
              <a:rPr lang="en-US" sz="1100" b="0" i="0" u="none" strike="noStrike" spc="-20" dirty="0">
                <a:solidFill>
                  <a:srgbClr val="222222"/>
                </a:solidFill>
                <a:effectLst/>
                <a:highlight>
                  <a:srgbClr val="FFFFFF"/>
                </a:highlight>
                <a:latin typeface="+mj-lt"/>
              </a:rPr>
              <a:t> is the microwave intensity transmitted through the sample, </a:t>
            </a:r>
            <a:r>
              <a:rPr lang="en-US" sz="1100" b="0" i="1" u="none" strike="noStrike" spc="-20" dirty="0">
                <a:solidFill>
                  <a:srgbClr val="222222"/>
                </a:solidFill>
                <a:effectLst/>
                <a:latin typeface="+mj-lt"/>
              </a:rPr>
              <a:t>B</a:t>
            </a:r>
            <a:r>
              <a:rPr lang="en-US" sz="1100" b="0" i="0" u="none" strike="noStrike" spc="-20" dirty="0">
                <a:solidFill>
                  <a:srgbClr val="222222"/>
                </a:solidFill>
                <a:effectLst/>
                <a:highlight>
                  <a:srgbClr val="FFFFFF"/>
                </a:highlight>
                <a:latin typeface="+mj-lt"/>
              </a:rPr>
              <a:t> is the applied field) at the indicated frequencies and temperatures; simulations are shown in red, and spectra are offset for clarity. An expanded view of the 256 GHz, 50 K spectrum highlights weakly allowed low-field transitions; the inset depicts the Eu</a:t>
            </a:r>
            <a:r>
              <a:rPr lang="en-US" sz="1100" b="0" i="0" u="none" strike="noStrike" spc="-20" baseline="30000" dirty="0">
                <a:solidFill>
                  <a:srgbClr val="222222"/>
                </a:solidFill>
                <a:effectLst/>
                <a:highlight>
                  <a:srgbClr val="FFFFFF"/>
                </a:highlight>
                <a:latin typeface="+mj-lt"/>
              </a:rPr>
              <a:t>2+</a:t>
            </a:r>
            <a:r>
              <a:rPr lang="en-US" sz="1100" b="0" i="0" u="none" strike="noStrike" spc="-20" dirty="0">
                <a:solidFill>
                  <a:srgbClr val="222222"/>
                </a:solidFill>
                <a:effectLst/>
                <a:highlight>
                  <a:srgbClr val="FFFFFF"/>
                </a:highlight>
                <a:latin typeface="+mj-lt"/>
              </a:rPr>
              <a:t> molecule. </a:t>
            </a:r>
            <a:endParaRPr lang="en-US" sz="1100" spc="-20" dirty="0">
              <a:latin typeface="+mj-lt"/>
            </a:endParaRPr>
          </a:p>
        </p:txBody>
      </p:sp>
      <p:pic>
        <p:nvPicPr>
          <p:cNvPr id="7" name="Picture 6" descr="A graph of a graph showing a number of signals&#10;&#10;Description automatically generated with medium confidence">
            <a:extLst>
              <a:ext uri="{FF2B5EF4-FFF2-40B4-BE49-F238E27FC236}">
                <a16:creationId xmlns:a16="http://schemas.microsoft.com/office/drawing/2014/main" id="{ED991840-8F3D-C745-E95B-B6B8F4CE7965}"/>
              </a:ext>
            </a:extLst>
          </p:cNvPr>
          <p:cNvPicPr>
            <a:picLocks noChangeAspect="1"/>
          </p:cNvPicPr>
          <p:nvPr/>
        </p:nvPicPr>
        <p:blipFill>
          <a:blip r:embed="rId7"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6048375" y="1342716"/>
            <a:ext cx="5934076" cy="4198596"/>
          </a:xfrm>
          <a:prstGeom prst="rect">
            <a:avLst/>
          </a:prstGeom>
        </p:spPr>
      </p:pic>
      <p:pic>
        <p:nvPicPr>
          <p:cNvPr id="9" name="Picture 8" descr="A structure of a molecule&#10;&#10;Description automatically generated">
            <a:extLst>
              <a:ext uri="{FF2B5EF4-FFF2-40B4-BE49-F238E27FC236}">
                <a16:creationId xmlns:a16="http://schemas.microsoft.com/office/drawing/2014/main" id="{7DC90413-B4F5-0BFF-3EB9-9A0457F8AF1A}"/>
              </a:ext>
            </a:extLst>
          </p:cNvPr>
          <p:cNvPicPr>
            <a:picLocks noChangeAspect="1"/>
          </p:cNvPicPr>
          <p:nvPr/>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0305906" y="1596306"/>
            <a:ext cx="1238537" cy="1754211"/>
          </a:xfrm>
          <a:prstGeom prst="rect">
            <a:avLst/>
          </a:prstGeom>
        </p:spPr>
      </p:pic>
      <p:sp>
        <p:nvSpPr>
          <p:cNvPr id="16" name="TextBox 15">
            <a:extLst>
              <a:ext uri="{FF2B5EF4-FFF2-40B4-BE49-F238E27FC236}">
                <a16:creationId xmlns:a16="http://schemas.microsoft.com/office/drawing/2014/main" id="{B6F1265A-9D97-0D9B-594C-D828F616CC5C}"/>
              </a:ext>
            </a:extLst>
          </p:cNvPr>
          <p:cNvSpPr txBox="1"/>
          <p:nvPr/>
        </p:nvSpPr>
        <p:spPr>
          <a:xfrm>
            <a:off x="10169336" y="1371074"/>
            <a:ext cx="1620295" cy="276999"/>
          </a:xfrm>
          <a:prstGeom prst="rect">
            <a:avLst/>
          </a:prstGeom>
          <a:noFill/>
        </p:spPr>
        <p:txBody>
          <a:bodyPr wrap="square">
            <a:spAutoFit/>
          </a:bodyPr>
          <a:lstStyle/>
          <a:p>
            <a:r>
              <a:rPr lang="en-US" sz="1200" dirty="0">
                <a:effectLst/>
                <a:latin typeface="+mj-lt"/>
              </a:rPr>
              <a:t>[</a:t>
            </a:r>
            <a:r>
              <a:rPr lang="en-US" sz="1200" dirty="0" err="1">
                <a:effectLst/>
                <a:latin typeface="+mj-lt"/>
              </a:rPr>
              <a:t>Eu</a:t>
            </a:r>
            <a:r>
              <a:rPr lang="en-US" sz="1200" baseline="30000" dirty="0" err="1">
                <a:effectLst/>
                <a:latin typeface="+mj-lt"/>
              </a:rPr>
              <a:t>II</a:t>
            </a:r>
            <a:r>
              <a:rPr lang="en-US" sz="1200" dirty="0">
                <a:effectLst/>
                <a:latin typeface="+mj-lt"/>
              </a:rPr>
              <a:t>{N(SiMePh</a:t>
            </a:r>
            <a:r>
              <a:rPr lang="en-US" sz="1200" baseline="-25000" dirty="0">
                <a:effectLst/>
                <a:latin typeface="+mj-lt"/>
              </a:rPr>
              <a:t>2</a:t>
            </a:r>
            <a:r>
              <a:rPr lang="en-US" sz="1200" dirty="0">
                <a:effectLst/>
                <a:latin typeface="+mj-lt"/>
              </a:rPr>
              <a:t>)</a:t>
            </a:r>
            <a:r>
              <a:rPr lang="en-US" sz="1200" baseline="-25000" dirty="0">
                <a:effectLst/>
                <a:latin typeface="+mj-lt"/>
              </a:rPr>
              <a:t>2</a:t>
            </a:r>
            <a:r>
              <a:rPr lang="en-US" sz="1200" dirty="0">
                <a:effectLst/>
                <a:latin typeface="+mj-lt"/>
              </a:rPr>
              <a:t>}</a:t>
            </a:r>
            <a:r>
              <a:rPr lang="en-US" sz="1200" baseline="-25000" dirty="0">
                <a:effectLst/>
                <a:latin typeface="+mj-lt"/>
              </a:rPr>
              <a:t>2</a:t>
            </a:r>
            <a:r>
              <a:rPr lang="en-US" sz="1200" dirty="0">
                <a:effectLst/>
                <a:latin typeface="+mj-lt"/>
              </a:rPr>
              <a:t>]</a:t>
            </a:r>
            <a:endParaRPr lang="en-US" sz="1200" dirty="0"/>
          </a:p>
        </p:txBody>
      </p:sp>
      <p:pic>
        <p:nvPicPr>
          <p:cNvPr id="21" name="Picture 20" descr="A close-up of a number&#10;&#10;Description automatically generated">
            <a:extLst>
              <a:ext uri="{FF2B5EF4-FFF2-40B4-BE49-F238E27FC236}">
                <a16:creationId xmlns:a16="http://schemas.microsoft.com/office/drawing/2014/main" id="{C068817A-155C-ACD9-B7E0-6A04A4F83C6F}"/>
              </a:ext>
            </a:extLst>
          </p:cNvPr>
          <p:cNvPicPr>
            <a:picLocks noChangeAspect="1"/>
          </p:cNvPicPr>
          <p:nvPr/>
        </p:nvPicPr>
        <p:blipFill rotWithShape="1">
          <a:blip r:embed="rId9"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1378607" y="1937184"/>
            <a:ext cx="407869" cy="400381"/>
          </a:xfrm>
          <a:prstGeom prst="rect">
            <a:avLst/>
          </a:prstGeom>
        </p:spPr>
      </p:pic>
      <p:pic>
        <p:nvPicPr>
          <p:cNvPr id="22" name="Picture 21" descr="A close-up of a number&#10;&#10;Description automatically generated">
            <a:extLst>
              <a:ext uri="{FF2B5EF4-FFF2-40B4-BE49-F238E27FC236}">
                <a16:creationId xmlns:a16="http://schemas.microsoft.com/office/drawing/2014/main" id="{9EE45666-E994-5918-F19F-D4BA92244B50}"/>
              </a:ext>
            </a:extLst>
          </p:cNvPr>
          <p:cNvPicPr>
            <a:picLocks noChangeAspect="1"/>
          </p:cNvPicPr>
          <p:nvPr/>
        </p:nvPicPr>
        <p:blipFill rotWithShape="1">
          <a:blip r:embed="rId10"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1378607" y="2633198"/>
            <a:ext cx="407869" cy="340166"/>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C1CB5DEC-3324-60B9-3207-C35984914839}"/>
              </a:ext>
            </a:extLst>
          </p:cNvPr>
          <p:cNvGrpSpPr/>
          <p:nvPr/>
        </p:nvGrpSpPr>
        <p:grpSpPr>
          <a:xfrm>
            <a:off x="6394896" y="1358310"/>
            <a:ext cx="2946283" cy="4875266"/>
            <a:chOff x="8443732" y="1414427"/>
            <a:chExt cx="3240911" cy="4029145"/>
          </a:xfrm>
        </p:grpSpPr>
        <p:grpSp>
          <p:nvGrpSpPr>
            <p:cNvPr id="26" name="Group 25">
              <a:extLst>
                <a:ext uri="{FF2B5EF4-FFF2-40B4-BE49-F238E27FC236}">
                  <a16:creationId xmlns:a16="http://schemas.microsoft.com/office/drawing/2014/main" id="{A06A4520-2DFD-C9C2-CA14-250E5B8C41A3}"/>
                </a:ext>
              </a:extLst>
            </p:cNvPr>
            <p:cNvGrpSpPr/>
            <p:nvPr/>
          </p:nvGrpSpPr>
          <p:grpSpPr>
            <a:xfrm>
              <a:off x="8518968" y="1414427"/>
              <a:ext cx="3061504" cy="4029145"/>
              <a:chOff x="8518968" y="1414427"/>
              <a:chExt cx="3061504" cy="4029145"/>
            </a:xfrm>
          </p:grpSpPr>
          <p:pic>
            <p:nvPicPr>
              <p:cNvPr id="28" name="Picture 6" descr="What Are Magnetic Poles? What Are Poles Of A Magnet, Types |  peacecommission.kdsg.gov.ng">
                <a:extLst>
                  <a:ext uri="{FF2B5EF4-FFF2-40B4-BE49-F238E27FC236}">
                    <a16:creationId xmlns:a16="http://schemas.microsoft.com/office/drawing/2014/main" id="{38CE3341-BE9B-87ED-3E72-C1716414F88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rot="5400000">
                <a:off x="8035147" y="1898248"/>
                <a:ext cx="4029145" cy="306150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descr="A red square with white dots&#10;&#10;Description automatically generated">
                <a:extLst>
                  <a:ext uri="{FF2B5EF4-FFF2-40B4-BE49-F238E27FC236}">
                    <a16:creationId xmlns:a16="http://schemas.microsoft.com/office/drawing/2014/main" id="{A00E4B12-9E5B-E9D6-AB4F-47B179CE390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888076" y="2847373"/>
                <a:ext cx="365388" cy="290819"/>
              </a:xfrm>
              <a:prstGeom prst="rect">
                <a:avLst/>
              </a:prstGeom>
            </p:spPr>
          </p:pic>
          <p:pic>
            <p:nvPicPr>
              <p:cNvPr id="30" name="Picture 29" descr="A blue square with white dots&#10;&#10;Description automatically generated">
                <a:extLst>
                  <a:ext uri="{FF2B5EF4-FFF2-40B4-BE49-F238E27FC236}">
                    <a16:creationId xmlns:a16="http://schemas.microsoft.com/office/drawing/2014/main" id="{E9A13C73-3378-B347-946E-48977023949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901312" y="3633320"/>
                <a:ext cx="337086" cy="290819"/>
              </a:xfrm>
              <a:prstGeom prst="rect">
                <a:avLst/>
              </a:prstGeom>
            </p:spPr>
          </p:pic>
        </p:grpSp>
        <p:sp>
          <p:nvSpPr>
            <p:cNvPr id="27" name="Rectangle 26">
              <a:extLst>
                <a:ext uri="{FF2B5EF4-FFF2-40B4-BE49-F238E27FC236}">
                  <a16:creationId xmlns:a16="http://schemas.microsoft.com/office/drawing/2014/main" id="{D3E7C7CE-E810-9913-7F84-7AE5B2F63536}"/>
                </a:ext>
              </a:extLst>
            </p:cNvPr>
            <p:cNvSpPr/>
            <p:nvPr/>
          </p:nvSpPr>
          <p:spPr>
            <a:xfrm>
              <a:off x="8443732" y="1414427"/>
              <a:ext cx="3240911" cy="3944651"/>
            </a:xfrm>
            <a:prstGeom prst="rect">
              <a:avLst/>
            </a:prstGeom>
            <a:solidFill>
              <a:schemeClr val="bg1">
                <a:alpha val="7377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dirty="0"/>
          </a:p>
        </p:txBody>
      </p:sp>
      <p:pic>
        <p:nvPicPr>
          <p:cNvPr id="12" name="Picture 11" descr="NSF logo.jpg"/>
          <p:cNvPicPr>
            <a:picLocks noChangeAspect="1"/>
          </p:cNvPicPr>
          <p:nvPr/>
        </p:nvPicPr>
        <p:blipFill>
          <a:blip r:embed="rId6"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62">
            <a:extLst>
              <a:ext uri="{FF2B5EF4-FFF2-40B4-BE49-F238E27FC236}">
                <a16:creationId xmlns:a16="http://schemas.microsoft.com/office/drawing/2014/main" id="{7AD38621-B34C-26F9-D5D3-B4B38FD2D63D}"/>
              </a:ext>
            </a:extLst>
          </p:cNvPr>
          <p:cNvSpPr txBox="1">
            <a:spLocks noChangeArrowheads="1"/>
          </p:cNvSpPr>
          <p:nvPr/>
        </p:nvSpPr>
        <p:spPr bwMode="auto">
          <a:xfrm>
            <a:off x="0" y="42336"/>
            <a:ext cx="12192000" cy="1015663"/>
          </a:xfrm>
          <a:prstGeom prst="rect">
            <a:avLst/>
          </a:prstGeom>
          <a:noFill/>
          <a:ln w="9525">
            <a:noFill/>
            <a:miter lim="800000"/>
            <a:headEnd/>
            <a:tailEnd/>
          </a:ln>
        </p:spPr>
        <p:txBody>
          <a:bodyPr wrap="square">
            <a:spAutoFit/>
          </a:bodyPr>
          <a:lstStyle/>
          <a:p>
            <a:pPr algn="ctr">
              <a:spcBef>
                <a:spcPts val="0"/>
              </a:spcBef>
            </a:pPr>
            <a:r>
              <a:rPr lang="en-US" sz="1600" b="1" dirty="0"/>
              <a:t>Creation of First Europium(II) Single Molecule Magnet</a:t>
            </a:r>
          </a:p>
          <a:p>
            <a:pPr algn="ctr">
              <a:spcBef>
                <a:spcPts val="0"/>
              </a:spcBef>
            </a:pPr>
            <a:endParaRPr lang="en-US" sz="600" dirty="0"/>
          </a:p>
          <a:p>
            <a:pPr algn="ctr">
              <a:spcBef>
                <a:spcPts val="0"/>
              </a:spcBef>
            </a:pPr>
            <a:r>
              <a:rPr lang="en-US" sz="1100" dirty="0">
                <a:solidFill>
                  <a:srgbClr val="009999"/>
                </a:solidFill>
              </a:rPr>
              <a:t>D. Errulat</a:t>
            </a:r>
            <a:r>
              <a:rPr lang="en-US" sz="1100" baseline="30000" dirty="0"/>
              <a:t>1</a:t>
            </a:r>
            <a:r>
              <a:rPr lang="en-US" sz="1100" dirty="0"/>
              <a:t>,</a:t>
            </a:r>
            <a:r>
              <a:rPr lang="en-US" sz="1100" dirty="0">
                <a:solidFill>
                  <a:srgbClr val="009999"/>
                </a:solidFill>
              </a:rPr>
              <a:t> K. L. M. Harriman</a:t>
            </a:r>
            <a:r>
              <a:rPr lang="en-US" sz="1100" baseline="30000" dirty="0"/>
              <a:t>1</a:t>
            </a:r>
            <a:r>
              <a:rPr lang="en-US" sz="1100" dirty="0"/>
              <a:t>,</a:t>
            </a:r>
            <a:r>
              <a:rPr lang="en-US" sz="1100" dirty="0">
                <a:solidFill>
                  <a:srgbClr val="009999"/>
                </a:solidFill>
              </a:rPr>
              <a:t> D. A. Gálico</a:t>
            </a:r>
            <a:r>
              <a:rPr lang="en-US" sz="1100" baseline="30000" dirty="0"/>
              <a:t>1</a:t>
            </a:r>
            <a:r>
              <a:rPr lang="en-US" sz="1100" dirty="0"/>
              <a:t>,</a:t>
            </a:r>
            <a:r>
              <a:rPr lang="en-US" sz="1100" dirty="0">
                <a:solidFill>
                  <a:srgbClr val="009999"/>
                </a:solidFill>
              </a:rPr>
              <a:t> E. V. Salerno</a:t>
            </a:r>
            <a:r>
              <a:rPr lang="en-US" sz="1100" baseline="30000" dirty="0"/>
              <a:t>2</a:t>
            </a:r>
            <a:r>
              <a:rPr lang="en-US" sz="1100" dirty="0"/>
              <a:t>,</a:t>
            </a:r>
            <a:r>
              <a:rPr lang="en-US" sz="1100" dirty="0">
                <a:solidFill>
                  <a:srgbClr val="009999"/>
                </a:solidFill>
              </a:rPr>
              <a:t> J. van Tol</a:t>
            </a:r>
            <a:r>
              <a:rPr lang="en-US" sz="1100" baseline="30000" dirty="0"/>
              <a:t>2</a:t>
            </a:r>
            <a:r>
              <a:rPr lang="en-US" sz="1100" dirty="0"/>
              <a:t>,</a:t>
            </a:r>
            <a:r>
              <a:rPr lang="en-US" sz="1100" dirty="0">
                <a:solidFill>
                  <a:srgbClr val="009999"/>
                </a:solidFill>
              </a:rPr>
              <a:t> A. Mansikkamäki</a:t>
            </a:r>
            <a:r>
              <a:rPr lang="en-US" sz="1100" baseline="30000" dirty="0"/>
              <a:t>3</a:t>
            </a:r>
            <a:r>
              <a:rPr lang="en-US" sz="1100" dirty="0"/>
              <a:t>,</a:t>
            </a:r>
            <a:r>
              <a:rPr lang="en-US" sz="1100" dirty="0">
                <a:solidFill>
                  <a:srgbClr val="009999"/>
                </a:solidFill>
              </a:rPr>
              <a:t> M. Rouzières</a:t>
            </a:r>
            <a:r>
              <a:rPr lang="en-US" sz="1100" baseline="30000" dirty="0"/>
              <a:t>4</a:t>
            </a:r>
            <a:r>
              <a:rPr lang="en-US" sz="1100" dirty="0"/>
              <a:t>,</a:t>
            </a:r>
            <a:r>
              <a:rPr lang="en-US" sz="1100" dirty="0">
                <a:solidFill>
                  <a:srgbClr val="009999"/>
                </a:solidFill>
              </a:rPr>
              <a:t> S. Hill</a:t>
            </a:r>
            <a:r>
              <a:rPr lang="en-US" sz="1100" baseline="30000" dirty="0"/>
              <a:t>2</a:t>
            </a:r>
            <a:r>
              <a:rPr lang="en-US" sz="1100" dirty="0"/>
              <a:t>,</a:t>
            </a:r>
            <a:r>
              <a:rPr lang="en-US" sz="1100" dirty="0">
                <a:solidFill>
                  <a:srgbClr val="009999"/>
                </a:solidFill>
              </a:rPr>
              <a:t> R. Clérac</a:t>
            </a:r>
            <a:r>
              <a:rPr lang="en-US" sz="1100" baseline="30000" dirty="0"/>
              <a:t>4</a:t>
            </a:r>
            <a:r>
              <a:rPr lang="en-US" sz="1100" dirty="0"/>
              <a:t>,</a:t>
            </a:r>
            <a:r>
              <a:rPr lang="en-US" sz="1100" dirty="0">
                <a:solidFill>
                  <a:srgbClr val="009999"/>
                </a:solidFill>
              </a:rPr>
              <a:t> M. Murugesu</a:t>
            </a:r>
            <a:r>
              <a:rPr lang="en-US" sz="1100" baseline="30000" dirty="0"/>
              <a:t>1</a:t>
            </a:r>
            <a:endParaRPr lang="en-US" sz="1100" dirty="0"/>
          </a:p>
          <a:p>
            <a:pPr algn="ctr">
              <a:spcBef>
                <a:spcPts val="0"/>
              </a:spcBef>
            </a:pPr>
            <a:r>
              <a:rPr lang="en-US" sz="1050" b="1" dirty="0">
                <a:solidFill>
                  <a:srgbClr val="0033CC"/>
                </a:solidFill>
              </a:rPr>
              <a:t>1. University of Ottawa, Canada; 2. NHMFL (FSU), USA; 3. University of Oulu, Finland; 4. University of Bordeaux and CNRS, France</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a:t>
            </a:r>
            <a:r>
              <a:rPr lang="en-US" sz="1050" dirty="0" err="1"/>
              <a:t>Mansikkamäki</a:t>
            </a:r>
            <a:r>
              <a:rPr lang="en-US" sz="1050" dirty="0"/>
              <a:t> (Acad. of Finland); Hill (DOE DE-SC0020260); </a:t>
            </a:r>
            <a:r>
              <a:rPr lang="en-US" sz="1050" dirty="0" err="1"/>
              <a:t>Clérac</a:t>
            </a:r>
            <a:r>
              <a:rPr lang="en-US" sz="1050" dirty="0"/>
              <a:t> (CNRS &amp; </a:t>
            </a:r>
            <a:r>
              <a:rPr lang="en-US" sz="1050" dirty="0" err="1"/>
              <a:t>QMBx</a:t>
            </a:r>
            <a:r>
              <a:rPr lang="en-US" sz="1050" dirty="0"/>
              <a:t>); </a:t>
            </a:r>
            <a:r>
              <a:rPr lang="en-US" sz="1050" dirty="0" err="1"/>
              <a:t>Murugesu</a:t>
            </a:r>
            <a:r>
              <a:rPr lang="en-US" sz="1050" dirty="0"/>
              <a:t> (NSERC)</a:t>
            </a:r>
            <a:endParaRPr lang="en-US" sz="1050" b="1" dirty="0">
              <a:solidFill>
                <a:srgbClr val="0033CC"/>
              </a:solidFill>
            </a:endParaRPr>
          </a:p>
        </p:txBody>
      </p:sp>
      <p:sp>
        <p:nvSpPr>
          <p:cNvPr id="5" name="Rectangle 49">
            <a:extLst>
              <a:ext uri="{FF2B5EF4-FFF2-40B4-BE49-F238E27FC236}">
                <a16:creationId xmlns:a16="http://schemas.microsoft.com/office/drawing/2014/main" id="{98709BCA-ED65-4B89-E9E6-84FE56865157}"/>
              </a:ext>
            </a:extLst>
          </p:cNvPr>
          <p:cNvSpPr>
            <a:spLocks noChangeArrowheads="1"/>
          </p:cNvSpPr>
          <p:nvPr/>
        </p:nvSpPr>
        <p:spPr bwMode="auto">
          <a:xfrm>
            <a:off x="5934076" y="1329112"/>
            <a:ext cx="6169940" cy="4928723"/>
          </a:xfrm>
          <a:prstGeom prst="rect">
            <a:avLst/>
          </a:prstGeom>
          <a:noFill/>
          <a:ln w="19050">
            <a:solidFill>
              <a:srgbClr val="0033CC"/>
            </a:solidFill>
            <a:miter lim="800000"/>
            <a:headEnd/>
            <a:tailEnd/>
          </a:ln>
        </p:spPr>
        <p:txBody>
          <a:bodyPr wrap="none" anchor="ctr"/>
          <a:lstStyle/>
          <a:p>
            <a:endParaRPr lang="en-US"/>
          </a:p>
        </p:txBody>
      </p:sp>
      <p:pic>
        <p:nvPicPr>
          <p:cNvPr id="7" name="Picture 6" descr="A structure of a molecule&#10;&#10;Description automatically generated">
            <a:extLst>
              <a:ext uri="{FF2B5EF4-FFF2-40B4-BE49-F238E27FC236}">
                <a16:creationId xmlns:a16="http://schemas.microsoft.com/office/drawing/2014/main" id="{2E08B02C-2407-792C-DD3E-40E0AAC88A4E}"/>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5996829" y="1316711"/>
            <a:ext cx="3494233" cy="4946892"/>
          </a:xfrm>
          <a:prstGeom prst="rect">
            <a:avLst/>
          </a:prstGeom>
        </p:spPr>
      </p:pic>
      <p:sp>
        <p:nvSpPr>
          <p:cNvPr id="9" name="Oval 8">
            <a:extLst>
              <a:ext uri="{FF2B5EF4-FFF2-40B4-BE49-F238E27FC236}">
                <a16:creationId xmlns:a16="http://schemas.microsoft.com/office/drawing/2014/main" id="{54B53DEE-DCA9-39D5-9A39-41A68C3959EF}"/>
              </a:ext>
            </a:extLst>
          </p:cNvPr>
          <p:cNvSpPr/>
          <p:nvPr/>
        </p:nvSpPr>
        <p:spPr>
          <a:xfrm>
            <a:off x="9798983" y="1541002"/>
            <a:ext cx="358027" cy="358027"/>
          </a:xfrm>
          <a:prstGeom prst="ellipse">
            <a:avLst/>
          </a:prstGeom>
          <a:solidFill>
            <a:srgbClr val="7DFFD9">
              <a:alpha val="85000"/>
            </a:srgbClr>
          </a:solidFill>
          <a:ln>
            <a:noFill/>
          </a:ln>
          <a:scene3d>
            <a:camera prst="orthographicFront"/>
            <a:lightRig rig="threePt" dir="t"/>
          </a:scene3d>
          <a:sp3d>
            <a:bevelT w="177800" h="177800"/>
            <a:bevelB w="177800" h="1778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67D5079-98EA-4CD2-04F7-59EF27744595}"/>
              </a:ext>
            </a:extLst>
          </p:cNvPr>
          <p:cNvSpPr/>
          <p:nvPr/>
        </p:nvSpPr>
        <p:spPr>
          <a:xfrm>
            <a:off x="9870700" y="2153748"/>
            <a:ext cx="195005" cy="195005"/>
          </a:xfrm>
          <a:prstGeom prst="ellipse">
            <a:avLst/>
          </a:prstGeom>
          <a:solidFill>
            <a:srgbClr val="9A96F1">
              <a:alpha val="78669"/>
            </a:srgbClr>
          </a:solidFill>
          <a:ln>
            <a:noFill/>
          </a:ln>
          <a:scene3d>
            <a:camera prst="orthographicFront"/>
            <a:lightRig rig="threePt" dir="t"/>
          </a:scene3d>
          <a:sp3d>
            <a:bevelT w="95250" h="95250"/>
            <a:bevelB w="95250" h="9525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C6A51D6-1B75-5F63-A7B3-9C456CA89072}"/>
              </a:ext>
            </a:extLst>
          </p:cNvPr>
          <p:cNvSpPr/>
          <p:nvPr/>
        </p:nvSpPr>
        <p:spPr>
          <a:xfrm>
            <a:off x="9851660" y="2603472"/>
            <a:ext cx="233083" cy="233083"/>
          </a:xfrm>
          <a:prstGeom prst="ellipse">
            <a:avLst/>
          </a:prstGeom>
          <a:solidFill>
            <a:srgbClr val="E7EB9A"/>
          </a:solidFill>
          <a:ln>
            <a:noFill/>
          </a:ln>
          <a:scene3d>
            <a:camera prst="orthographicFront"/>
            <a:lightRig rig="threePt" dir="t"/>
          </a:scene3d>
          <a:sp3d>
            <a:bevelT w="114300" h="114300"/>
            <a:bevelB w="114300" h="1143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0B2DD751-E75A-AFC9-E82C-61C0BCA432D5}"/>
              </a:ext>
            </a:extLst>
          </p:cNvPr>
          <p:cNvSpPr/>
          <p:nvPr/>
        </p:nvSpPr>
        <p:spPr>
          <a:xfrm>
            <a:off x="9870700" y="3092383"/>
            <a:ext cx="195005" cy="195005"/>
          </a:xfrm>
          <a:prstGeom prst="ellipse">
            <a:avLst/>
          </a:prstGeom>
          <a:solidFill>
            <a:schemeClr val="tx1">
              <a:lumMod val="85000"/>
              <a:lumOff val="15000"/>
              <a:alpha val="78669"/>
            </a:schemeClr>
          </a:solidFill>
          <a:ln>
            <a:noFill/>
          </a:ln>
          <a:scene3d>
            <a:camera prst="orthographicFront"/>
            <a:lightRig rig="threePt" dir="t"/>
          </a:scene3d>
          <a:sp3d>
            <a:bevelT w="95250" h="95250"/>
            <a:bevelB w="95250" h="9525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9FA1F06-787E-5E5B-5235-B38B73846757}"/>
              </a:ext>
            </a:extLst>
          </p:cNvPr>
          <p:cNvSpPr txBox="1"/>
          <p:nvPr/>
        </p:nvSpPr>
        <p:spPr>
          <a:xfrm>
            <a:off x="10384249" y="1521160"/>
            <a:ext cx="1672253" cy="369332"/>
          </a:xfrm>
          <a:prstGeom prst="rect">
            <a:avLst/>
          </a:prstGeom>
          <a:noFill/>
        </p:spPr>
        <p:txBody>
          <a:bodyPr wrap="none" rtlCol="0">
            <a:spAutoFit/>
          </a:bodyPr>
          <a:lstStyle/>
          <a:p>
            <a:r>
              <a:rPr lang="en-US" dirty="0"/>
              <a:t>Europium (Eu)</a:t>
            </a:r>
          </a:p>
        </p:txBody>
      </p:sp>
      <p:sp>
        <p:nvSpPr>
          <p:cNvPr id="19" name="TextBox 18">
            <a:extLst>
              <a:ext uri="{FF2B5EF4-FFF2-40B4-BE49-F238E27FC236}">
                <a16:creationId xmlns:a16="http://schemas.microsoft.com/office/drawing/2014/main" id="{18708DC8-6B8C-0280-5426-7A810B922431}"/>
              </a:ext>
            </a:extLst>
          </p:cNvPr>
          <p:cNvSpPr txBox="1"/>
          <p:nvPr/>
        </p:nvSpPr>
        <p:spPr>
          <a:xfrm>
            <a:off x="10384249" y="2066584"/>
            <a:ext cx="1441420" cy="369332"/>
          </a:xfrm>
          <a:prstGeom prst="rect">
            <a:avLst/>
          </a:prstGeom>
          <a:noFill/>
        </p:spPr>
        <p:txBody>
          <a:bodyPr wrap="none" rtlCol="0">
            <a:spAutoFit/>
          </a:bodyPr>
          <a:lstStyle/>
          <a:p>
            <a:r>
              <a:rPr lang="en-US" dirty="0"/>
              <a:t>Nitrogen (N)</a:t>
            </a:r>
          </a:p>
        </p:txBody>
      </p:sp>
      <p:sp>
        <p:nvSpPr>
          <p:cNvPr id="20" name="TextBox 19">
            <a:extLst>
              <a:ext uri="{FF2B5EF4-FFF2-40B4-BE49-F238E27FC236}">
                <a16:creationId xmlns:a16="http://schemas.microsoft.com/office/drawing/2014/main" id="{DA1A015A-765B-90DB-EC00-B1F415D9AB2E}"/>
              </a:ext>
            </a:extLst>
          </p:cNvPr>
          <p:cNvSpPr txBox="1"/>
          <p:nvPr/>
        </p:nvSpPr>
        <p:spPr>
          <a:xfrm>
            <a:off x="10384249" y="2535347"/>
            <a:ext cx="1287532" cy="369332"/>
          </a:xfrm>
          <a:prstGeom prst="rect">
            <a:avLst/>
          </a:prstGeom>
          <a:noFill/>
        </p:spPr>
        <p:txBody>
          <a:bodyPr wrap="none" rtlCol="0">
            <a:spAutoFit/>
          </a:bodyPr>
          <a:lstStyle/>
          <a:p>
            <a:r>
              <a:rPr lang="en-US" dirty="0"/>
              <a:t>Silicon (Si)</a:t>
            </a:r>
          </a:p>
        </p:txBody>
      </p:sp>
      <p:sp>
        <p:nvSpPr>
          <p:cNvPr id="21" name="TextBox 20">
            <a:extLst>
              <a:ext uri="{FF2B5EF4-FFF2-40B4-BE49-F238E27FC236}">
                <a16:creationId xmlns:a16="http://schemas.microsoft.com/office/drawing/2014/main" id="{F3C4392A-65CE-A64A-4B93-B668ED96D9C9}"/>
              </a:ext>
            </a:extLst>
          </p:cNvPr>
          <p:cNvSpPr txBox="1"/>
          <p:nvPr/>
        </p:nvSpPr>
        <p:spPr>
          <a:xfrm>
            <a:off x="10384249" y="3000372"/>
            <a:ext cx="1326004" cy="369332"/>
          </a:xfrm>
          <a:prstGeom prst="rect">
            <a:avLst/>
          </a:prstGeom>
          <a:noFill/>
        </p:spPr>
        <p:txBody>
          <a:bodyPr wrap="none" rtlCol="0">
            <a:spAutoFit/>
          </a:bodyPr>
          <a:lstStyle/>
          <a:p>
            <a:r>
              <a:rPr lang="en-US" dirty="0"/>
              <a:t>Carbon (C)</a:t>
            </a:r>
          </a:p>
        </p:txBody>
      </p:sp>
      <p:sp>
        <p:nvSpPr>
          <p:cNvPr id="22" name="TextBox 21">
            <a:extLst>
              <a:ext uri="{FF2B5EF4-FFF2-40B4-BE49-F238E27FC236}">
                <a16:creationId xmlns:a16="http://schemas.microsoft.com/office/drawing/2014/main" id="{8B23634B-BA59-EED4-D692-E2D7EC138C45}"/>
              </a:ext>
            </a:extLst>
          </p:cNvPr>
          <p:cNvSpPr txBox="1"/>
          <p:nvPr/>
        </p:nvSpPr>
        <p:spPr>
          <a:xfrm>
            <a:off x="9212936" y="4116669"/>
            <a:ext cx="2679870" cy="1200329"/>
          </a:xfrm>
          <a:prstGeom prst="rect">
            <a:avLst/>
          </a:prstGeom>
          <a:noFill/>
        </p:spPr>
        <p:txBody>
          <a:bodyPr wrap="square" rtlCol="0">
            <a:spAutoFit/>
          </a:bodyPr>
          <a:lstStyle/>
          <a:p>
            <a:pPr algn="just"/>
            <a:r>
              <a:rPr lang="en-US" sz="1200" b="1" i="0" u="none" strike="noStrike" spc="-20" dirty="0">
                <a:solidFill>
                  <a:srgbClr val="222222"/>
                </a:solidFill>
                <a:effectLst/>
                <a:highlight>
                  <a:srgbClr val="FFFFFF"/>
                </a:highlight>
                <a:latin typeface="+mn-lt"/>
              </a:rPr>
              <a:t>Fig. 2. </a:t>
            </a:r>
            <a:r>
              <a:rPr lang="en-US" sz="1200" i="0" u="none" strike="noStrike" spc="-20" dirty="0">
                <a:solidFill>
                  <a:srgbClr val="222222"/>
                </a:solidFill>
                <a:effectLst/>
                <a:highlight>
                  <a:srgbClr val="FFFFFF"/>
                </a:highlight>
                <a:latin typeface="+mn-lt"/>
              </a:rPr>
              <a:t>The</a:t>
            </a:r>
            <a:r>
              <a:rPr lang="en-US" sz="1200" b="1" i="0" u="none" strike="noStrike" spc="-20" dirty="0">
                <a:solidFill>
                  <a:srgbClr val="222222"/>
                </a:solidFill>
                <a:effectLst/>
                <a:highlight>
                  <a:srgbClr val="FFFFFF"/>
                </a:highlight>
                <a:latin typeface="+mn-lt"/>
              </a:rPr>
              <a:t> </a:t>
            </a:r>
            <a:r>
              <a:rPr lang="en-US" sz="1200" dirty="0">
                <a:effectLst/>
                <a:latin typeface="+mn-lt"/>
              </a:rPr>
              <a:t>[</a:t>
            </a:r>
            <a:r>
              <a:rPr lang="en-US" sz="1200" dirty="0" err="1">
                <a:effectLst/>
                <a:latin typeface="+mn-lt"/>
              </a:rPr>
              <a:t>Eu</a:t>
            </a:r>
            <a:r>
              <a:rPr lang="en-US" sz="1200" baseline="30000" dirty="0" err="1">
                <a:effectLst/>
                <a:latin typeface="+mn-lt"/>
              </a:rPr>
              <a:t>II</a:t>
            </a:r>
            <a:r>
              <a:rPr lang="en-US" sz="1200" dirty="0">
                <a:effectLst/>
                <a:latin typeface="+mn-lt"/>
              </a:rPr>
              <a:t>{N(SiMePh</a:t>
            </a:r>
            <a:r>
              <a:rPr lang="en-US" sz="1200" baseline="-25000" dirty="0">
                <a:effectLst/>
                <a:latin typeface="+mn-lt"/>
              </a:rPr>
              <a:t>2</a:t>
            </a:r>
            <a:r>
              <a:rPr lang="en-US" sz="1200" dirty="0">
                <a:effectLst/>
                <a:latin typeface="+mn-lt"/>
              </a:rPr>
              <a:t>)</a:t>
            </a:r>
            <a:r>
              <a:rPr lang="en-US" sz="1200" baseline="-25000" dirty="0">
                <a:effectLst/>
                <a:latin typeface="+mn-lt"/>
              </a:rPr>
              <a:t>2</a:t>
            </a:r>
            <a:r>
              <a:rPr lang="en-US" sz="1200" dirty="0">
                <a:effectLst/>
                <a:latin typeface="+mn-lt"/>
              </a:rPr>
              <a:t>}</a:t>
            </a:r>
            <a:r>
              <a:rPr lang="en-US" sz="1200" baseline="-25000" dirty="0">
                <a:effectLst/>
                <a:latin typeface="+mn-lt"/>
              </a:rPr>
              <a:t>2</a:t>
            </a:r>
            <a:r>
              <a:rPr lang="en-US" sz="1200" dirty="0">
                <a:effectLst/>
                <a:latin typeface="+mn-lt"/>
              </a:rPr>
              <a:t>] SMM</a:t>
            </a:r>
            <a:r>
              <a:rPr lang="en-US" sz="1200" dirty="0">
                <a:latin typeface="+mn-lt"/>
              </a:rPr>
              <a:t>, where Me = methyl and Ph = phenyl</a:t>
            </a:r>
            <a:r>
              <a:rPr lang="en-US" sz="1200" spc="-20" dirty="0">
                <a:solidFill>
                  <a:srgbClr val="222222"/>
                </a:solidFill>
                <a:highlight>
                  <a:srgbClr val="FFFFFF"/>
                </a:highlight>
                <a:latin typeface="+mn-lt"/>
              </a:rPr>
              <a:t>; hydrogen atoms have been omitted for clarity. The molecule has a near-linear geometry with an N–Eu–N angle of 169.8</a:t>
            </a:r>
            <a:r>
              <a:rPr lang="en-US" sz="1200" spc="-20" baseline="30000" dirty="0">
                <a:solidFill>
                  <a:srgbClr val="222222"/>
                </a:solidFill>
                <a:highlight>
                  <a:srgbClr val="FFFFFF"/>
                </a:highlight>
                <a:latin typeface="+mn-lt"/>
              </a:rPr>
              <a:t>o</a:t>
            </a:r>
            <a:r>
              <a:rPr lang="en-US" sz="1200" spc="-20" dirty="0">
                <a:solidFill>
                  <a:srgbClr val="222222"/>
                </a:solidFill>
                <a:highlight>
                  <a:srgbClr val="FFFFFF"/>
                </a:highlight>
                <a:latin typeface="+mn-lt"/>
              </a:rPr>
              <a:t>.</a:t>
            </a:r>
            <a:endParaRPr lang="en-US" sz="1200" spc="-20" dirty="0">
              <a:latin typeface="+mn-lt"/>
            </a:endParaRPr>
          </a:p>
        </p:txBody>
      </p:sp>
      <p:sp>
        <p:nvSpPr>
          <p:cNvPr id="31" name="TextBox 30">
            <a:extLst>
              <a:ext uri="{FF2B5EF4-FFF2-40B4-BE49-F238E27FC236}">
                <a16:creationId xmlns:a16="http://schemas.microsoft.com/office/drawing/2014/main" id="{6E313137-6DA1-23AF-24F5-78508D30AC43}"/>
              </a:ext>
            </a:extLst>
          </p:cNvPr>
          <p:cNvSpPr txBox="1"/>
          <p:nvPr/>
        </p:nvSpPr>
        <p:spPr>
          <a:xfrm>
            <a:off x="7597983" y="2970540"/>
            <a:ext cx="314510" cy="307777"/>
          </a:xfrm>
          <a:prstGeom prst="rect">
            <a:avLst/>
          </a:prstGeom>
          <a:noFill/>
        </p:spPr>
        <p:txBody>
          <a:bodyPr wrap="none" rtlCol="0">
            <a:spAutoFit/>
          </a:bodyPr>
          <a:lstStyle/>
          <a:p>
            <a:r>
              <a:rPr lang="en-US" sz="1400" dirty="0">
                <a:solidFill>
                  <a:schemeClr val="bg1"/>
                </a:solidFill>
              </a:rPr>
              <a:t>N</a:t>
            </a:r>
          </a:p>
        </p:txBody>
      </p:sp>
      <p:sp>
        <p:nvSpPr>
          <p:cNvPr id="32" name="TextBox 31">
            <a:extLst>
              <a:ext uri="{FF2B5EF4-FFF2-40B4-BE49-F238E27FC236}">
                <a16:creationId xmlns:a16="http://schemas.microsoft.com/office/drawing/2014/main" id="{BD1AD0FC-F0EA-1316-CD82-403AF1C61CF8}"/>
              </a:ext>
            </a:extLst>
          </p:cNvPr>
          <p:cNvSpPr txBox="1"/>
          <p:nvPr/>
        </p:nvSpPr>
        <p:spPr>
          <a:xfrm>
            <a:off x="7812113" y="4242169"/>
            <a:ext cx="314510" cy="307777"/>
          </a:xfrm>
          <a:prstGeom prst="rect">
            <a:avLst/>
          </a:prstGeom>
          <a:noFill/>
        </p:spPr>
        <p:txBody>
          <a:bodyPr wrap="none" rtlCol="0">
            <a:spAutoFit/>
          </a:bodyPr>
          <a:lstStyle/>
          <a:p>
            <a:r>
              <a:rPr lang="en-US" sz="1400" dirty="0">
                <a:solidFill>
                  <a:schemeClr val="bg1"/>
                </a:solidFill>
              </a:rPr>
              <a:t>S</a:t>
            </a:r>
          </a:p>
        </p:txBody>
      </p:sp>
      <p:sp>
        <p:nvSpPr>
          <p:cNvPr id="33" name="Text Box 28">
            <a:extLst>
              <a:ext uri="{FF2B5EF4-FFF2-40B4-BE49-F238E27FC236}">
                <a16:creationId xmlns:a16="http://schemas.microsoft.com/office/drawing/2014/main" id="{E5B17A94-4163-F599-B68C-5D01D2C054A6}"/>
              </a:ext>
            </a:extLst>
          </p:cNvPr>
          <p:cNvSpPr txBox="1">
            <a:spLocks noChangeArrowheads="1"/>
          </p:cNvSpPr>
          <p:nvPr/>
        </p:nvSpPr>
        <p:spPr bwMode="auto">
          <a:xfrm>
            <a:off x="1" y="1256680"/>
            <a:ext cx="5895976" cy="3785652"/>
          </a:xfrm>
          <a:prstGeom prst="rect">
            <a:avLst/>
          </a:prstGeom>
          <a:noFill/>
          <a:ln w="9525">
            <a:noFill/>
            <a:miter lim="800000"/>
            <a:headEnd/>
            <a:tailEnd/>
          </a:ln>
        </p:spPr>
        <p:txBody>
          <a:bodyPr wrap="square">
            <a:spAutoFit/>
          </a:bodyPr>
          <a:lstStyle/>
          <a:p>
            <a:pPr algn="just"/>
            <a:r>
              <a:rPr lang="en-US" sz="1200" b="1" dirty="0">
                <a:solidFill>
                  <a:srgbClr val="000000"/>
                </a:solidFill>
                <a:latin typeface="+mn-lt"/>
              </a:rPr>
              <a:t>What is the finding? </a:t>
            </a:r>
            <a:r>
              <a:rPr lang="en-US" sz="1200" b="0" i="0" dirty="0">
                <a:solidFill>
                  <a:srgbClr val="0D0D0D"/>
                </a:solidFill>
                <a:effectLst/>
                <a:highlight>
                  <a:srgbClr val="FFFFFF"/>
                </a:highlight>
                <a:latin typeface="+mn-lt"/>
              </a:rPr>
              <a:t>This study discusses the creation of a special magnetic molecule where two nitrogen atoms are connected to a europium ion in a nearly straight line. Unlike the usual state where europium loses three electrons, here it loses only two, making it different. The molecule can be magnetized to keep its 'North' and 'South' poles aligned even at low temperatures. High-field electron paramagnetic resonance (EPR) measurements were done to understand this behavior better and compare it with theoretical predictions.</a:t>
            </a:r>
            <a:endParaRPr lang="en-US" sz="1200" dirty="0">
              <a:latin typeface="+mn-lt"/>
            </a:endParaRPr>
          </a:p>
          <a:p>
            <a:pPr algn="just"/>
            <a:endParaRPr lang="en-US" sz="1200" dirty="0">
              <a:solidFill>
                <a:srgbClr val="000000"/>
              </a:solidFill>
            </a:endParaRPr>
          </a:p>
          <a:p>
            <a:pPr algn="just"/>
            <a:r>
              <a:rPr lang="en-US" sz="1200" b="1" dirty="0">
                <a:solidFill>
                  <a:srgbClr val="000000"/>
                </a:solidFill>
              </a:rPr>
              <a:t>Why is this important? </a:t>
            </a:r>
            <a:r>
              <a:rPr lang="en-US" sz="1200" dirty="0">
                <a:solidFill>
                  <a:srgbClr val="000000"/>
                </a:solidFill>
              </a:rPr>
              <a:t>This is the first example of a europium-based single-molecule magnet (SMM), a molecule that can be permanently magnetized. This property was unexpected because europium is non-magnetic in its more-common state, however this work suggests new strategies for the development of </a:t>
            </a:r>
            <a:r>
              <a:rPr lang="en-US" sz="1200" dirty="0">
                <a:effectLst/>
                <a:latin typeface="+mj-lt"/>
                <a:ea typeface="Calibri" panose="020F0502020204030204" pitchFamily="34" charset="0"/>
              </a:rPr>
              <a:t>SMMs, which have exciting potential for molecular-scale data storage applications. </a:t>
            </a:r>
          </a:p>
          <a:p>
            <a:pPr algn="just"/>
            <a:endParaRPr lang="en-US" sz="12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a:effectLst/>
                <a:latin typeface="+mj-lt"/>
                <a:ea typeface="Calibri" panose="020F0502020204030204" pitchFamily="34" charset="0"/>
              </a:rPr>
              <a:t>High-field EPR is the best way to obtain detailed microscopic information about magnetic molecules. By measuring at various microwave frequencies across a wide range of magnetic fields, researchers can hone in on the magnetic properties that </a:t>
            </a:r>
            <a:r>
              <a:rPr lang="en-US" sz="1200" dirty="0">
                <a:latin typeface="+mj-lt"/>
                <a:ea typeface="Calibri" panose="020F0502020204030204" pitchFamily="34" charset="0"/>
              </a:rPr>
              <a:t>effect single-molecule magnets (SMMs)</a:t>
            </a:r>
            <a:r>
              <a:rPr lang="en-US" sz="1200" dirty="0">
                <a:effectLst/>
                <a:latin typeface="+mj-lt"/>
                <a:ea typeface="Calibri" panose="020F0502020204030204" pitchFamily="34" charset="0"/>
              </a:rPr>
              <a:t>. The unprecedented range of magnetic fields and microwave frequencies available through the </a:t>
            </a:r>
            <a:r>
              <a:rPr lang="en-US" sz="1200" dirty="0" err="1">
                <a:effectLst/>
                <a:latin typeface="+mj-lt"/>
                <a:ea typeface="Calibri" panose="020F0502020204030204" pitchFamily="34" charset="0"/>
              </a:rPr>
              <a:t>MagLab</a:t>
            </a:r>
            <a:r>
              <a:rPr lang="en-US" sz="1200" dirty="0">
                <a:effectLst/>
                <a:latin typeface="+mj-lt"/>
                <a:ea typeface="Calibri" panose="020F0502020204030204" pitchFamily="34" charset="0"/>
              </a:rPr>
              <a:t> EMR facility were therefore central to this finding</a:t>
            </a:r>
            <a:r>
              <a:rPr lang="en-US" sz="1200" dirty="0"/>
              <a:t>.</a:t>
            </a:r>
            <a:endParaRPr lang="en-US" sz="1200" dirty="0">
              <a:solidFill>
                <a:srgbClr val="FF0000"/>
              </a:solidFill>
            </a:endParaRPr>
          </a:p>
        </p:txBody>
      </p:sp>
      <p:sp>
        <p:nvSpPr>
          <p:cNvPr id="6" name="Text Box 28">
            <a:extLst>
              <a:ext uri="{FF2B5EF4-FFF2-40B4-BE49-F238E27FC236}">
                <a16:creationId xmlns:a16="http://schemas.microsoft.com/office/drawing/2014/main" id="{1EC7FF8E-B816-1B1B-EFBF-0644CCDA2377}"/>
              </a:ext>
            </a:extLst>
          </p:cNvPr>
          <p:cNvSpPr txBox="1">
            <a:spLocks noChangeArrowheads="1"/>
          </p:cNvSpPr>
          <p:nvPr/>
        </p:nvSpPr>
        <p:spPr bwMode="auto">
          <a:xfrm>
            <a:off x="0" y="6257836"/>
            <a:ext cx="12192000"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EMR program, 15/17 Tesla Transmission Spectrometer &amp; 12.5T Heterodyne Quasi-Optical Spectrometer.</a:t>
            </a:r>
          </a:p>
          <a:p>
            <a:pPr algn="just"/>
            <a:r>
              <a:rPr lang="en-US" sz="1100" b="1" dirty="0">
                <a:solidFill>
                  <a:srgbClr val="333399"/>
                </a:solidFill>
              </a:rPr>
              <a:t>Citation:</a:t>
            </a:r>
            <a:r>
              <a:rPr lang="en-US" sz="1100" b="0" i="0" dirty="0">
                <a:solidFill>
                  <a:srgbClr val="000000"/>
                </a:solidFill>
                <a:effectLst/>
                <a:latin typeface="arial" panose="020B0604020202020204" pitchFamily="34" charset="0"/>
              </a:rPr>
              <a:t>  </a:t>
            </a:r>
            <a:r>
              <a:rPr lang="en-US" sz="1100" b="0" i="0" dirty="0" err="1">
                <a:solidFill>
                  <a:srgbClr val="333399"/>
                </a:solidFill>
                <a:effectLst/>
                <a:latin typeface="arial" panose="020B0604020202020204" pitchFamily="34" charset="0"/>
              </a:rPr>
              <a:t>Errulat</a:t>
            </a:r>
            <a:r>
              <a:rPr lang="en-US" sz="1100" b="0" i="0" dirty="0">
                <a:solidFill>
                  <a:srgbClr val="333399"/>
                </a:solidFill>
                <a:effectLst/>
                <a:latin typeface="arial" panose="020B0604020202020204" pitchFamily="34" charset="0"/>
              </a:rPr>
              <a:t>, D.; Harriman, K.L.M.; </a:t>
            </a:r>
            <a:r>
              <a:rPr lang="en-US" sz="1100" b="0" i="0" dirty="0" err="1">
                <a:solidFill>
                  <a:srgbClr val="333399"/>
                </a:solidFill>
                <a:effectLst/>
                <a:latin typeface="arial" panose="020B0604020202020204" pitchFamily="34" charset="0"/>
              </a:rPr>
              <a:t>Gálico</a:t>
            </a:r>
            <a:r>
              <a:rPr lang="en-US" sz="1100" b="0" i="0" dirty="0">
                <a:solidFill>
                  <a:srgbClr val="333399"/>
                </a:solidFill>
                <a:effectLst/>
                <a:latin typeface="arial" panose="020B0604020202020204" pitchFamily="34" charset="0"/>
              </a:rPr>
              <a:t>, D.A.; Salerno, E.V.; van Tol, J.; </a:t>
            </a:r>
            <a:r>
              <a:rPr lang="en-US" sz="1100" b="0" i="0" dirty="0" err="1">
                <a:solidFill>
                  <a:srgbClr val="333399"/>
                </a:solidFill>
                <a:effectLst/>
                <a:latin typeface="arial" panose="020B0604020202020204" pitchFamily="34" charset="0"/>
              </a:rPr>
              <a:t>Mansikkamäki</a:t>
            </a:r>
            <a:r>
              <a:rPr lang="en-US" sz="1100" b="0" i="0" dirty="0">
                <a:solidFill>
                  <a:srgbClr val="333399"/>
                </a:solidFill>
                <a:effectLst/>
                <a:latin typeface="arial" panose="020B0604020202020204" pitchFamily="34" charset="0"/>
              </a:rPr>
              <a:t>, A.; </a:t>
            </a:r>
            <a:r>
              <a:rPr lang="en-US" sz="1100" b="0" i="0" dirty="0" err="1">
                <a:solidFill>
                  <a:srgbClr val="333399"/>
                </a:solidFill>
                <a:effectLst/>
                <a:latin typeface="arial" panose="020B0604020202020204" pitchFamily="34" charset="0"/>
              </a:rPr>
              <a:t>Rouzières</a:t>
            </a:r>
            <a:r>
              <a:rPr lang="en-US" sz="1100" b="0" i="0" dirty="0">
                <a:solidFill>
                  <a:srgbClr val="333399"/>
                </a:solidFill>
                <a:effectLst/>
                <a:latin typeface="arial" panose="020B0604020202020204" pitchFamily="34" charset="0"/>
              </a:rPr>
              <a:t>, M.; Hill, S.; Clérac, R.; Murugesu, M., </a:t>
            </a:r>
            <a:r>
              <a:rPr lang="en-US" sz="1100" b="0" i="1" dirty="0">
                <a:solidFill>
                  <a:srgbClr val="333399"/>
                </a:solidFill>
                <a:effectLst/>
                <a:latin typeface="arial" panose="020B0604020202020204" pitchFamily="34" charset="0"/>
              </a:rPr>
              <a:t>Slow magnetic relaxation in a europium (II) complex,</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Communications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15</a:t>
            </a:r>
            <a:r>
              <a:rPr lang="en-US" sz="1100" b="0" i="0" dirty="0">
                <a:solidFill>
                  <a:srgbClr val="333399"/>
                </a:solidFill>
                <a:effectLst/>
                <a:latin typeface="arial" panose="020B0604020202020204" pitchFamily="34" charset="0"/>
              </a:rPr>
              <a:t> (1), 3010 (2024)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doi.org/10.1038/s41467-024-46196-w</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10">
                  <a:extLst>
                    <a:ext uri="{A12FA001-AC4F-418D-AE19-62706E023703}">
                      <ahyp:hlinkClr xmlns:ahyp="http://schemas.microsoft.com/office/drawing/2018/hyperlinkcolor" val="tx"/>
                    </a:ext>
                  </a:extLst>
                </a:hlinkClick>
              </a:rPr>
              <a:t>Data Set</a:t>
            </a:r>
            <a:endParaRPr lang="en-US" sz="1100" dirty="0">
              <a:solidFill>
                <a:srgbClr val="333399"/>
              </a:solidFill>
              <a:latin typeface="+mj-lt"/>
            </a:endParaRPr>
          </a:p>
        </p:txBody>
      </p:sp>
    </p:spTree>
    <p:extLst>
      <p:ext uri="{BB962C8B-B14F-4D97-AF65-F5344CB8AC3E}">
        <p14:creationId xmlns:p14="http://schemas.microsoft.com/office/powerpoint/2010/main" val="89079061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0762AB-6459-41F3-9D26-0BCEEF53ACE9}">
  <ds:schemaRefs>
    <ds:schemaRef ds:uri="http://www.w3.org/XML/1998/namespace"/>
    <ds:schemaRef ds:uri="http://purl.org/dc/dcmitype/"/>
    <ds:schemaRef ds:uri="http://purl.org/dc/terms/"/>
    <ds:schemaRef ds:uri="70b0e503-e9fe-44ec-868d-0754d65dd9ac"/>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3cf97360-3f94-40ce-bb08-2c912dc1b892"/>
  </ds:schemaRefs>
</ds:datastoreItem>
</file>

<file path=customXml/itemProps2.xml><?xml version="1.0" encoding="utf-8"?>
<ds:datastoreItem xmlns:ds="http://schemas.openxmlformats.org/officeDocument/2006/customXml" ds:itemID="{537CCC7F-C825-4EFE-894E-3658D2843A30}">
  <ds:schemaRefs>
    <ds:schemaRef ds:uri="http://schemas.microsoft.com/sharepoint/v3/contenttype/forms"/>
  </ds:schemaRefs>
</ds:datastoreItem>
</file>

<file path=customXml/itemProps3.xml><?xml version="1.0" encoding="utf-8"?>
<ds:datastoreItem xmlns:ds="http://schemas.openxmlformats.org/officeDocument/2006/customXml" ds:itemID="{9C977896-6046-476D-8517-8B37EFE1B3D7}"/>
</file>

<file path=docProps/app.xml><?xml version="1.0" encoding="utf-8"?>
<Properties xmlns="http://schemas.openxmlformats.org/officeDocument/2006/extended-properties" xmlns:vt="http://schemas.openxmlformats.org/officeDocument/2006/docPropsVTypes">
  <TotalTime>8942</TotalTime>
  <Words>1216</Words>
  <Application>Microsoft Office PowerPoint</Application>
  <PresentationFormat>Widescreen</PresentationFormat>
  <Paragraphs>37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156</cp:revision>
  <cp:lastPrinted>2019-07-16T13:07:28Z</cp:lastPrinted>
  <dcterms:created xsi:type="dcterms:W3CDTF">2004-08-07T03:10:56Z</dcterms:created>
  <dcterms:modified xsi:type="dcterms:W3CDTF">2024-06-07T18:06:47Z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