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63" autoAdjust="0"/>
    <p:restoredTop sz="89069" autoAdjust="0"/>
  </p:normalViewPr>
  <p:slideViewPr>
    <p:cSldViewPr snapToGrid="0">
      <p:cViewPr varScale="1">
        <p:scale>
          <a:sx n="88" d="100"/>
          <a:sy n="88" d="100"/>
        </p:scale>
        <p:origin x="720" y="4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935497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sf.io/d7fvc/" TargetMode="External"/><Relationship Id="rId5" Type="http://schemas.openxmlformats.org/officeDocument/2006/relationships/hyperlink" Target="https://doi.org/10.1021/acs.energyfuels.2c04274"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s://osf.io/d7fvc/" TargetMode="External"/><Relationship Id="rId4" Type="http://schemas.openxmlformats.org/officeDocument/2006/relationships/hyperlink" Target="https://doi.org/10.1021/acs.energyfuels.2c0427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216501"/>
            <a:ext cx="5895976" cy="5539978"/>
          </a:xfrm>
          <a:prstGeom prst="rect">
            <a:avLst/>
          </a:prstGeom>
          <a:noFill/>
          <a:ln w="9525">
            <a:noFill/>
            <a:miter lim="800000"/>
            <a:headEnd/>
            <a:tailEnd/>
          </a:ln>
        </p:spPr>
        <p:txBody>
          <a:bodyPr wrap="square">
            <a:spAutoFit/>
          </a:bodyPr>
          <a:lstStyle/>
          <a:p>
            <a:pPr algn="just"/>
            <a:r>
              <a:rPr lang="en-US" sz="1200" dirty="0"/>
              <a:t>Carbon fibers are essential for many applications, including aerospace and medical devices. Most fibers are made from polyacrylonitrile, which is quite expensive. Carbon fiber manufacturing from low-value petroleum feedstocks, which are highly enriched in asphaltenes, could decrease precursor costs by as much as 90%, and reduce greenhouse gas emissions. Asphaltenes are comprised of polycyclic aromatic hydrocarbons (PAH) organized into two structural motifs, as shown in </a:t>
            </a:r>
            <a:r>
              <a:rPr lang="en-US" sz="1200" b="1" dirty="0"/>
              <a:t>Figure 1</a:t>
            </a:r>
            <a:r>
              <a:rPr lang="en-US" sz="1200" dirty="0"/>
              <a:t>. </a:t>
            </a:r>
            <a:r>
              <a:rPr lang="en-US" sz="1200" u="sng" dirty="0"/>
              <a:t>“Single-core"</a:t>
            </a:r>
            <a:r>
              <a:rPr lang="en-US" sz="1200" dirty="0"/>
              <a:t>  PAH are fused into a single planar unit, whereas </a:t>
            </a:r>
            <a:r>
              <a:rPr lang="en-US" sz="1200" u="sng" dirty="0"/>
              <a:t>"multicore"</a:t>
            </a:r>
            <a:r>
              <a:rPr lang="en-US" sz="1200" dirty="0"/>
              <a:t> compounds contain several smaller PAH units linked by flexible covalent bonds. Successful transformation of asphaltenes into carbon fibers requires a detailed understanding of how thermal treatment affects their composition and fiber stability. For example, sulfur-containing PAH (PASH) releases carbon disulfide bubbles within the fibers, diminishing fiber performance.</a:t>
            </a:r>
          </a:p>
          <a:p>
            <a:pPr algn="just"/>
            <a:endParaRPr lang="en-US" sz="600" dirty="0"/>
          </a:p>
          <a:p>
            <a:pPr algn="just"/>
            <a:r>
              <a:rPr lang="en-US" sz="1200" dirty="0"/>
              <a:t>In this work, </a:t>
            </a:r>
            <a:r>
              <a:rPr lang="en-US" sz="1200" u="sng" dirty="0"/>
              <a:t>MagLab users investigated correlations between carbon fiber production processes and asphaltene composition.</a:t>
            </a:r>
            <a:r>
              <a:rPr lang="en-US" sz="1200" dirty="0"/>
              <a:t> Asphaltene-enriched feedstocks were thermally treated under different conditions to direct their chemistry. Samples were characterized by 21T FT-ICR MS and gas-phase fragmentation (MS/MS spectra, </a:t>
            </a:r>
            <a:r>
              <a:rPr lang="en-US" sz="1200" b="1" dirty="0"/>
              <a:t>Figure 1</a:t>
            </a:r>
            <a:r>
              <a:rPr lang="en-US" sz="1200" dirty="0"/>
              <a:t>). The results indicate that severe thermal treatment yielded </a:t>
            </a:r>
            <a:r>
              <a:rPr lang="en-US" sz="1200" u="sng" dirty="0"/>
              <a:t>bad source material molecules</a:t>
            </a:r>
            <a:r>
              <a:rPr lang="en-US" sz="1200" dirty="0"/>
              <a:t> (</a:t>
            </a:r>
            <a:r>
              <a:rPr lang="en-US" sz="1200" b="1" dirty="0">
                <a:solidFill>
                  <a:srgbClr val="FF0000"/>
                </a:solidFill>
              </a:rPr>
              <a:t>∗</a:t>
            </a:r>
            <a:r>
              <a:rPr lang="en-US" sz="1200" dirty="0">
                <a:solidFill>
                  <a:srgbClr val="FF0000"/>
                </a:solidFill>
              </a:rPr>
              <a:t> </a:t>
            </a:r>
            <a:r>
              <a:rPr lang="en-US" sz="1200" b="1" dirty="0"/>
              <a:t>Figure 1</a:t>
            </a:r>
            <a:r>
              <a:rPr lang="en-US" sz="1200" b="1" dirty="0">
                <a:solidFill>
                  <a:srgbClr val="FF0000"/>
                </a:solidFill>
              </a:rPr>
              <a:t> </a:t>
            </a:r>
            <a:r>
              <a:rPr lang="en-US" sz="1200" b="1" dirty="0"/>
              <a:t>upper right</a:t>
            </a:r>
            <a:r>
              <a:rPr lang="en-US" sz="1200" dirty="0"/>
              <a:t>), which in MS/MS revealed building blocks (blue arrow) consistent with single-core, high-molecular-weight PAH/PASH. No stable carbon fibers could be produced from these samples. Conversely, a feedstock treated with mild thermal conditions in molten sodium, a process designed to remove sulfur, yielded </a:t>
            </a:r>
            <a:r>
              <a:rPr lang="en-US" sz="1200" u="sng" dirty="0"/>
              <a:t>good source material molecules </a:t>
            </a:r>
            <a:r>
              <a:rPr lang="en-US" sz="1200" dirty="0"/>
              <a:t>(</a:t>
            </a:r>
            <a:r>
              <a:rPr lang="en-US" sz="1200" b="1" dirty="0">
                <a:solidFill>
                  <a:srgbClr val="FF0000"/>
                </a:solidFill>
              </a:rPr>
              <a:t>∗</a:t>
            </a:r>
            <a:r>
              <a:rPr lang="en-US" sz="1200" dirty="0">
                <a:solidFill>
                  <a:srgbClr val="FF0000"/>
                </a:solidFill>
              </a:rPr>
              <a:t> </a:t>
            </a:r>
            <a:r>
              <a:rPr lang="en-US" sz="1200" b="1" dirty="0"/>
              <a:t>Figure 1</a:t>
            </a:r>
            <a:r>
              <a:rPr lang="en-US" sz="1200" b="1" dirty="0">
                <a:solidFill>
                  <a:srgbClr val="FF0000"/>
                </a:solidFill>
              </a:rPr>
              <a:t> </a:t>
            </a:r>
            <a:r>
              <a:rPr lang="en-US" sz="1200" b="1" dirty="0"/>
              <a:t>lower</a:t>
            </a:r>
            <a:r>
              <a:rPr lang="en-US" sz="1200" b="1" dirty="0">
                <a:solidFill>
                  <a:srgbClr val="FF0000"/>
                </a:solidFill>
              </a:rPr>
              <a:t> </a:t>
            </a:r>
            <a:r>
              <a:rPr lang="en-US" sz="1200" b="1" dirty="0"/>
              <a:t>right</a:t>
            </a:r>
            <a:r>
              <a:rPr lang="en-US" sz="1200" dirty="0"/>
              <a:t>). Those compounds contained abundant multi-core structural motifs, as shown by the abundant presence of low-molecular-weight PAH (yellow dashed line). These materials produced stable carbon fibers. Thus, the </a:t>
            </a:r>
            <a:r>
              <a:rPr lang="en-US" sz="1200" u="sng" dirty="0"/>
              <a:t>investigation of complex asphaltene composition by 21T FT-ICR MS with gas-phase fragmentation guides feedstock upgrading into effective carbon fiber precursors. </a:t>
            </a:r>
          </a:p>
          <a:p>
            <a:pPr algn="just"/>
            <a:endParaRPr lang="en-US" sz="1200" dirty="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59764"/>
            <a:ext cx="6169940" cy="4794413"/>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395413" y="-59892"/>
            <a:ext cx="9401174" cy="1254189"/>
          </a:xfrm>
          <a:prstGeom prst="rect">
            <a:avLst/>
          </a:prstGeom>
          <a:noFill/>
          <a:ln w="9525">
            <a:noFill/>
            <a:miter lim="800000"/>
            <a:headEnd/>
            <a:tailEnd/>
          </a:ln>
        </p:spPr>
        <p:txBody>
          <a:bodyPr wrap="square">
            <a:spAutoFit/>
          </a:bodyPr>
          <a:lstStyle/>
          <a:p>
            <a:pPr algn="ctr">
              <a:spcBef>
                <a:spcPts val="0"/>
              </a:spcBef>
            </a:pPr>
            <a:r>
              <a:rPr lang="en-US" sz="1600" b="1" dirty="0"/>
              <a:t>Chemistry and Properties of Carbon Fiber Feedstocks from Bitumen Asphaltenes</a:t>
            </a:r>
            <a:endParaRPr lang="en-US" sz="600" dirty="0"/>
          </a:p>
          <a:p>
            <a:pPr algn="ctr">
              <a:spcBef>
                <a:spcPts val="0"/>
              </a:spcBef>
            </a:pPr>
            <a:r>
              <a:rPr lang="en-US" sz="1100" dirty="0"/>
              <a:t>Martha L. Chacón-Patiño,</a:t>
            </a:r>
            <a:r>
              <a:rPr lang="en-US" sz="1100" baseline="30000" dirty="0"/>
              <a:t>1</a:t>
            </a:r>
            <a:r>
              <a:rPr lang="en-US" sz="1100" dirty="0"/>
              <a:t> Anika Neumann,</a:t>
            </a:r>
            <a:r>
              <a:rPr lang="en-US" sz="1100" baseline="30000" dirty="0"/>
              <a:t>2</a:t>
            </a:r>
            <a:r>
              <a:rPr lang="en-US" sz="1100" dirty="0"/>
              <a:t> Christopher P. Rüger,</a:t>
            </a:r>
            <a:r>
              <a:rPr lang="en-US" sz="1100" baseline="30000" dirty="0"/>
              <a:t>2</a:t>
            </a:r>
            <a:r>
              <a:rPr lang="en-US" sz="1100" dirty="0"/>
              <a:t> Paolo G. Bomben,</a:t>
            </a:r>
            <a:r>
              <a:rPr lang="en-US" sz="1100" baseline="30000" dirty="0"/>
              <a:t>3</a:t>
            </a:r>
            <a:r>
              <a:rPr lang="en-US" sz="1100" dirty="0"/>
              <a:t> Lukas Friederici,</a:t>
            </a:r>
            <a:r>
              <a:rPr lang="en-US" sz="1100" baseline="30000" dirty="0"/>
              <a:t>2</a:t>
            </a:r>
            <a:r>
              <a:rPr lang="en-US" sz="1100" dirty="0"/>
              <a:t> Ralf Zimmermann,</a:t>
            </a:r>
            <a:r>
              <a:rPr lang="en-US" sz="1100" baseline="30000" dirty="0"/>
              <a:t>2</a:t>
            </a:r>
            <a:r>
              <a:rPr lang="en-US" sz="1100" dirty="0"/>
              <a:t> Erik Frank,</a:t>
            </a:r>
            <a:r>
              <a:rPr lang="en-US" sz="1100" baseline="30000" dirty="0"/>
              <a:t>4</a:t>
            </a:r>
            <a:r>
              <a:rPr lang="en-US" sz="1100" dirty="0"/>
              <a:t> Philipp Kreis,</a:t>
            </a:r>
            <a:r>
              <a:rPr lang="en-US" sz="1100" baseline="30000" dirty="0"/>
              <a:t>4</a:t>
            </a:r>
            <a:r>
              <a:rPr lang="en-US" sz="1100" dirty="0"/>
              <a:t> Michael R. Buchmeiser,</a:t>
            </a:r>
            <a:r>
              <a:rPr lang="en-US" sz="1100" baseline="30000" dirty="0"/>
              <a:t>4</a:t>
            </a:r>
            <a:r>
              <a:rPr lang="en-US" sz="1100" dirty="0"/>
              <a:t> and Murray R. Gray</a:t>
            </a:r>
            <a:r>
              <a:rPr lang="en-US" sz="1100" baseline="30000" dirty="0"/>
              <a:t>3</a:t>
            </a:r>
            <a:r>
              <a:rPr lang="en-US" sz="1100" dirty="0"/>
              <a:t> </a:t>
            </a:r>
          </a:p>
          <a:p>
            <a:pPr marL="228600" indent="-228600" algn="ctr">
              <a:spcBef>
                <a:spcPts val="0"/>
              </a:spcBef>
              <a:buAutoNum type="arabicPeriod"/>
            </a:pPr>
            <a:r>
              <a:rPr lang="en-US" sz="1050" b="1" dirty="0">
                <a:solidFill>
                  <a:srgbClr val="0033CC"/>
                </a:solidFill>
              </a:rPr>
              <a:t>National High Magnetic Field Laboratory; 2. Joint Mass Spectrometry Centre, University of Rostock, Germany; 3. Alberta Innovates, Canada; 4. German Institutes of Textile- and Fiber Research, </a:t>
            </a:r>
            <a:r>
              <a:rPr lang="en-US" sz="1050" b="1" dirty="0" err="1">
                <a:solidFill>
                  <a:srgbClr val="0033CC"/>
                </a:solidFill>
              </a:rPr>
              <a:t>Denkendorf</a:t>
            </a:r>
            <a:r>
              <a:rPr lang="en-US" sz="1050" b="1" dirty="0">
                <a:solidFill>
                  <a:srgbClr val="0033CC"/>
                </a:solidFill>
              </a:rPr>
              <a:t>, Germany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DMR-1644779 &amp; DMR-2128556</a:t>
            </a:r>
            <a:r>
              <a:rPr lang="en-US" sz="1050" dirty="0"/>
              <a:t>); Zimmermann (EU_FT-ICR MS, 731077, and DFG INST 264/56)</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55352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88660E4B-65CD-09B0-CF2A-5571A22A3601}"/>
              </a:ext>
            </a:extLst>
          </p:cNvPr>
          <p:cNvSpPr txBox="1"/>
          <p:nvPr/>
        </p:nvSpPr>
        <p:spPr>
          <a:xfrm>
            <a:off x="5895974" y="4548611"/>
            <a:ext cx="6169939" cy="1446550"/>
          </a:xfrm>
          <a:prstGeom prst="rect">
            <a:avLst/>
          </a:prstGeom>
          <a:noFill/>
        </p:spPr>
        <p:txBody>
          <a:bodyPr wrap="square" rtlCol="0">
            <a:spAutoFit/>
          </a:bodyPr>
          <a:lstStyle/>
          <a:p>
            <a:pPr algn="just"/>
            <a:r>
              <a:rPr lang="en-US" sz="1100" b="1" dirty="0"/>
              <a:t>Figure 1. </a:t>
            </a:r>
            <a:r>
              <a:rPr lang="en-US" sz="1100" dirty="0"/>
              <a:t>Gas-phase fragmentation mass spectra (MS/MS) for bad (top right) and good (bottom right) source materials for carbon fiber production. Bad source material molecules contain abundant single-core molecules comprised of high-molecular-weight PAH and PASH, which produce no stable carbon fibers upon spinning. Conversely, good source material molecules contain abundant multicore compounds composed of low molecular weight, interconnected PAH and produce good carbon fibers. Bad source materials are identified in FT-ICR mass spectra by production of high mass fragments (upper right, blue arrow). Good source materials are identified by production of low mass fragments (bottom right, yellow dashed line).</a:t>
            </a:r>
          </a:p>
        </p:txBody>
      </p:sp>
      <p:sp>
        <p:nvSpPr>
          <p:cNvPr id="6" name="Text Box 28">
            <a:extLst>
              <a:ext uri="{FF2B5EF4-FFF2-40B4-BE49-F238E27FC236}">
                <a16:creationId xmlns:a16="http://schemas.microsoft.com/office/drawing/2014/main" id="{10FDBB0F-449C-159F-6FA8-9F83C761BEF3}"/>
              </a:ext>
            </a:extLst>
          </p:cNvPr>
          <p:cNvSpPr txBox="1">
            <a:spLocks noChangeArrowheads="1"/>
          </p:cNvSpPr>
          <p:nvPr/>
        </p:nvSpPr>
        <p:spPr bwMode="auto">
          <a:xfrm>
            <a:off x="0" y="6309562"/>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ICR User Facility, 21T FT-ICR Mass spectrometer</a:t>
            </a:r>
          </a:p>
          <a:p>
            <a:r>
              <a:rPr lang="en-US" sz="1100" b="1" dirty="0">
                <a:solidFill>
                  <a:srgbClr val="333399"/>
                </a:solidFill>
              </a:rPr>
              <a:t>Citation: </a:t>
            </a:r>
            <a:r>
              <a:rPr lang="en-US" sz="1100" b="0" i="0" dirty="0">
                <a:solidFill>
                  <a:srgbClr val="333399"/>
                </a:solidFill>
                <a:effectLst/>
                <a:latin typeface="arial" panose="020B0604020202020204" pitchFamily="34" charset="0"/>
              </a:rPr>
              <a:t>Chacon </a:t>
            </a:r>
            <a:r>
              <a:rPr lang="en-US" sz="1100" b="0" i="0" dirty="0" err="1">
                <a:solidFill>
                  <a:srgbClr val="333399"/>
                </a:solidFill>
                <a:effectLst/>
                <a:latin typeface="arial" panose="020B0604020202020204" pitchFamily="34" charset="0"/>
              </a:rPr>
              <a:t>Patino</a:t>
            </a:r>
            <a:r>
              <a:rPr lang="en-US" sz="1100" b="0" i="0" dirty="0">
                <a:solidFill>
                  <a:srgbClr val="333399"/>
                </a:solidFill>
                <a:effectLst/>
                <a:latin typeface="arial" panose="020B0604020202020204" pitchFamily="34" charset="0"/>
              </a:rPr>
              <a:t>, M.L.; Neumann, A.; Ruger, C.P.; </a:t>
            </a:r>
            <a:r>
              <a:rPr lang="en-US" sz="1100" b="0" i="0" dirty="0" err="1">
                <a:solidFill>
                  <a:srgbClr val="333399"/>
                </a:solidFill>
                <a:effectLst/>
                <a:latin typeface="arial" panose="020B0604020202020204" pitchFamily="34" charset="0"/>
              </a:rPr>
              <a:t>Bomben</a:t>
            </a:r>
            <a:r>
              <a:rPr lang="en-US" sz="1100" b="0" i="0" dirty="0">
                <a:solidFill>
                  <a:srgbClr val="333399"/>
                </a:solidFill>
                <a:effectLst/>
                <a:latin typeface="arial" panose="020B0604020202020204" pitchFamily="34" charset="0"/>
              </a:rPr>
              <a:t>, P.G.; </a:t>
            </a:r>
            <a:r>
              <a:rPr lang="en-US" sz="1100" b="0" i="0" dirty="0" err="1">
                <a:solidFill>
                  <a:srgbClr val="333399"/>
                </a:solidFill>
                <a:effectLst/>
                <a:latin typeface="arial" panose="020B0604020202020204" pitchFamily="34" charset="0"/>
              </a:rPr>
              <a:t>Friederici</a:t>
            </a:r>
            <a:r>
              <a:rPr lang="en-US" sz="1100" b="0" i="0" dirty="0">
                <a:solidFill>
                  <a:srgbClr val="333399"/>
                </a:solidFill>
                <a:effectLst/>
                <a:latin typeface="arial" panose="020B0604020202020204" pitchFamily="34" charset="0"/>
              </a:rPr>
              <a:t>, L.; Zimmerman, R.; Frank, E.; Kreis, P.; </a:t>
            </a:r>
            <a:r>
              <a:rPr lang="en-US" sz="1100" b="0" i="0" dirty="0" err="1">
                <a:solidFill>
                  <a:srgbClr val="333399"/>
                </a:solidFill>
                <a:effectLst/>
                <a:latin typeface="arial" panose="020B0604020202020204" pitchFamily="34" charset="0"/>
              </a:rPr>
              <a:t>Buchmeiser</a:t>
            </a:r>
            <a:r>
              <a:rPr lang="en-US" sz="1100" b="0" i="0" dirty="0">
                <a:solidFill>
                  <a:srgbClr val="333399"/>
                </a:solidFill>
                <a:effectLst/>
                <a:latin typeface="arial" panose="020B0604020202020204" pitchFamily="34" charset="0"/>
              </a:rPr>
              <a:t>, M.R.; Gray, M.R., </a:t>
            </a:r>
            <a:r>
              <a:rPr lang="en-US" sz="1100" b="0" i="1" dirty="0">
                <a:solidFill>
                  <a:srgbClr val="333399"/>
                </a:solidFill>
                <a:effectLst/>
                <a:latin typeface="arial" panose="020B0604020202020204" pitchFamily="34" charset="0"/>
              </a:rPr>
              <a:t>Chemistry and Properties of Carbon Fiber Feedstocks from Bitumen Asphaltenes,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Energy Fuels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37</a:t>
            </a:r>
            <a:r>
              <a:rPr lang="en-US" sz="1100" b="0" i="0" dirty="0">
                <a:solidFill>
                  <a:srgbClr val="333399"/>
                </a:solidFill>
                <a:effectLst/>
                <a:latin typeface="arial" panose="020B0604020202020204" pitchFamily="34" charset="0"/>
              </a:rPr>
              <a:t> (7), 5341-5360 (2023) </a:t>
            </a:r>
            <a:r>
              <a:rPr lang="en-US" sz="1100" b="1" i="0" dirty="0">
                <a:solidFill>
                  <a:srgbClr val="333399"/>
                </a:solidFill>
                <a:effectLst/>
                <a:latin typeface="arial" panose="020B0604020202020204" pitchFamily="34" charset="0"/>
                <a:hlinkClick r:id="rId5">
                  <a:extLst>
                    <a:ext uri="{A12FA001-AC4F-418D-AE19-62706E023703}">
                      <ahyp:hlinkClr xmlns:ahyp="http://schemas.microsoft.com/office/drawing/2018/hyperlinkcolor" val="tx"/>
                    </a:ext>
                  </a:extLst>
                </a:hlinkClick>
              </a:rPr>
              <a:t>doi.org/10.1021/acs.energyfuels.2c04274</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pic>
        <p:nvPicPr>
          <p:cNvPr id="10" name="Picture 9">
            <a:extLst>
              <a:ext uri="{FF2B5EF4-FFF2-40B4-BE49-F238E27FC236}">
                <a16:creationId xmlns:a16="http://schemas.microsoft.com/office/drawing/2014/main" id="{42117B0A-F2A7-0764-3FA6-727626F4D1C9}"/>
              </a:ext>
            </a:extLst>
          </p:cNvPr>
          <p:cNvPicPr>
            <a:picLocks noChangeAspect="1"/>
          </p:cNvPicPr>
          <p:nvPr/>
        </p:nvPicPr>
        <p:blipFill>
          <a:blip r:embed="rId7"/>
          <a:stretch>
            <a:fillRect/>
          </a:stretch>
        </p:blipFill>
        <p:spPr>
          <a:xfrm>
            <a:off x="5377956" y="1302757"/>
            <a:ext cx="7022335" cy="3339009"/>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CDF881-6EAE-C47F-9C71-1EF6489D5945}"/>
              </a:ext>
            </a:extLst>
          </p:cNvPr>
          <p:cNvPicPr>
            <a:picLocks noChangeAspect="1"/>
          </p:cNvPicPr>
          <p:nvPr/>
        </p:nvPicPr>
        <p:blipFill>
          <a:blip r:embed="rId3"/>
          <a:stretch>
            <a:fillRect/>
          </a:stretch>
        </p:blipFill>
        <p:spPr>
          <a:xfrm>
            <a:off x="5386430" y="1566258"/>
            <a:ext cx="7002528" cy="3329591"/>
          </a:xfrm>
          <a:prstGeom prst="rect">
            <a:avLst/>
          </a:prstGeom>
        </p:spPr>
      </p:pic>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0" y="6256294"/>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ICR User Facility, 21T FT-ICR Mass spectrometer</a:t>
            </a:r>
          </a:p>
          <a:p>
            <a:r>
              <a:rPr lang="en-US" sz="1100" b="1" dirty="0">
                <a:solidFill>
                  <a:srgbClr val="333399"/>
                </a:solidFill>
              </a:rPr>
              <a:t>Citation: </a:t>
            </a:r>
            <a:r>
              <a:rPr lang="en-US" sz="1100" b="0" i="0" dirty="0">
                <a:solidFill>
                  <a:srgbClr val="333399"/>
                </a:solidFill>
                <a:effectLst/>
                <a:latin typeface="arial" panose="020B0604020202020204" pitchFamily="34" charset="0"/>
              </a:rPr>
              <a:t>Chacon </a:t>
            </a:r>
            <a:r>
              <a:rPr lang="en-US" sz="1100" b="0" i="0" dirty="0" err="1">
                <a:solidFill>
                  <a:srgbClr val="333399"/>
                </a:solidFill>
                <a:effectLst/>
                <a:latin typeface="arial" panose="020B0604020202020204" pitchFamily="34" charset="0"/>
              </a:rPr>
              <a:t>Patino</a:t>
            </a:r>
            <a:r>
              <a:rPr lang="en-US" sz="1100" b="0" i="0" dirty="0">
                <a:solidFill>
                  <a:srgbClr val="333399"/>
                </a:solidFill>
                <a:effectLst/>
                <a:latin typeface="arial" panose="020B0604020202020204" pitchFamily="34" charset="0"/>
              </a:rPr>
              <a:t>, M.L.; Neumann, A.; Ruger, C.P.; </a:t>
            </a:r>
            <a:r>
              <a:rPr lang="en-US" sz="1100" b="0" i="0" dirty="0" err="1">
                <a:solidFill>
                  <a:srgbClr val="333399"/>
                </a:solidFill>
                <a:effectLst/>
                <a:latin typeface="arial" panose="020B0604020202020204" pitchFamily="34" charset="0"/>
              </a:rPr>
              <a:t>Bomben</a:t>
            </a:r>
            <a:r>
              <a:rPr lang="en-US" sz="1100" b="0" i="0" dirty="0">
                <a:solidFill>
                  <a:srgbClr val="333399"/>
                </a:solidFill>
                <a:effectLst/>
                <a:latin typeface="arial" panose="020B0604020202020204" pitchFamily="34" charset="0"/>
              </a:rPr>
              <a:t>, P.G.; </a:t>
            </a:r>
            <a:r>
              <a:rPr lang="en-US" sz="1100" b="0" i="0" dirty="0" err="1">
                <a:solidFill>
                  <a:srgbClr val="333399"/>
                </a:solidFill>
                <a:effectLst/>
                <a:latin typeface="arial" panose="020B0604020202020204" pitchFamily="34" charset="0"/>
              </a:rPr>
              <a:t>Friederici</a:t>
            </a:r>
            <a:r>
              <a:rPr lang="en-US" sz="1100" b="0" i="0" dirty="0">
                <a:solidFill>
                  <a:srgbClr val="333399"/>
                </a:solidFill>
                <a:effectLst/>
                <a:latin typeface="arial" panose="020B0604020202020204" pitchFamily="34" charset="0"/>
              </a:rPr>
              <a:t>, L.; Zimmerman, R.; Frank, E.; Kreis, P.; </a:t>
            </a:r>
            <a:r>
              <a:rPr lang="en-US" sz="1100" b="0" i="0" dirty="0" err="1">
                <a:solidFill>
                  <a:srgbClr val="333399"/>
                </a:solidFill>
                <a:effectLst/>
                <a:latin typeface="arial" panose="020B0604020202020204" pitchFamily="34" charset="0"/>
              </a:rPr>
              <a:t>Buchmeiser</a:t>
            </a:r>
            <a:r>
              <a:rPr lang="en-US" sz="1100" b="0" i="0" dirty="0">
                <a:solidFill>
                  <a:srgbClr val="333399"/>
                </a:solidFill>
                <a:effectLst/>
                <a:latin typeface="arial" panose="020B0604020202020204" pitchFamily="34" charset="0"/>
              </a:rPr>
              <a:t>, M.R.; Gray, M.R., </a:t>
            </a:r>
            <a:r>
              <a:rPr lang="en-US" sz="1100" b="0" i="1" dirty="0">
                <a:solidFill>
                  <a:srgbClr val="333399"/>
                </a:solidFill>
                <a:effectLst/>
                <a:latin typeface="arial" panose="020B0604020202020204" pitchFamily="34" charset="0"/>
              </a:rPr>
              <a:t>Chemistry and Properties of Carbon Fiber Feedstocks from Bitumen Asphaltenes,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Energy Fuels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37</a:t>
            </a:r>
            <a:r>
              <a:rPr lang="en-US" sz="1100" b="0" i="0" dirty="0">
                <a:solidFill>
                  <a:srgbClr val="333399"/>
                </a:solidFill>
                <a:effectLst/>
                <a:latin typeface="arial" panose="020B0604020202020204" pitchFamily="34" charset="0"/>
              </a:rPr>
              <a:t> (7), 5341-5360 (2023)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doi.org/10.1021/acs.energyfuels.2c04274</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5">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pic>
        <p:nvPicPr>
          <p:cNvPr id="12" name="Picture 11" descr="NSF logo.jpg"/>
          <p:cNvPicPr>
            <a:picLocks noChangeAspect="1"/>
          </p:cNvPicPr>
          <p:nvPr/>
        </p:nvPicPr>
        <p:blipFill>
          <a:blip r:embed="rId6"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62">
            <a:extLst>
              <a:ext uri="{FF2B5EF4-FFF2-40B4-BE49-F238E27FC236}">
                <a16:creationId xmlns:a16="http://schemas.microsoft.com/office/drawing/2014/main" id="{C5CDF71D-C375-C8DA-A125-D530C61C044F}"/>
              </a:ext>
            </a:extLst>
          </p:cNvPr>
          <p:cNvSpPr txBox="1">
            <a:spLocks noChangeArrowheads="1"/>
          </p:cNvSpPr>
          <p:nvPr/>
        </p:nvSpPr>
        <p:spPr bwMode="auto">
          <a:xfrm>
            <a:off x="1395413" y="-59892"/>
            <a:ext cx="9401174" cy="1254189"/>
          </a:xfrm>
          <a:prstGeom prst="rect">
            <a:avLst/>
          </a:prstGeom>
          <a:noFill/>
          <a:ln w="9525">
            <a:noFill/>
            <a:miter lim="800000"/>
            <a:headEnd/>
            <a:tailEnd/>
          </a:ln>
        </p:spPr>
        <p:txBody>
          <a:bodyPr wrap="square">
            <a:spAutoFit/>
          </a:bodyPr>
          <a:lstStyle/>
          <a:p>
            <a:pPr algn="ctr">
              <a:spcBef>
                <a:spcPts val="0"/>
              </a:spcBef>
            </a:pPr>
            <a:r>
              <a:rPr lang="en-US" sz="1600" b="1" dirty="0"/>
              <a:t>Chemistry and Properties of Carbon Fiber Feedstocks from Bitumen Asphaltenes</a:t>
            </a:r>
            <a:endParaRPr lang="en-US" sz="600" dirty="0"/>
          </a:p>
          <a:p>
            <a:pPr algn="ctr">
              <a:spcBef>
                <a:spcPts val="0"/>
              </a:spcBef>
            </a:pPr>
            <a:r>
              <a:rPr lang="en-US" sz="1100" dirty="0"/>
              <a:t>Martha L. Chacón-Patiño,</a:t>
            </a:r>
            <a:r>
              <a:rPr lang="en-US" sz="1100" baseline="30000" dirty="0"/>
              <a:t>1</a:t>
            </a:r>
            <a:r>
              <a:rPr lang="en-US" sz="1100" dirty="0"/>
              <a:t> Anika Neumann,</a:t>
            </a:r>
            <a:r>
              <a:rPr lang="en-US" sz="1100" baseline="30000" dirty="0"/>
              <a:t>2</a:t>
            </a:r>
            <a:r>
              <a:rPr lang="en-US" sz="1100" dirty="0"/>
              <a:t> Christopher P. Rüger,</a:t>
            </a:r>
            <a:r>
              <a:rPr lang="en-US" sz="1100" baseline="30000" dirty="0"/>
              <a:t>2</a:t>
            </a:r>
            <a:r>
              <a:rPr lang="en-US" sz="1100" dirty="0"/>
              <a:t> Paolo G. Bomben,</a:t>
            </a:r>
            <a:r>
              <a:rPr lang="en-US" sz="1100" baseline="30000" dirty="0"/>
              <a:t>3</a:t>
            </a:r>
            <a:r>
              <a:rPr lang="en-US" sz="1100" dirty="0"/>
              <a:t> Lukas Friederici,</a:t>
            </a:r>
            <a:r>
              <a:rPr lang="en-US" sz="1100" baseline="30000" dirty="0"/>
              <a:t>2</a:t>
            </a:r>
            <a:r>
              <a:rPr lang="en-US" sz="1100" dirty="0"/>
              <a:t> Ralf Zimmermann,</a:t>
            </a:r>
            <a:r>
              <a:rPr lang="en-US" sz="1100" baseline="30000" dirty="0"/>
              <a:t>2</a:t>
            </a:r>
            <a:r>
              <a:rPr lang="en-US" sz="1100" dirty="0"/>
              <a:t> Erik Frank,</a:t>
            </a:r>
            <a:r>
              <a:rPr lang="en-US" sz="1100" baseline="30000" dirty="0"/>
              <a:t>4</a:t>
            </a:r>
            <a:r>
              <a:rPr lang="en-US" sz="1100" dirty="0"/>
              <a:t> Philipp Kreis,</a:t>
            </a:r>
            <a:r>
              <a:rPr lang="en-US" sz="1100" baseline="30000" dirty="0"/>
              <a:t>4</a:t>
            </a:r>
            <a:r>
              <a:rPr lang="en-US" sz="1100" dirty="0"/>
              <a:t> Michael R. Buchmeiser,</a:t>
            </a:r>
            <a:r>
              <a:rPr lang="en-US" sz="1100" baseline="30000" dirty="0"/>
              <a:t>4</a:t>
            </a:r>
            <a:r>
              <a:rPr lang="en-US" sz="1100" dirty="0"/>
              <a:t> and Murray R. Gray</a:t>
            </a:r>
            <a:r>
              <a:rPr lang="en-US" sz="1100" baseline="30000" dirty="0"/>
              <a:t>3</a:t>
            </a:r>
            <a:r>
              <a:rPr lang="en-US" sz="1100" dirty="0"/>
              <a:t> </a:t>
            </a:r>
          </a:p>
          <a:p>
            <a:pPr marL="228600" indent="-228600" algn="ctr">
              <a:spcBef>
                <a:spcPts val="0"/>
              </a:spcBef>
              <a:buAutoNum type="arabicPeriod"/>
            </a:pPr>
            <a:r>
              <a:rPr lang="en-US" sz="1050" b="1" dirty="0">
                <a:solidFill>
                  <a:srgbClr val="0033CC"/>
                </a:solidFill>
              </a:rPr>
              <a:t>National High Magnetic Field Laboratory; 2. Joint Mass Spectrometry Centre, University of Rostock, Germany; 3. Alberta Innovates, Canada; 4. German Institutes of Textile- and Fiber Research, </a:t>
            </a:r>
            <a:r>
              <a:rPr lang="en-US" sz="1050" b="1" dirty="0" err="1">
                <a:solidFill>
                  <a:srgbClr val="0033CC"/>
                </a:solidFill>
              </a:rPr>
              <a:t>Denkendorf</a:t>
            </a:r>
            <a:r>
              <a:rPr lang="en-US" sz="1050" b="1" dirty="0">
                <a:solidFill>
                  <a:srgbClr val="0033CC"/>
                </a:solidFill>
              </a:rPr>
              <a:t>, Germany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DMR-1644779 &amp; DMR-2128556</a:t>
            </a:r>
            <a:r>
              <a:rPr lang="en-US" sz="1050" dirty="0"/>
              <a:t>); Zimmermann (EU_FT-ICR MS, 731077, and DFG INST 264/56)</a:t>
            </a:r>
            <a:endParaRPr lang="en-US" sz="1050" b="1" dirty="0">
              <a:solidFill>
                <a:srgbClr val="0033CC"/>
              </a:solidFill>
            </a:endParaRPr>
          </a:p>
        </p:txBody>
      </p:sp>
      <p:sp>
        <p:nvSpPr>
          <p:cNvPr id="6" name="Text Box 28">
            <a:extLst>
              <a:ext uri="{FF2B5EF4-FFF2-40B4-BE49-F238E27FC236}">
                <a16:creationId xmlns:a16="http://schemas.microsoft.com/office/drawing/2014/main" id="{4ED5086B-AF24-F625-2D52-0F12701E8B52}"/>
              </a:ext>
            </a:extLst>
          </p:cNvPr>
          <p:cNvSpPr txBox="1">
            <a:spLocks noChangeArrowheads="1"/>
          </p:cNvSpPr>
          <p:nvPr/>
        </p:nvSpPr>
        <p:spPr bwMode="auto">
          <a:xfrm>
            <a:off x="1" y="1420693"/>
            <a:ext cx="5895976" cy="3662541"/>
          </a:xfrm>
          <a:prstGeom prst="rect">
            <a:avLst/>
          </a:prstGeom>
          <a:noFill/>
          <a:ln w="9525">
            <a:noFill/>
            <a:miter lim="800000"/>
            <a:headEnd/>
            <a:tailEnd/>
          </a:ln>
        </p:spPr>
        <p:txBody>
          <a:bodyPr wrap="square">
            <a:spAutoFit/>
          </a:bodyPr>
          <a:lstStyle/>
          <a:p>
            <a:r>
              <a:rPr lang="en-US" sz="1200" b="1" dirty="0">
                <a:solidFill>
                  <a:srgbClr val="000000"/>
                </a:solidFill>
              </a:rPr>
              <a:t>What is the finding? </a:t>
            </a:r>
            <a:r>
              <a:rPr lang="en-US" sz="1200" dirty="0"/>
              <a:t>Low-cost petroleum feedstocks are rich in asphaltenes that can be used to make carbon fiber. Using ion cyclotron resonance mass spectrometry (21T FT-ICR MS), scientists measured the mass of asphaltene molecules. They found that good carbon fiber precursors have more low molecular weight building blocks and fewer sulfur-containing molecules, distinguishing them from poor precursors.</a:t>
            </a:r>
          </a:p>
          <a:p>
            <a:pPr algn="just"/>
            <a:endParaRPr lang="en-US" sz="800" dirty="0">
              <a:solidFill>
                <a:srgbClr val="000000"/>
              </a:solidFill>
            </a:endParaRPr>
          </a:p>
          <a:p>
            <a:pPr algn="just"/>
            <a:r>
              <a:rPr lang="en-US" sz="1200" b="1" dirty="0">
                <a:solidFill>
                  <a:srgbClr val="000000"/>
                </a:solidFill>
              </a:rPr>
              <a:t>Why is this important? </a:t>
            </a:r>
            <a:r>
              <a:rPr lang="en-US" sz="1200" dirty="0"/>
              <a:t>Carbon fibers are crucial for applications like aerospace and medical devices, but they are usually made from expensive polyacrylonitrile. By understanding the complex makeup of asphaltenes, we can transform them into carbon fibers. This allows low-cost petroleum feedstocks to be processed into excellent carbon fiber precursors through thermal treatment. Using these materials could cut production costs by 90% and lower greenhouse gas emissions.</a:t>
            </a:r>
          </a:p>
          <a:p>
            <a:pPr algn="just"/>
            <a:endParaRPr lang="en-US" sz="1200" dirty="0">
              <a:latin typeface="Arial" charset="0"/>
            </a:endParaRP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t> The </a:t>
            </a:r>
            <a:r>
              <a:rPr lang="en-US" sz="1200" dirty="0" err="1"/>
              <a:t>MagLab</a:t>
            </a:r>
            <a:r>
              <a:rPr lang="en-US" sz="1200" dirty="0"/>
              <a:t> 21-tesla ICR mass spectrometer can uniquely identify the complex mix of molecules in asphaltenes, helping to pinpoint the features needed for high-quality carbon fibers. Using 21T FT-ICR MS with gas-phase fragmentation to study asphaltene samples can guide the improvement of petroleum feedstocks into good carbon fiber precursors.</a:t>
            </a:r>
            <a:endParaRPr lang="en-US" sz="800" dirty="0">
              <a:latin typeface="Arial" charset="0"/>
            </a:endParaRPr>
          </a:p>
        </p:txBody>
      </p:sp>
      <p:sp>
        <p:nvSpPr>
          <p:cNvPr id="7" name="Rectangle 49">
            <a:extLst>
              <a:ext uri="{FF2B5EF4-FFF2-40B4-BE49-F238E27FC236}">
                <a16:creationId xmlns:a16="http://schemas.microsoft.com/office/drawing/2014/main" id="{34D18708-490A-5A19-6A86-908F43F5B28C}"/>
              </a:ext>
            </a:extLst>
          </p:cNvPr>
          <p:cNvSpPr>
            <a:spLocks noChangeArrowheads="1"/>
          </p:cNvSpPr>
          <p:nvPr/>
        </p:nvSpPr>
        <p:spPr bwMode="auto">
          <a:xfrm>
            <a:off x="5934076" y="1604323"/>
            <a:ext cx="6169940" cy="4677416"/>
          </a:xfrm>
          <a:prstGeom prst="rect">
            <a:avLst/>
          </a:prstGeom>
          <a:noFill/>
          <a:ln w="19050">
            <a:solidFill>
              <a:srgbClr val="0033CC"/>
            </a:solidFill>
            <a:miter lim="800000"/>
            <a:headEnd/>
            <a:tailEnd/>
          </a:ln>
        </p:spPr>
        <p:txBody>
          <a:bodyPr wrap="none" anchor="ctr"/>
          <a:lstStyle/>
          <a:p>
            <a:endParaRPr lang="en-US"/>
          </a:p>
        </p:txBody>
      </p:sp>
      <p:sp>
        <p:nvSpPr>
          <p:cNvPr id="8" name="AutoShape 2">
            <a:extLst>
              <a:ext uri="{FF2B5EF4-FFF2-40B4-BE49-F238E27FC236}">
                <a16:creationId xmlns:a16="http://schemas.microsoft.com/office/drawing/2014/main" id="{5A283158-F27F-D0BB-FEEB-68ADDD975AC1}"/>
              </a:ext>
            </a:extLst>
          </p:cNvPr>
          <p:cNvSpPr>
            <a:spLocks noChangeAspect="1" noChangeArrowheads="1"/>
          </p:cNvSpPr>
          <p:nvPr/>
        </p:nvSpPr>
        <p:spPr bwMode="auto">
          <a:xfrm>
            <a:off x="5743575" y="355352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Box 8">
            <a:extLst>
              <a:ext uri="{FF2B5EF4-FFF2-40B4-BE49-F238E27FC236}">
                <a16:creationId xmlns:a16="http://schemas.microsoft.com/office/drawing/2014/main" id="{889CC3C1-2220-D29E-2ED7-33BC00AA8AA1}"/>
              </a:ext>
            </a:extLst>
          </p:cNvPr>
          <p:cNvSpPr txBox="1"/>
          <p:nvPr/>
        </p:nvSpPr>
        <p:spPr>
          <a:xfrm>
            <a:off x="5895974" y="4945061"/>
            <a:ext cx="6169939" cy="1107996"/>
          </a:xfrm>
          <a:prstGeom prst="rect">
            <a:avLst/>
          </a:prstGeom>
          <a:noFill/>
        </p:spPr>
        <p:txBody>
          <a:bodyPr wrap="square" rtlCol="0">
            <a:spAutoFit/>
          </a:bodyPr>
          <a:lstStyle/>
          <a:p>
            <a:pPr algn="just"/>
            <a:r>
              <a:rPr lang="en-US" sz="1100" b="1" dirty="0"/>
              <a:t>Figure 1. </a:t>
            </a:r>
            <a:r>
              <a:rPr lang="en-US" sz="1100" dirty="0"/>
              <a:t>Gas-phase fragmentation mass spectra (MS/MS) show bad (top right) and good (bottom right) materials for carbon fiber production. Bad materials have many single-core, high-molecular-weight hydrocarbons and sulfur-containing molecules, which don't make stable carbon fibers. Good materials have many multicore, low-molecular-weight hydrocarbons without sulfur, making them better for carbon fiber. The </a:t>
            </a:r>
            <a:r>
              <a:rPr lang="en-US" sz="1100" dirty="0" err="1"/>
              <a:t>MagLab’s</a:t>
            </a:r>
            <a:r>
              <a:rPr lang="en-US" sz="1100" dirty="0"/>
              <a:t> 21T ICR mass spectrometer identified these differences.</a:t>
            </a:r>
          </a:p>
        </p:txBody>
      </p:sp>
    </p:spTree>
    <p:extLst>
      <p:ext uri="{BB962C8B-B14F-4D97-AF65-F5344CB8AC3E}">
        <p14:creationId xmlns:p14="http://schemas.microsoft.com/office/powerpoint/2010/main" val="12444214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B26453-89CF-4E96-BC43-B0B0FA9BE2C8}"/>
</file>

<file path=customXml/itemProps2.xml><?xml version="1.0" encoding="utf-8"?>
<ds:datastoreItem xmlns:ds="http://schemas.openxmlformats.org/officeDocument/2006/customXml" ds:itemID="{876E2047-8490-42DC-95E8-661DE66B8868}"/>
</file>

<file path=customXml/itemProps3.xml><?xml version="1.0" encoding="utf-8"?>
<ds:datastoreItem xmlns:ds="http://schemas.openxmlformats.org/officeDocument/2006/customXml" ds:itemID="{5FD4EC0D-033F-40D2-94AB-F854231961AA}"/>
</file>

<file path=docProps/app.xml><?xml version="1.0" encoding="utf-8"?>
<Properties xmlns="http://schemas.openxmlformats.org/officeDocument/2006/extended-properties" xmlns:vt="http://schemas.openxmlformats.org/officeDocument/2006/docPropsVTypes">
  <TotalTime>10159</TotalTime>
  <Words>1195</Words>
  <Application>Microsoft Office PowerPoint</Application>
  <PresentationFormat>Widescreen</PresentationFormat>
  <Paragraphs>27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151</cp:revision>
  <cp:lastPrinted>2024-05-21T17:51:53Z</cp:lastPrinted>
  <dcterms:created xsi:type="dcterms:W3CDTF">2004-08-07T03:10:56Z</dcterms:created>
  <dcterms:modified xsi:type="dcterms:W3CDTF">2024-07-10T09:20:09Z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