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3"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6" autoAdjust="0"/>
    <p:restoredTop sz="89944" autoAdjust="0"/>
  </p:normalViewPr>
  <p:slideViewPr>
    <p:cSldViewPr snapToGrid="0">
      <p:cViewPr varScale="1">
        <p:scale>
          <a:sx n="89" d="100"/>
          <a:sy n="89" d="100"/>
        </p:scale>
        <p:origin x="40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1181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doi.org/10.1038/s41467-024-45801-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doi.org/10.1038/s41467-024-4580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B19F99C5-30C2-18ED-B7A9-8AB23984EF80}"/>
              </a:ext>
            </a:extLst>
          </p:cNvPr>
          <p:cNvPicPr>
            <a:picLocks noChangeAspect="1"/>
          </p:cNvPicPr>
          <p:nvPr/>
        </p:nvPicPr>
        <p:blipFill rotWithShape="1">
          <a:blip r:embed="rId3"/>
          <a:srcRect l="49634" r="8629" b="49841"/>
          <a:stretch/>
        </p:blipFill>
        <p:spPr>
          <a:xfrm>
            <a:off x="9364803" y="1182446"/>
            <a:ext cx="2609286" cy="2526416"/>
          </a:xfrm>
          <a:prstGeom prst="rect">
            <a:avLst/>
          </a:prstGeom>
        </p:spPr>
      </p:pic>
      <p:pic>
        <p:nvPicPr>
          <p:cNvPr id="4" name="Picture 3" descr="Chart, histogram&#10;&#10;Description automatically generated">
            <a:extLst>
              <a:ext uri="{FF2B5EF4-FFF2-40B4-BE49-F238E27FC236}">
                <a16:creationId xmlns:a16="http://schemas.microsoft.com/office/drawing/2014/main" id="{8709CCA4-2278-A12A-0169-78FFF3CB116A}"/>
              </a:ext>
            </a:extLst>
          </p:cNvPr>
          <p:cNvPicPr>
            <a:picLocks noChangeAspect="1"/>
          </p:cNvPicPr>
          <p:nvPr/>
        </p:nvPicPr>
        <p:blipFill rotWithShape="1">
          <a:blip r:embed="rId3"/>
          <a:srcRect l="5195" r="51379" b="49841"/>
          <a:stretch/>
        </p:blipFill>
        <p:spPr>
          <a:xfrm>
            <a:off x="6206882" y="1136621"/>
            <a:ext cx="2714824" cy="2526416"/>
          </a:xfrm>
          <a:prstGeom prst="rect">
            <a:avLst/>
          </a:prstGeom>
        </p:spPr>
      </p:pic>
      <p:pic>
        <p:nvPicPr>
          <p:cNvPr id="5" name="Picture 4">
            <a:extLst>
              <a:ext uri="{FF2B5EF4-FFF2-40B4-BE49-F238E27FC236}">
                <a16:creationId xmlns:a16="http://schemas.microsoft.com/office/drawing/2014/main" id="{DDEE43F3-D0A4-D1B3-5C7C-8F28B243B743}"/>
              </a:ext>
            </a:extLst>
          </p:cNvPr>
          <p:cNvPicPr>
            <a:picLocks noChangeAspect="1"/>
          </p:cNvPicPr>
          <p:nvPr/>
        </p:nvPicPr>
        <p:blipFill rotWithShape="1">
          <a:blip r:embed="rId4"/>
          <a:srcRect t="2604"/>
          <a:stretch/>
        </p:blipFill>
        <p:spPr>
          <a:xfrm>
            <a:off x="9255045" y="3724785"/>
            <a:ext cx="2776199" cy="2424078"/>
          </a:xfrm>
          <a:prstGeom prst="rect">
            <a:avLst/>
          </a:prstGeom>
        </p:spPr>
      </p:pic>
      <p:sp>
        <p:nvSpPr>
          <p:cNvPr id="6" name="TextBox 5">
            <a:extLst>
              <a:ext uri="{FF2B5EF4-FFF2-40B4-BE49-F238E27FC236}">
                <a16:creationId xmlns:a16="http://schemas.microsoft.com/office/drawing/2014/main" id="{EEA97BF4-B89E-F62B-1C73-95DC3B0B3038}"/>
              </a:ext>
            </a:extLst>
          </p:cNvPr>
          <p:cNvSpPr txBox="1"/>
          <p:nvPr/>
        </p:nvSpPr>
        <p:spPr>
          <a:xfrm>
            <a:off x="6115006" y="3762381"/>
            <a:ext cx="2866772" cy="1938992"/>
          </a:xfrm>
          <a:prstGeom prst="rect">
            <a:avLst/>
          </a:prstGeom>
          <a:noFill/>
        </p:spPr>
        <p:txBody>
          <a:bodyPr wrap="square" rtlCol="0">
            <a:spAutoFit/>
          </a:bodyPr>
          <a:lstStyle/>
          <a:p>
            <a:r>
              <a:rPr lang="en-GB" sz="1200" dirty="0">
                <a:effectLst/>
                <a:latin typeface="Arial" panose="020B0604020202020204" pitchFamily="34" charset="0"/>
                <a:ea typeface="Arial" panose="020B0604020202020204" pitchFamily="34" charset="0"/>
                <a:cs typeface="Arial" panose="020B0604020202020204" pitchFamily="34" charset="0"/>
              </a:rPr>
              <a:t>Quantum oscillations in the (a) insulating state and (b) field-induced metallic state of YbB</a:t>
            </a:r>
            <a:r>
              <a:rPr lang="en-GB" sz="1200" baseline="-25000" dirty="0">
                <a:effectLst/>
                <a:latin typeface="Arial" panose="020B0604020202020204" pitchFamily="34" charset="0"/>
                <a:ea typeface="Arial" panose="020B0604020202020204" pitchFamily="34" charset="0"/>
                <a:cs typeface="Arial" panose="020B0604020202020204" pitchFamily="34" charset="0"/>
              </a:rPr>
              <a:t>12</a:t>
            </a:r>
            <a:r>
              <a:rPr lang="en-GB" sz="1200" dirty="0">
                <a:effectLst/>
                <a:latin typeface="Arial" panose="020B0604020202020204" pitchFamily="34" charset="0"/>
                <a:ea typeface="Arial" panose="020B0604020202020204" pitchFamily="34" charset="0"/>
                <a:cs typeface="Arial" panose="020B0604020202020204" pitchFamily="34" charset="0"/>
              </a:rPr>
              <a:t> single crystals were measured using conventional and contactless resistivity methods at the Pulsed Field Facility. (c) Both sets of quantum oscillations possessed the same angular dependence as the field-induced insulator-to-metal transition, a signature of the reverse quantum limit.</a:t>
            </a:r>
          </a:p>
        </p:txBody>
      </p:sp>
      <p:sp>
        <p:nvSpPr>
          <p:cNvPr id="7" name="TextBox 6">
            <a:extLst>
              <a:ext uri="{FF2B5EF4-FFF2-40B4-BE49-F238E27FC236}">
                <a16:creationId xmlns:a16="http://schemas.microsoft.com/office/drawing/2014/main" id="{2A7111EA-F513-6DEE-CF4B-A2FBF38BC958}"/>
              </a:ext>
            </a:extLst>
          </p:cNvPr>
          <p:cNvSpPr txBox="1"/>
          <p:nvPr/>
        </p:nvSpPr>
        <p:spPr>
          <a:xfrm>
            <a:off x="9279797" y="3489944"/>
            <a:ext cx="29848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a:t>
            </a:r>
          </a:p>
        </p:txBody>
      </p:sp>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0091" y="1284545"/>
            <a:ext cx="5804149" cy="5061578"/>
          </a:xfrm>
          <a:prstGeom prst="rect">
            <a:avLst/>
          </a:prstGeom>
          <a:noFill/>
          <a:ln w="9525">
            <a:noFill/>
            <a:miter lim="800000"/>
            <a:headEnd/>
            <a:tailEnd/>
          </a:ln>
        </p:spPr>
        <p:txBody>
          <a:bodyPr wrap="square">
            <a:spAutoFit/>
          </a:bodyPr>
          <a:lstStyle/>
          <a:p>
            <a:pPr algn="just">
              <a:lnSpc>
                <a:spcPct val="99000"/>
              </a:lnSpc>
              <a:spcBef>
                <a:spcPts val="0"/>
              </a:spcBef>
              <a:spcAft>
                <a:spcPts val="0"/>
              </a:spcAft>
            </a:pPr>
            <a:r>
              <a:rPr lang="en-US" sz="1200" dirty="0">
                <a:effectLst/>
                <a:latin typeface="+mj-lt"/>
                <a:ea typeface="Arial" panose="020B0604020202020204" pitchFamily="34" charset="0"/>
                <a:cs typeface="Arial" panose="020B0604020202020204" pitchFamily="34" charset="0"/>
              </a:rPr>
              <a:t>The quantum limit occurs in a Fermi liquid when a single Landau level is occupied in high magnetic fields. This highly degenerate configuration is susceptible to instabilities which can yield unconventional electronic states, especially in materials with strong electronic correlations. While most often considered in metals, a direct analogue to the quantum limit has been discovered in insulators that is characterized by Landau levels which fill in the reverse order compared to regular metals and are closely connected to a field-induced insulator-to-metal transition. </a:t>
            </a:r>
            <a:r>
              <a:rPr lang="en-GB" sz="1200" dirty="0">
                <a:effectLst/>
                <a:latin typeface="Arial" panose="020B0604020202020204" pitchFamily="34" charset="0"/>
                <a:ea typeface="Calibri" panose="020F0502020204030204" pitchFamily="34" charset="0"/>
                <a:cs typeface="Arial" panose="020B0604020202020204" pitchFamily="34" charset="0"/>
              </a:rPr>
              <a:t>This “reverse” quantum limit is shown to manifest in the Kondo insulator YbB</a:t>
            </a:r>
            <a:r>
              <a:rPr lang="en-GB" sz="1200" baseline="-25000" dirty="0">
                <a:effectLst/>
                <a:latin typeface="Arial" panose="020B0604020202020204" pitchFamily="34" charset="0"/>
                <a:ea typeface="Calibri" panose="020F0502020204030204" pitchFamily="34" charset="0"/>
                <a:cs typeface="Arial" panose="020B0604020202020204" pitchFamily="34" charset="0"/>
              </a:rPr>
              <a:t>12</a:t>
            </a:r>
            <a:r>
              <a:rPr lang="en-GB" sz="1200" baseline="-25000"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and explain many features of its behaviour under high magnetic fields.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p>
          <a:p>
            <a:pPr algn="just"/>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With quantum oscillations </a:t>
            </a:r>
            <a:r>
              <a:rPr kumimoji="0" lang="en-US" sz="1200" b="0" i="0" u="none" strike="noStrike" kern="1200" cap="none" spc="0" normalizeH="0" noProof="0" dirty="0">
                <a:ln>
                  <a:noFill/>
                </a:ln>
                <a:solidFill>
                  <a:prstClr val="black"/>
                </a:solidFill>
                <a:effectLst/>
                <a:uLnTx/>
                <a:uFillTx/>
                <a:latin typeface="Arial"/>
                <a:ea typeface="+mn-ea"/>
                <a:cs typeface="Arial"/>
                <a:sym typeface="Wingdings" panose="05000000000000000000" pitchFamily="2" charset="2"/>
              </a:rPr>
              <a:t>beginning around 35T </a:t>
            </a:r>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and an insulator-metal transition extending</a:t>
            </a:r>
            <a:r>
              <a:rPr kumimoji="0" lang="en-US" sz="1200" b="0" i="0" u="none" strike="noStrike" kern="1200" cap="none" spc="0" normalizeH="0" noProof="0" dirty="0">
                <a:ln>
                  <a:noFill/>
                </a:ln>
                <a:solidFill>
                  <a:prstClr val="black"/>
                </a:solidFill>
                <a:effectLst/>
                <a:uLnTx/>
                <a:uFillTx/>
                <a:latin typeface="Arial"/>
                <a:ea typeface="+mn-ea"/>
                <a:cs typeface="Arial"/>
                <a:sym typeface="Wingdings" panose="05000000000000000000" pitchFamily="2" charset="2"/>
              </a:rPr>
              <a:t> to nearly 55T, much of the rich physics exhibited by </a:t>
            </a:r>
            <a:r>
              <a:rPr lang="en-US" sz="1200" dirty="0">
                <a:solidFill>
                  <a:prstClr val="black"/>
                </a:solidFill>
                <a:latin typeface="Arial"/>
                <a:cs typeface="Arial"/>
                <a:sym typeface="Wingdings" panose="05000000000000000000" pitchFamily="2" charset="2"/>
              </a:rPr>
              <a:t>YbB</a:t>
            </a:r>
            <a:r>
              <a:rPr lang="en-US" sz="1200" baseline="-25000" dirty="0">
                <a:solidFill>
                  <a:prstClr val="black"/>
                </a:solidFill>
                <a:latin typeface="Arial"/>
                <a:cs typeface="Arial"/>
                <a:sym typeface="Wingdings" panose="05000000000000000000" pitchFamily="2" charset="2"/>
              </a:rPr>
              <a:t>12 </a:t>
            </a:r>
            <a:r>
              <a:rPr lang="en-US" sz="1200" dirty="0">
                <a:solidFill>
                  <a:prstClr val="black"/>
                </a:solidFill>
                <a:latin typeface="Arial"/>
                <a:cs typeface="Arial"/>
                <a:sym typeface="Wingdings" panose="05000000000000000000" pitchFamily="2" charset="2"/>
              </a:rPr>
              <a:t>requires large magnetic fields. </a:t>
            </a:r>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As such, the unique capabilities of the 65T short-pulse and 75T duplex magnet systems at the National High Magnetic Field Laboratory’s Pulsed Field Facility located within Los Alamos National Laboratory were central to this work. The collaboration between internal </a:t>
            </a:r>
            <a:r>
              <a:rPr kumimoji="0" lang="en-US" sz="1200" b="0" i="0" u="none" strike="noStrike" kern="1200" cap="none" spc="0" normalizeH="0" baseline="0" noProof="0" dirty="0" err="1">
                <a:ln>
                  <a:noFill/>
                </a:ln>
                <a:solidFill>
                  <a:prstClr val="black"/>
                </a:solidFill>
                <a:effectLst/>
                <a:uLnTx/>
                <a:uFillTx/>
                <a:latin typeface="Arial"/>
                <a:ea typeface="+mn-ea"/>
                <a:cs typeface="Arial"/>
                <a:sym typeface="Wingdings" panose="05000000000000000000" pitchFamily="2" charset="2"/>
              </a:rPr>
              <a:t>MagLab</a:t>
            </a:r>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 scientists and external users </a:t>
            </a:r>
            <a:r>
              <a:rPr lang="en-US" sz="1200" dirty="0">
                <a:solidFill>
                  <a:prstClr val="black"/>
                </a:solidFill>
                <a:latin typeface="Arial"/>
                <a:cs typeface="Arial"/>
                <a:sym typeface="Wingdings" panose="05000000000000000000" pitchFamily="2" charset="2"/>
              </a:rPr>
              <a:t>combined </a:t>
            </a:r>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two different measurement techniques (conventional and contactless resistivity) on ultrahigh quality single crystals down to </a:t>
            </a:r>
            <a:r>
              <a:rPr kumimoji="0" lang="en-US" sz="1200" b="0" i="0" u="none" strike="noStrike" kern="1200" cap="none" spc="0" normalizeH="0" baseline="30000" noProof="0" dirty="0">
                <a:ln>
                  <a:noFill/>
                </a:ln>
                <a:solidFill>
                  <a:prstClr val="black"/>
                </a:solidFill>
                <a:effectLst/>
                <a:uLnTx/>
                <a:uFillTx/>
                <a:latin typeface="Arial"/>
                <a:ea typeface="+mn-ea"/>
                <a:cs typeface="Arial"/>
                <a:sym typeface="Wingdings" panose="05000000000000000000" pitchFamily="2" charset="2"/>
              </a:rPr>
              <a:t>3</a:t>
            </a:r>
            <a:r>
              <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rPr>
              <a:t>He temperatures in both the 65T short-pulse and 75T duplex magnet systems to reveal this exciting physics.</a:t>
            </a:r>
            <a:r>
              <a:rPr lang="en-US" sz="1200" dirty="0">
                <a:solidFill>
                  <a:prstClr val="black"/>
                </a:solidFill>
                <a:latin typeface="Arial"/>
                <a:cs typeface="Arial"/>
                <a:sym typeface="Wingdings" panose="05000000000000000000" pitchFamily="2" charset="2"/>
              </a:rPr>
              <a:t> </a:t>
            </a:r>
            <a:endParaRPr kumimoji="0" lang="en-US" sz="1200" b="0" i="0" u="none" strike="noStrike" kern="1200" cap="none" spc="0" normalizeH="0" baseline="0" noProof="0" dirty="0">
              <a:ln>
                <a:noFill/>
              </a:ln>
              <a:solidFill>
                <a:prstClr val="black"/>
              </a:solidFill>
              <a:effectLst/>
              <a:uLnTx/>
              <a:uFillTx/>
              <a:latin typeface="Arial"/>
              <a:ea typeface="+mn-ea"/>
              <a:cs typeface="Arial"/>
              <a:sym typeface="Wingdings" panose="05000000000000000000" pitchFamily="2" charset="2"/>
            </a:endParaRPr>
          </a:p>
          <a:p>
            <a:pPr algn="just"/>
            <a:endParaRPr lang="en-US" sz="1200" dirty="0"/>
          </a:p>
          <a:p>
            <a:pPr algn="just"/>
            <a:r>
              <a:rPr lang="en-US" sz="1200" dirty="0"/>
              <a:t>The discovery of the reverse quantum limit suggests that strongly-correlated insulators may be the leading candidates to realize and explore the rich array of unconventional electronic phases expected to arise in the (reverse) quantum limit. Since the reverse quantum limit can also explain many extraordinary observations in the strongly-correlated insulator YbB</a:t>
            </a:r>
            <a:r>
              <a:rPr lang="en-US" sz="1200" baseline="-25000" dirty="0"/>
              <a:t>12</a:t>
            </a:r>
            <a:r>
              <a:rPr lang="en-US" sz="1200" dirty="0"/>
              <a:t>, it is possible the recent paradoxical observation of quantum oscillations in the insulating state of YbB</a:t>
            </a:r>
            <a:r>
              <a:rPr lang="en-US" sz="1200" baseline="-25000" dirty="0"/>
              <a:t>12</a:t>
            </a:r>
            <a:r>
              <a:rPr lang="en-US" sz="1200" dirty="0"/>
              <a:t> may be connected to electronic instabilities associated with the quantum limit. </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34076" y="1367213"/>
            <a:ext cx="6169940" cy="4707013"/>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47625" y="6301263"/>
            <a:ext cx="12192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65T short-pulse and 75T duplex magnets at the National High Magnetic Field Laboratory’s Pulsed Field Facility.</a:t>
            </a:r>
          </a:p>
          <a:p>
            <a:r>
              <a:rPr lang="en-US" sz="1100" b="1" dirty="0">
                <a:solidFill>
                  <a:srgbClr val="333399"/>
                </a:solidFill>
              </a:rPr>
              <a:t>Citation: </a:t>
            </a:r>
            <a:r>
              <a:rPr lang="en-US" sz="1100" b="0" i="0" dirty="0">
                <a:solidFill>
                  <a:srgbClr val="333399"/>
                </a:solidFill>
                <a:effectLst/>
                <a:latin typeface="arial" panose="020B0604020202020204" pitchFamily="34" charset="0"/>
              </a:rPr>
              <a:t>Mizzi, C.A.; Kushwaha, S.K.; Rosa, P.F.S.; Phelan, W.A.; Arellano, D.C.; Pressley, L.A.; McQueen, T.M.; Chan, M.K.; Harrison, N., </a:t>
            </a:r>
            <a:r>
              <a:rPr lang="en-US" sz="1100" b="0" i="1" dirty="0">
                <a:solidFill>
                  <a:srgbClr val="333399"/>
                </a:solidFill>
                <a:effectLst/>
                <a:latin typeface="arial" panose="020B0604020202020204" pitchFamily="34" charset="0"/>
              </a:rPr>
              <a:t>The reverse quantum limit and its implications for unconventional quantum oscillations in YbB12,</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(1), 1607 (2024)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doi.org/10.1038/s41467-024-45801-2</a:t>
            </a:r>
            <a:endParaRPr lang="en-US" sz="1100" dirty="0">
              <a:solidFill>
                <a:srgbClr val="333399"/>
              </a:solidFill>
            </a:endParaRPr>
          </a:p>
        </p:txBody>
      </p:sp>
      <p:pic>
        <p:nvPicPr>
          <p:cNvPr id="12" name="Picture 11" descr="NSF logo.jpg"/>
          <p:cNvPicPr>
            <a:picLocks noChangeAspect="1"/>
          </p:cNvPicPr>
          <p:nvPr/>
        </p:nvPicPr>
        <p:blipFill>
          <a:blip r:embed="rId6" cstate="print"/>
          <a:stretch>
            <a:fillRect/>
          </a:stretch>
        </p:blipFill>
        <p:spPr>
          <a:xfrm>
            <a:off x="10938234" y="65071"/>
            <a:ext cx="1017188" cy="1023315"/>
          </a:xfrm>
          <a:prstGeom prst="rect">
            <a:avLst/>
          </a:prstGeom>
        </p:spPr>
      </p:pic>
      <p:sp>
        <p:nvSpPr>
          <p:cNvPr id="13" name="Text Box 62"/>
          <p:cNvSpPr txBox="1">
            <a:spLocks noChangeArrowheads="1"/>
          </p:cNvSpPr>
          <p:nvPr/>
        </p:nvSpPr>
        <p:spPr bwMode="auto">
          <a:xfrm>
            <a:off x="1157589" y="-32658"/>
            <a:ext cx="9876822" cy="1269578"/>
          </a:xfrm>
          <a:prstGeom prst="rect">
            <a:avLst/>
          </a:prstGeom>
          <a:noFill/>
          <a:ln w="9525">
            <a:noFill/>
            <a:miter lim="800000"/>
            <a:headEnd/>
            <a:tailEnd/>
          </a:ln>
        </p:spPr>
        <p:txBody>
          <a:bodyPr wrap="square">
            <a:spAutoFit/>
          </a:bodyPr>
          <a:lstStyle/>
          <a:p>
            <a:pPr algn="ctr">
              <a:spcBef>
                <a:spcPts val="0"/>
              </a:spcBef>
            </a:pPr>
            <a:r>
              <a:rPr lang="en-US" sz="1600" b="1" dirty="0"/>
              <a:t>Discovery of the Reverse Quantum Limit</a:t>
            </a:r>
          </a:p>
          <a:p>
            <a:pPr algn="ctr">
              <a:spcBef>
                <a:spcPts val="0"/>
              </a:spcBef>
            </a:pPr>
            <a:endParaRPr lang="en-US" sz="600" dirty="0"/>
          </a:p>
          <a:p>
            <a:pPr algn="ctr">
              <a:spcBef>
                <a:spcPts val="0"/>
              </a:spcBef>
            </a:pPr>
            <a:r>
              <a:rPr lang="en-US" sz="1100" dirty="0"/>
              <a:t>C.A. Mizzi</a:t>
            </a:r>
            <a:r>
              <a:rPr lang="en-US" sz="1100" baseline="30000" dirty="0"/>
              <a:t>1</a:t>
            </a:r>
            <a:r>
              <a:rPr lang="en-US" sz="1100" dirty="0"/>
              <a:t>, S.K. Kushwaha</a:t>
            </a:r>
            <a:r>
              <a:rPr lang="en-US" sz="1100" baseline="30000" dirty="0"/>
              <a:t>1,2,3,4</a:t>
            </a:r>
            <a:r>
              <a:rPr lang="en-US" sz="1100" dirty="0"/>
              <a:t>, P.F.S. Rosa</a:t>
            </a:r>
            <a:r>
              <a:rPr lang="en-US" sz="1100" baseline="30000" dirty="0"/>
              <a:t>5</a:t>
            </a:r>
            <a:r>
              <a:rPr lang="en-US" sz="1100" dirty="0"/>
              <a:t>, W.A. Phelan</a:t>
            </a:r>
            <a:r>
              <a:rPr lang="en-US" sz="1100" baseline="30000" dirty="0"/>
              <a:t>3,4,6</a:t>
            </a:r>
            <a:r>
              <a:rPr lang="en-US" sz="1100" dirty="0"/>
              <a:t>, D.C. Arellano</a:t>
            </a:r>
            <a:r>
              <a:rPr lang="en-US" sz="1100" baseline="30000" dirty="0"/>
              <a:t>6</a:t>
            </a:r>
            <a:r>
              <a:rPr lang="en-US" sz="1100" dirty="0"/>
              <a:t>, L.A. Pressley</a:t>
            </a:r>
            <a:r>
              <a:rPr lang="en-US" sz="1100" baseline="30000" dirty="0"/>
              <a:t>3,4,7</a:t>
            </a:r>
            <a:r>
              <a:rPr lang="en-US" sz="1100" dirty="0"/>
              <a:t>, T.M. McQueen</a:t>
            </a:r>
            <a:r>
              <a:rPr lang="en-US" sz="1100" baseline="30000" dirty="0"/>
              <a:t>2,3,7</a:t>
            </a:r>
            <a:r>
              <a:rPr lang="en-US" sz="1100" dirty="0"/>
              <a:t>, M.K. Chan</a:t>
            </a:r>
            <a:r>
              <a:rPr lang="en-US" sz="1100" baseline="30000" dirty="0"/>
              <a:t>1</a:t>
            </a:r>
            <a:r>
              <a:rPr lang="en-US" sz="1100" dirty="0"/>
              <a:t>, N. Harrison</a:t>
            </a:r>
            <a:r>
              <a:rPr lang="en-US" sz="1100" baseline="30000" dirty="0"/>
              <a:t>1</a:t>
            </a:r>
            <a:endParaRPr lang="en-US" sz="1100" dirty="0"/>
          </a:p>
          <a:p>
            <a:pPr algn="ctr">
              <a:spcBef>
                <a:spcPts val="0"/>
              </a:spcBef>
            </a:pPr>
            <a:r>
              <a:rPr lang="en-US" sz="900" b="1" dirty="0">
                <a:solidFill>
                  <a:srgbClr val="0033CC"/>
                </a:solidFill>
              </a:rPr>
              <a:t>1. National High Magnetic Field Laboratory, Los Alamos National Laboratory; 2. Institute for Quantum Matter, The Johns Hopkins University; 3. Department of Chemistry, The Johns Hopkins University;  4. PARADIM, The Johns Hopkins University; 5.MPA-Q, Los Alamos National Laboratory; 6. MST-16, Los Alamos National Laboratory; 7. Department of Materials Science and Engineering, The Johns Hopkins University</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T.M. McQueen (NSF DMR-1539918, DOE DE-SC0019331); N. Harrison (DOE “Science of 100 Tesla”)</a:t>
            </a:r>
            <a:endParaRPr lang="en-US" sz="1050" b="1" dirty="0">
              <a:solidFill>
                <a:srgbClr val="0033CC"/>
              </a:solidFill>
            </a:endParaRPr>
          </a:p>
        </p:txBody>
      </p:sp>
      <p:pic>
        <p:nvPicPr>
          <p:cNvPr id="14" name="Picture 13" descr="JustM_purple.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3164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58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3553" y="1410894"/>
            <a:ext cx="6913585" cy="4154984"/>
          </a:xfrm>
          <a:prstGeom prst="rect">
            <a:avLst/>
          </a:prstGeom>
          <a:noFill/>
          <a:ln w="9525">
            <a:noFill/>
            <a:miter lim="800000"/>
            <a:headEnd/>
            <a:tailEnd/>
          </a:ln>
        </p:spPr>
        <p:txBody>
          <a:bodyPr wrap="square">
            <a:spAutoFit/>
          </a:bodyPr>
          <a:lstStyle/>
          <a:p>
            <a:pPr algn="just"/>
            <a:r>
              <a:rPr lang="en-US" sz="1200" b="1" dirty="0">
                <a:solidFill>
                  <a:srgbClr val="000000"/>
                </a:solidFill>
                <a:latin typeface="+mj-lt"/>
              </a:rPr>
              <a:t>What is the finding? </a:t>
            </a:r>
            <a:r>
              <a:rPr lang="en-US" sz="1200" dirty="0"/>
              <a:t>The "quantum limit" occurs when strong magnetic fields trap electrons in a single state in metals. A similar effect, called the "reverse quantum limit," has been found in insulators. This was discovered by studying the material YbB12 at low temperatures and high magnetic fields.</a:t>
            </a:r>
          </a:p>
          <a:p>
            <a:pPr algn="just"/>
            <a:endParaRPr lang="en-US" sz="1200" dirty="0">
              <a:solidFill>
                <a:srgbClr val="000000"/>
              </a:solidFill>
              <a:latin typeface="+mj-lt"/>
            </a:endParaRPr>
          </a:p>
          <a:p>
            <a:pPr algn="just" defTabSz="922264" fontAlgn="auto">
              <a:spcBef>
                <a:spcPts val="0"/>
              </a:spcBef>
              <a:spcAft>
                <a:spcPts val="0"/>
              </a:spcAft>
              <a:defRPr/>
            </a:pPr>
            <a:r>
              <a:rPr lang="en-US" sz="1200" b="1" dirty="0">
                <a:solidFill>
                  <a:srgbClr val="000000"/>
                </a:solidFill>
                <a:latin typeface="+mj-lt"/>
              </a:rPr>
              <a:t>Why is this important? </a:t>
            </a:r>
            <a:r>
              <a:rPr lang="en-US" sz="1200" dirty="0"/>
              <a:t>Unconventional electronic phases help scientists explore and test their understanding of condensed-matter systems. These phases are expected to appear in metals under strong magnetic fields, especially if the electrons interact strongly with each other. However, other effects often dominate in such metals, making these phases hard to study. We've found that this "quantum-limit-physics" can happen in strongly-correlated insulators instead. This "reverse quantum limit" in insulators is similar to the quantum limit in metals, but with magnetic fields causing electronic states to behave in the opposite way.</a:t>
            </a:r>
          </a:p>
          <a:p>
            <a:pPr marL="0" marR="0" lvl="0" indent="0" algn="just" defTabSz="922264"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mj-lt"/>
              <a:cs typeface="Arial"/>
            </a:endParaRPr>
          </a:p>
          <a:p>
            <a:pPr marL="0" marR="0" lvl="0" indent="0" algn="just" defTabSz="922264" rtl="0" eaLnBrk="1" fontAlgn="auto" latinLnBrk="0" hangingPunct="1">
              <a:lnSpc>
                <a:spcPct val="100000"/>
              </a:lnSpc>
              <a:spcBef>
                <a:spcPts val="0"/>
              </a:spcBef>
              <a:spcAft>
                <a:spcPts val="0"/>
              </a:spcAft>
              <a:buClrTx/>
              <a:buSzTx/>
              <a:buFontTx/>
              <a:buNone/>
              <a:tabLst/>
              <a:defRPr/>
            </a:pPr>
            <a:r>
              <a:rPr lang="en-US" sz="1200" dirty="0"/>
              <a:t>This discovery shows that strongly-correlated insulators are the best platform to explore unusual electronic phases in the "reverse" quantum limit. It also offers new insights into the strange behavior of YbB12, which blurs the usual line between metals and insulators.</a:t>
            </a:r>
          </a:p>
          <a:p>
            <a:pPr marL="0" marR="0" lvl="0" indent="0" algn="just" defTabSz="922264" rtl="0" eaLnBrk="1" fontAlgn="auto" latinLnBrk="0" hangingPunct="1">
              <a:lnSpc>
                <a:spcPct val="100000"/>
              </a:lnSpc>
              <a:spcBef>
                <a:spcPts val="0"/>
              </a:spcBef>
              <a:spcAft>
                <a:spcPts val="0"/>
              </a:spcAft>
              <a:buClrTx/>
              <a:buSzTx/>
              <a:buFontTx/>
              <a:buNone/>
              <a:tabLst/>
              <a:defRPr/>
            </a:pPr>
            <a:endParaRPr lang="en-US" sz="1200" dirty="0">
              <a:latin typeface="+mj-lt"/>
            </a:endParaRPr>
          </a:p>
          <a:p>
            <a:pPr algn="just"/>
            <a:r>
              <a:rPr lang="en-US" sz="1200" b="1" dirty="0">
                <a:solidFill>
                  <a:srgbClr val="000000"/>
                </a:solidFill>
                <a:latin typeface="+mj-lt"/>
              </a:rPr>
              <a:t>Why did this research need the </a:t>
            </a:r>
            <a:r>
              <a:rPr lang="en-US" sz="1200" b="1" dirty="0" err="1">
                <a:solidFill>
                  <a:srgbClr val="000000"/>
                </a:solidFill>
                <a:latin typeface="+mj-lt"/>
              </a:rPr>
              <a:t>MagLab</a:t>
            </a:r>
            <a:r>
              <a:rPr lang="en-US" sz="1200" b="1" dirty="0">
                <a:solidFill>
                  <a:srgbClr val="000000"/>
                </a:solidFill>
                <a:latin typeface="+mj-lt"/>
              </a:rPr>
              <a:t>?</a:t>
            </a:r>
            <a:r>
              <a:rPr lang="en-US" sz="1200" b="1" dirty="0">
                <a:latin typeface="+mj-lt"/>
              </a:rPr>
              <a:t> </a:t>
            </a:r>
            <a:r>
              <a:rPr lang="en-US" sz="1200" dirty="0">
                <a:latin typeface="+mj-lt"/>
              </a:rPr>
              <a:t> The unique magnet systems available at the NHMFL’s Pulsed Field Facility were integral to this work because </a:t>
            </a:r>
            <a:r>
              <a:rPr kumimoji="0" lang="en-US" sz="1200" b="0" i="0" u="none" strike="noStrike" kern="1200" cap="none" spc="0" normalizeH="0" noProof="0" dirty="0">
                <a:ln>
                  <a:noFill/>
                </a:ln>
                <a:solidFill>
                  <a:prstClr val="black"/>
                </a:solidFill>
                <a:effectLst/>
                <a:uLnTx/>
                <a:uFillTx/>
                <a:latin typeface="+mj-lt"/>
                <a:ea typeface="+mn-ea"/>
                <a:cs typeface="Arial"/>
                <a:sym typeface="Wingdings" panose="05000000000000000000" pitchFamily="2" charset="2"/>
              </a:rPr>
              <a:t>much of the rich physics exhibited by </a:t>
            </a:r>
            <a:r>
              <a:rPr lang="en-US" sz="1200" dirty="0">
                <a:solidFill>
                  <a:prstClr val="black"/>
                </a:solidFill>
                <a:latin typeface="+mj-lt"/>
                <a:cs typeface="Arial"/>
                <a:sym typeface="Wingdings" panose="05000000000000000000" pitchFamily="2" charset="2"/>
              </a:rPr>
              <a:t>YbB</a:t>
            </a:r>
            <a:r>
              <a:rPr lang="en-US" sz="1200" baseline="-25000" dirty="0">
                <a:solidFill>
                  <a:prstClr val="black"/>
                </a:solidFill>
                <a:latin typeface="+mj-lt"/>
                <a:cs typeface="Arial"/>
                <a:sym typeface="Wingdings" panose="05000000000000000000" pitchFamily="2" charset="2"/>
              </a:rPr>
              <a:t>12 </a:t>
            </a:r>
            <a:r>
              <a:rPr lang="en-US" sz="1200" dirty="0">
                <a:solidFill>
                  <a:prstClr val="black"/>
                </a:solidFill>
                <a:latin typeface="+mj-lt"/>
                <a:cs typeface="Arial"/>
                <a:sym typeface="Wingdings" panose="05000000000000000000" pitchFamily="2" charset="2"/>
              </a:rPr>
              <a:t>requires extraordinarily large magnetic fields to observe: </a:t>
            </a:r>
            <a:r>
              <a:rPr kumimoji="0" lang="en-US" sz="1200" b="0" i="0" u="none" strike="noStrike" kern="1200" cap="none" spc="0" normalizeH="0" baseline="0" noProof="0" dirty="0">
                <a:ln>
                  <a:noFill/>
                </a:ln>
                <a:solidFill>
                  <a:prstClr val="black"/>
                </a:solidFill>
                <a:effectLst/>
                <a:uLnTx/>
                <a:uFillTx/>
                <a:latin typeface="+mj-lt"/>
                <a:ea typeface="+mn-ea"/>
                <a:cs typeface="Arial"/>
                <a:sym typeface="Wingdings" panose="05000000000000000000" pitchFamily="2" charset="2"/>
              </a:rPr>
              <a:t>quantum oscillations </a:t>
            </a:r>
            <a:r>
              <a:rPr kumimoji="0" lang="en-US" sz="1200" b="0" i="0" u="none" strike="noStrike" kern="1200" cap="none" spc="0" normalizeH="0" noProof="0" dirty="0">
                <a:ln>
                  <a:noFill/>
                </a:ln>
                <a:solidFill>
                  <a:prstClr val="black"/>
                </a:solidFill>
                <a:effectLst/>
                <a:uLnTx/>
                <a:uFillTx/>
                <a:latin typeface="+mj-lt"/>
                <a:ea typeface="+mn-ea"/>
                <a:cs typeface="Arial"/>
                <a:sym typeface="Wingdings" panose="05000000000000000000" pitchFamily="2" charset="2"/>
              </a:rPr>
              <a:t>begin around 35T </a:t>
            </a:r>
            <a:r>
              <a:rPr kumimoji="0" lang="en-US" sz="1200" b="0" i="0" u="none" strike="noStrike" kern="1200" cap="none" spc="0" normalizeH="0" baseline="0" noProof="0" dirty="0">
                <a:ln>
                  <a:noFill/>
                </a:ln>
                <a:solidFill>
                  <a:prstClr val="black"/>
                </a:solidFill>
                <a:effectLst/>
                <a:uLnTx/>
                <a:uFillTx/>
                <a:latin typeface="+mj-lt"/>
                <a:ea typeface="+mn-ea"/>
                <a:cs typeface="Arial"/>
                <a:sym typeface="Wingdings" panose="05000000000000000000" pitchFamily="2" charset="2"/>
              </a:rPr>
              <a:t>and the insulator-metal transition extends</a:t>
            </a:r>
            <a:r>
              <a:rPr kumimoji="0" lang="en-US" sz="1200" b="0" i="0" u="none" strike="noStrike" kern="1200" cap="none" spc="0" normalizeH="0" noProof="0" dirty="0">
                <a:ln>
                  <a:noFill/>
                </a:ln>
                <a:solidFill>
                  <a:prstClr val="black"/>
                </a:solidFill>
                <a:effectLst/>
                <a:uLnTx/>
                <a:uFillTx/>
                <a:latin typeface="+mj-lt"/>
                <a:ea typeface="+mn-ea"/>
                <a:cs typeface="Arial"/>
                <a:sym typeface="Wingdings" panose="05000000000000000000" pitchFamily="2" charset="2"/>
              </a:rPr>
              <a:t> to nearly 55T!</a:t>
            </a:r>
            <a:r>
              <a:rPr lang="en-US" sz="1200" dirty="0">
                <a:solidFill>
                  <a:prstClr val="black"/>
                </a:solidFill>
                <a:latin typeface="+mj-lt"/>
                <a:cs typeface="Arial"/>
                <a:sym typeface="Wingdings" panose="05000000000000000000" pitchFamily="2" charset="2"/>
              </a:rPr>
              <a:t> The </a:t>
            </a:r>
            <a:r>
              <a:rPr kumimoji="0" lang="en-US" sz="1200" b="0" i="0" u="none" strike="noStrike" kern="1200" cap="none" spc="0" normalizeH="0" baseline="0" noProof="0" dirty="0">
                <a:ln>
                  <a:noFill/>
                </a:ln>
                <a:solidFill>
                  <a:prstClr val="black"/>
                </a:solidFill>
                <a:effectLst/>
                <a:uLnTx/>
                <a:uFillTx/>
                <a:latin typeface="+mj-lt"/>
                <a:ea typeface="+mn-ea"/>
                <a:cs typeface="Arial"/>
                <a:sym typeface="Wingdings" panose="05000000000000000000" pitchFamily="2" charset="2"/>
              </a:rPr>
              <a:t>65T short-pulse and 75T duplex magnets at the Pulsed Field Facility were crucial</a:t>
            </a:r>
            <a:r>
              <a:rPr lang="en-US" sz="1200" dirty="0">
                <a:solidFill>
                  <a:prstClr val="black"/>
                </a:solidFill>
                <a:latin typeface="+mj-lt"/>
                <a:cs typeface="Arial"/>
                <a:sym typeface="Wingdings" panose="05000000000000000000" pitchFamily="2" charset="2"/>
              </a:rPr>
              <a:t> to access these regimes in YbB</a:t>
            </a:r>
            <a:r>
              <a:rPr lang="en-US" sz="1200" baseline="-25000" dirty="0">
                <a:solidFill>
                  <a:prstClr val="black"/>
                </a:solidFill>
                <a:latin typeface="+mj-lt"/>
                <a:cs typeface="Arial"/>
                <a:sym typeface="Wingdings" panose="05000000000000000000" pitchFamily="2" charset="2"/>
              </a:rPr>
              <a:t>12</a:t>
            </a:r>
            <a:r>
              <a:rPr lang="en-US" sz="1200" dirty="0">
                <a:solidFill>
                  <a:prstClr val="black"/>
                </a:solidFill>
                <a:latin typeface="+mj-lt"/>
                <a:cs typeface="Arial"/>
                <a:sym typeface="Wingdings" panose="05000000000000000000" pitchFamily="2" charset="2"/>
              </a:rPr>
              <a:t>. </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6931378" y="1329113"/>
            <a:ext cx="5172638" cy="4811122"/>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4">
            <a:extLst>
              <a:ext uri="{FF2B5EF4-FFF2-40B4-BE49-F238E27FC236}">
                <a16:creationId xmlns:a16="http://schemas.microsoft.com/office/drawing/2014/main" id="{4A6E2795-0A9E-B932-6FAF-C0484A204DCB}"/>
              </a:ext>
            </a:extLst>
          </p:cNvPr>
          <p:cNvPicPr>
            <a:picLocks noChangeAspect="1"/>
          </p:cNvPicPr>
          <p:nvPr/>
        </p:nvPicPr>
        <p:blipFill>
          <a:blip r:embed="rId5"/>
          <a:stretch>
            <a:fillRect/>
          </a:stretch>
        </p:blipFill>
        <p:spPr>
          <a:xfrm>
            <a:off x="7056384" y="1436914"/>
            <a:ext cx="4922626" cy="345515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C657B6-3BEF-C896-29A2-EFEF421E435D}"/>
                  </a:ext>
                </a:extLst>
              </p:cNvPr>
              <p:cNvSpPr txBox="1"/>
              <p:nvPr/>
            </p:nvSpPr>
            <p:spPr>
              <a:xfrm>
                <a:off x="7005215" y="4863207"/>
                <a:ext cx="5024964" cy="1243161"/>
              </a:xfrm>
              <a:prstGeom prst="rect">
                <a:avLst/>
              </a:prstGeom>
              <a:noFill/>
            </p:spPr>
            <p:txBody>
              <a:bodyPr wrap="square" rtlCol="0">
                <a:spAutoFit/>
              </a:bodyPr>
              <a:lstStyle/>
              <a:p>
                <a:r>
                  <a:rPr lang="en-US" sz="1200" dirty="0">
                    <a:effectLst/>
                    <a:ea typeface="Arial" panose="020B0604020202020204" pitchFamily="34" charset="0"/>
                    <a:cs typeface="Arial" panose="020B0604020202020204" pitchFamily="34" charset="0"/>
                  </a:rPr>
                  <a:t>A phase diagram categorizing material behavior </a:t>
                </a:r>
                <a:r>
                  <a:rPr lang="en-US" sz="1200" dirty="0">
                    <a:ea typeface="Arial" panose="020B0604020202020204" pitchFamily="34" charset="0"/>
                    <a:cs typeface="Arial" panose="020B0604020202020204" pitchFamily="34" charset="0"/>
                  </a:rPr>
                  <a:t>under high magnetic fields. The quantum limit is accessible in metals (</a:t>
                </a:r>
                <a14:m>
                  <m:oMath xmlns:m="http://schemas.openxmlformats.org/officeDocument/2006/math">
                    <m:r>
                      <m:rPr>
                        <m:sty m:val="p"/>
                      </m:rPr>
                      <a:rPr lang="en-US" sz="1200" b="0" i="0" smtClean="0">
                        <a:latin typeface="Cambria Math" panose="02040503050406030204" pitchFamily="18" charset="0"/>
                        <a:ea typeface="Arial" panose="020B0604020202020204" pitchFamily="34" charset="0"/>
                        <a:cs typeface="Arial" panose="020B0604020202020204" pitchFamily="34" charset="0"/>
                      </a:rPr>
                      <m:t>Δ</m:t>
                    </m:r>
                    <m:r>
                      <a:rPr lang="en-US" sz="1200" b="0" i="0" smtClean="0">
                        <a:latin typeface="Cambria Math" panose="02040503050406030204" pitchFamily="18" charset="0"/>
                        <a:ea typeface="Arial" panose="020B0604020202020204" pitchFamily="34" charset="0"/>
                        <a:cs typeface="Arial" panose="020B0604020202020204" pitchFamily="34" charset="0"/>
                      </a:rPr>
                      <m:t>&lt;0</m:t>
                    </m:r>
                  </m:oMath>
                </a14:m>
                <a:r>
                  <a:rPr lang="en-US" sz="1200" dirty="0">
                    <a:ea typeface="Arial" panose="020B0604020202020204" pitchFamily="34" charset="0"/>
                    <a:cs typeface="Arial" panose="020B0604020202020204" pitchFamily="34" charset="0"/>
                  </a:rPr>
                  <a:t>) when they have light effective masses (</a:t>
                </a:r>
                <a14:m>
                  <m:oMath xmlns:m="http://schemas.openxmlformats.org/officeDocument/2006/math">
                    <m:f>
                      <m:fPr>
                        <m:ctrlPr>
                          <a:rPr lang="en-US" sz="1200" b="0" i="1" smtClean="0">
                            <a:latin typeface="Cambria Math" panose="02040503050406030204" pitchFamily="18" charset="0"/>
                            <a:ea typeface="Arial" panose="020B0604020202020204" pitchFamily="34" charset="0"/>
                            <a:cs typeface="Arial" panose="020B0604020202020204" pitchFamily="34" charset="0"/>
                          </a:rPr>
                        </m:ctrlPr>
                      </m:fPr>
                      <m:num>
                        <m:sSup>
                          <m:sSupPr>
                            <m:ctrlPr>
                              <a:rPr lang="en-US" sz="1200" b="0" i="1" smtClean="0">
                                <a:latin typeface="Cambria Math" panose="02040503050406030204" pitchFamily="18" charset="0"/>
                                <a:ea typeface="Arial" panose="020B0604020202020204" pitchFamily="34" charset="0"/>
                                <a:cs typeface="Arial" panose="020B0604020202020204" pitchFamily="34" charset="0"/>
                              </a:rPr>
                            </m:ctrlPr>
                          </m:sSupPr>
                          <m:e>
                            <m:r>
                              <a:rPr lang="en-US" sz="1200" b="0" i="1" smtClean="0">
                                <a:latin typeface="Cambria Math" panose="02040503050406030204" pitchFamily="18" charset="0"/>
                                <a:ea typeface="Arial" panose="020B0604020202020204" pitchFamily="34" charset="0"/>
                                <a:cs typeface="Arial" panose="020B0604020202020204" pitchFamily="34" charset="0"/>
                              </a:rPr>
                              <m:t>𝑚</m:t>
                            </m:r>
                          </m:e>
                          <m:sup>
                            <m:r>
                              <a:rPr lang="en-US" sz="1200" b="0" i="1" smtClean="0">
                                <a:latin typeface="Cambria Math" panose="02040503050406030204" pitchFamily="18" charset="0"/>
                                <a:ea typeface="Arial" panose="020B0604020202020204" pitchFamily="34" charset="0"/>
                                <a:cs typeface="Arial" panose="020B0604020202020204" pitchFamily="34" charset="0"/>
                              </a:rPr>
                              <m:t>∗</m:t>
                            </m:r>
                          </m:sup>
                        </m:sSup>
                      </m:num>
                      <m:den>
                        <m:sSub>
                          <m:sSubPr>
                            <m:ctrlPr>
                              <a:rPr lang="en-US" sz="1200" b="0" i="1" smtClean="0">
                                <a:latin typeface="Cambria Math" panose="02040503050406030204" pitchFamily="18" charset="0"/>
                                <a:ea typeface="Arial" panose="020B0604020202020204" pitchFamily="34" charset="0"/>
                                <a:cs typeface="Arial" panose="020B0604020202020204" pitchFamily="34" charset="0"/>
                              </a:rPr>
                            </m:ctrlPr>
                          </m:sSubPr>
                          <m:e>
                            <m:r>
                              <a:rPr lang="en-US" sz="1200" b="0" i="1" smtClean="0">
                                <a:latin typeface="Cambria Math" panose="02040503050406030204" pitchFamily="18" charset="0"/>
                                <a:ea typeface="Arial" panose="020B0604020202020204" pitchFamily="34" charset="0"/>
                                <a:cs typeface="Arial" panose="020B0604020202020204" pitchFamily="34" charset="0"/>
                              </a:rPr>
                              <m:t>𝑚</m:t>
                            </m:r>
                          </m:e>
                          <m:sub>
                            <m:r>
                              <a:rPr lang="en-US" sz="1200" b="0" i="1" smtClean="0">
                                <a:latin typeface="Cambria Math" panose="02040503050406030204" pitchFamily="18" charset="0"/>
                                <a:ea typeface="Arial" panose="020B0604020202020204" pitchFamily="34" charset="0"/>
                                <a:cs typeface="Arial" panose="020B0604020202020204" pitchFamily="34" charset="0"/>
                              </a:rPr>
                              <m:t>𝑒</m:t>
                            </m:r>
                          </m:sub>
                        </m:sSub>
                      </m:den>
                    </m:f>
                  </m:oMath>
                </a14:m>
                <a:r>
                  <a:rPr lang="en-US" sz="1200" dirty="0">
                    <a:ea typeface="Arial" panose="020B0604020202020204" pitchFamily="34" charset="0"/>
                    <a:cs typeface="Arial" panose="020B0604020202020204" pitchFamily="34" charset="0"/>
                  </a:rPr>
                  <a:t>) and/or small Zeeman splitting (</a:t>
                </a:r>
                <a14:m>
                  <m:oMath xmlns:m="http://schemas.openxmlformats.org/officeDocument/2006/math">
                    <m:sSup>
                      <m:sSupPr>
                        <m:ctrlPr>
                          <a:rPr lang="en-US" sz="1200" b="0" i="1" dirty="0" smtClean="0">
                            <a:latin typeface="Cambria Math" panose="02040503050406030204" pitchFamily="18" charset="0"/>
                            <a:ea typeface="Arial" panose="020B0604020202020204" pitchFamily="34" charset="0"/>
                            <a:cs typeface="Arial" panose="020B0604020202020204" pitchFamily="34" charset="0"/>
                          </a:rPr>
                        </m:ctrlPr>
                      </m:sSupPr>
                      <m:e>
                        <m:r>
                          <a:rPr lang="en-US" sz="1200" i="1" dirty="0" smtClean="0">
                            <a:latin typeface="Cambria Math" panose="02040503050406030204" pitchFamily="18" charset="0"/>
                            <a:ea typeface="Arial" panose="020B0604020202020204" pitchFamily="34" charset="0"/>
                            <a:cs typeface="Arial" panose="020B0604020202020204" pitchFamily="34" charset="0"/>
                          </a:rPr>
                          <m:t>𝑔</m:t>
                        </m:r>
                      </m:e>
                      <m:sup>
                        <m:r>
                          <a:rPr lang="en-US" sz="1200" b="0" i="1" dirty="0" smtClean="0">
                            <a:latin typeface="Cambria Math" panose="02040503050406030204" pitchFamily="18" charset="0"/>
                            <a:ea typeface="Arial" panose="020B0604020202020204" pitchFamily="34" charset="0"/>
                            <a:cs typeface="Arial" panose="020B0604020202020204" pitchFamily="34" charset="0"/>
                          </a:rPr>
                          <m:t>∗</m:t>
                        </m:r>
                      </m:sup>
                    </m:sSup>
                  </m:oMath>
                </a14:m>
                <a:r>
                  <a:rPr lang="en-US" sz="1200" dirty="0">
                    <a:ea typeface="Arial" panose="020B0604020202020204" pitchFamily="34" charset="0"/>
                    <a:cs typeface="Arial" panose="020B0604020202020204" pitchFamily="34" charset="0"/>
                  </a:rPr>
                  <a:t>). The reverse quantum limit is accessible in insulators (</a:t>
                </a:r>
                <a14:m>
                  <m:oMath xmlns:m="http://schemas.openxmlformats.org/officeDocument/2006/math">
                    <m:r>
                      <m:rPr>
                        <m:sty m:val="p"/>
                      </m:rPr>
                      <a:rPr lang="en-US" sz="1200">
                        <a:latin typeface="Cambria Math" panose="02040503050406030204" pitchFamily="18" charset="0"/>
                        <a:ea typeface="Arial" panose="020B0604020202020204" pitchFamily="34" charset="0"/>
                        <a:cs typeface="Arial" panose="020B0604020202020204" pitchFamily="34" charset="0"/>
                      </a:rPr>
                      <m:t>Δ</m:t>
                    </m:r>
                    <m:r>
                      <a:rPr lang="en-US" sz="1200" b="0" i="0" smtClean="0">
                        <a:latin typeface="Cambria Math" panose="02040503050406030204" pitchFamily="18" charset="0"/>
                        <a:ea typeface="Arial" panose="020B0604020202020204" pitchFamily="34" charset="0"/>
                        <a:cs typeface="Arial" panose="020B0604020202020204" pitchFamily="34" charset="0"/>
                      </a:rPr>
                      <m:t>&gt;</m:t>
                    </m:r>
                    <m:r>
                      <a:rPr lang="en-US" sz="1200">
                        <a:latin typeface="Cambria Math" panose="02040503050406030204" pitchFamily="18" charset="0"/>
                        <a:ea typeface="Arial" panose="020B0604020202020204" pitchFamily="34" charset="0"/>
                        <a:cs typeface="Arial" panose="020B0604020202020204" pitchFamily="34" charset="0"/>
                      </a:rPr>
                      <m:t>0</m:t>
                    </m:r>
                  </m:oMath>
                </a14:m>
                <a:r>
                  <a:rPr lang="en-US" sz="1200" dirty="0">
                    <a:ea typeface="Arial" panose="020B0604020202020204" pitchFamily="34" charset="0"/>
                    <a:cs typeface="Arial" panose="020B0604020202020204" pitchFamily="34" charset="0"/>
                  </a:rPr>
                  <a:t>) when they have heavy effective masses (</a:t>
                </a:r>
                <a14:m>
                  <m:oMath xmlns:m="http://schemas.openxmlformats.org/officeDocument/2006/math">
                    <m:f>
                      <m:fPr>
                        <m:ctrlPr>
                          <a:rPr lang="en-US" sz="1200" i="1">
                            <a:latin typeface="Cambria Math" panose="02040503050406030204" pitchFamily="18" charset="0"/>
                            <a:ea typeface="Arial" panose="020B0604020202020204" pitchFamily="34" charset="0"/>
                            <a:cs typeface="Arial" panose="020B0604020202020204" pitchFamily="34" charset="0"/>
                          </a:rPr>
                        </m:ctrlPr>
                      </m:fPr>
                      <m:num>
                        <m:sSup>
                          <m:sSupPr>
                            <m:ctrlPr>
                              <a:rPr lang="en-US" sz="1200" i="1">
                                <a:latin typeface="Cambria Math" panose="02040503050406030204" pitchFamily="18" charset="0"/>
                                <a:ea typeface="Arial" panose="020B0604020202020204" pitchFamily="34" charset="0"/>
                                <a:cs typeface="Arial" panose="020B0604020202020204" pitchFamily="34" charset="0"/>
                              </a:rPr>
                            </m:ctrlPr>
                          </m:sSupPr>
                          <m:e>
                            <m:r>
                              <a:rPr lang="en-US" sz="1200" i="1">
                                <a:latin typeface="Cambria Math" panose="02040503050406030204" pitchFamily="18" charset="0"/>
                                <a:ea typeface="Arial" panose="020B0604020202020204" pitchFamily="34" charset="0"/>
                                <a:cs typeface="Arial" panose="020B0604020202020204" pitchFamily="34" charset="0"/>
                              </a:rPr>
                              <m:t>𝑚</m:t>
                            </m:r>
                          </m:e>
                          <m:sup>
                            <m:r>
                              <a:rPr lang="en-US" sz="1200" i="1">
                                <a:latin typeface="Cambria Math" panose="02040503050406030204" pitchFamily="18" charset="0"/>
                                <a:ea typeface="Arial" panose="020B0604020202020204" pitchFamily="34" charset="0"/>
                                <a:cs typeface="Arial" panose="020B0604020202020204" pitchFamily="34" charset="0"/>
                              </a:rPr>
                              <m:t>∗</m:t>
                            </m:r>
                          </m:sup>
                        </m:sSup>
                      </m:num>
                      <m:den>
                        <m:sSub>
                          <m:sSubPr>
                            <m:ctrlPr>
                              <a:rPr lang="en-US" sz="1200" i="1">
                                <a:latin typeface="Cambria Math" panose="02040503050406030204" pitchFamily="18" charset="0"/>
                                <a:ea typeface="Arial" panose="020B0604020202020204" pitchFamily="34" charset="0"/>
                                <a:cs typeface="Arial" panose="020B0604020202020204" pitchFamily="34" charset="0"/>
                              </a:rPr>
                            </m:ctrlPr>
                          </m:sSubPr>
                          <m:e>
                            <m:r>
                              <a:rPr lang="en-US" sz="1200" i="1">
                                <a:latin typeface="Cambria Math" panose="02040503050406030204" pitchFamily="18" charset="0"/>
                                <a:ea typeface="Arial" panose="020B0604020202020204" pitchFamily="34" charset="0"/>
                                <a:cs typeface="Arial" panose="020B0604020202020204" pitchFamily="34" charset="0"/>
                              </a:rPr>
                              <m:t>𝑚</m:t>
                            </m:r>
                          </m:e>
                          <m:sub>
                            <m:r>
                              <a:rPr lang="en-US" sz="1200" i="1">
                                <a:latin typeface="Cambria Math" panose="02040503050406030204" pitchFamily="18" charset="0"/>
                                <a:ea typeface="Arial" panose="020B0604020202020204" pitchFamily="34" charset="0"/>
                                <a:cs typeface="Arial" panose="020B0604020202020204" pitchFamily="34" charset="0"/>
                              </a:rPr>
                              <m:t>𝑒</m:t>
                            </m:r>
                          </m:sub>
                        </m:sSub>
                      </m:den>
                    </m:f>
                  </m:oMath>
                </a14:m>
                <a:r>
                  <a:rPr lang="en-US" sz="1200" dirty="0">
                    <a:ea typeface="Arial" panose="020B0604020202020204" pitchFamily="34" charset="0"/>
                    <a:cs typeface="Arial" panose="020B0604020202020204" pitchFamily="34" charset="0"/>
                  </a:rPr>
                  <a:t>) and/or large Zeeman splitting (</a:t>
                </a:r>
                <a14:m>
                  <m:oMath xmlns:m="http://schemas.openxmlformats.org/officeDocument/2006/math">
                    <m:sSup>
                      <m:sSupPr>
                        <m:ctrlPr>
                          <a:rPr lang="en-US" sz="1200" i="1" dirty="0">
                            <a:latin typeface="Cambria Math" panose="02040503050406030204" pitchFamily="18" charset="0"/>
                            <a:ea typeface="Arial" panose="020B0604020202020204" pitchFamily="34" charset="0"/>
                            <a:cs typeface="Arial" panose="020B0604020202020204" pitchFamily="34" charset="0"/>
                          </a:rPr>
                        </m:ctrlPr>
                      </m:sSupPr>
                      <m:e>
                        <m:r>
                          <a:rPr lang="en-US" sz="1200" i="1" dirty="0">
                            <a:latin typeface="Cambria Math" panose="02040503050406030204" pitchFamily="18" charset="0"/>
                            <a:ea typeface="Arial" panose="020B0604020202020204" pitchFamily="34" charset="0"/>
                            <a:cs typeface="Arial" panose="020B0604020202020204" pitchFamily="34" charset="0"/>
                          </a:rPr>
                          <m:t>𝑔</m:t>
                        </m:r>
                      </m:e>
                      <m:sup>
                        <m:r>
                          <a:rPr lang="en-US" sz="1200" i="1" dirty="0">
                            <a:latin typeface="Cambria Math" panose="02040503050406030204" pitchFamily="18" charset="0"/>
                            <a:ea typeface="Arial" panose="020B0604020202020204" pitchFamily="34" charset="0"/>
                            <a:cs typeface="Arial" panose="020B0604020202020204" pitchFamily="34" charset="0"/>
                          </a:rPr>
                          <m:t>∗</m:t>
                        </m:r>
                      </m:sup>
                    </m:sSup>
                  </m:oMath>
                </a14:m>
                <a:r>
                  <a:rPr lang="en-US" sz="1200" dirty="0">
                    <a:ea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3AC657B6-3BEF-C896-29A2-EFEF421E435D}"/>
                  </a:ext>
                </a:extLst>
              </p:cNvPr>
              <p:cNvSpPr txBox="1">
                <a:spLocks noRot="1" noChangeAspect="1" noMove="1" noResize="1" noEditPoints="1" noAdjustHandles="1" noChangeArrowheads="1" noChangeShapeType="1" noTextEdit="1"/>
              </p:cNvSpPr>
              <p:nvPr/>
            </p:nvSpPr>
            <p:spPr>
              <a:xfrm>
                <a:off x="7005215" y="4863207"/>
                <a:ext cx="5024964" cy="1243161"/>
              </a:xfrm>
              <a:prstGeom prst="rect">
                <a:avLst/>
              </a:prstGeom>
              <a:blipFill>
                <a:blip r:embed="rId6"/>
                <a:stretch>
                  <a:fillRect t="-980" r="-850"/>
                </a:stretch>
              </a:blipFill>
            </p:spPr>
            <p:txBody>
              <a:bodyPr/>
              <a:lstStyle/>
              <a:p>
                <a:r>
                  <a:rPr lang="en-US">
                    <a:noFill/>
                  </a:rPr>
                  <a:t> </a:t>
                </a:r>
              </a:p>
            </p:txBody>
          </p:sp>
        </mc:Fallback>
      </mc:AlternateContent>
      <p:sp>
        <p:nvSpPr>
          <p:cNvPr id="4" name="Text Box 62">
            <a:extLst>
              <a:ext uri="{FF2B5EF4-FFF2-40B4-BE49-F238E27FC236}">
                <a16:creationId xmlns:a16="http://schemas.microsoft.com/office/drawing/2014/main" id="{2D9A00B6-43A1-C027-DCC6-54585CD81D95}"/>
              </a:ext>
            </a:extLst>
          </p:cNvPr>
          <p:cNvSpPr txBox="1">
            <a:spLocks noChangeArrowheads="1"/>
          </p:cNvSpPr>
          <p:nvPr/>
        </p:nvSpPr>
        <p:spPr bwMode="auto">
          <a:xfrm>
            <a:off x="1157589" y="-32658"/>
            <a:ext cx="9876822" cy="1269578"/>
          </a:xfrm>
          <a:prstGeom prst="rect">
            <a:avLst/>
          </a:prstGeom>
          <a:noFill/>
          <a:ln w="9525">
            <a:noFill/>
            <a:miter lim="800000"/>
            <a:headEnd/>
            <a:tailEnd/>
          </a:ln>
        </p:spPr>
        <p:txBody>
          <a:bodyPr wrap="square">
            <a:spAutoFit/>
          </a:bodyPr>
          <a:lstStyle/>
          <a:p>
            <a:pPr algn="ctr">
              <a:spcBef>
                <a:spcPts val="0"/>
              </a:spcBef>
            </a:pPr>
            <a:r>
              <a:rPr lang="en-US" sz="1600" b="1" dirty="0"/>
              <a:t>Discovery of the Reverse Quantum Limit</a:t>
            </a:r>
          </a:p>
          <a:p>
            <a:pPr algn="ctr">
              <a:spcBef>
                <a:spcPts val="0"/>
              </a:spcBef>
            </a:pPr>
            <a:endParaRPr lang="en-US" sz="600" dirty="0"/>
          </a:p>
          <a:p>
            <a:pPr algn="ctr">
              <a:spcBef>
                <a:spcPts val="0"/>
              </a:spcBef>
            </a:pPr>
            <a:r>
              <a:rPr lang="en-US" sz="1100" dirty="0"/>
              <a:t>C.A. Mizzi</a:t>
            </a:r>
            <a:r>
              <a:rPr lang="en-US" sz="1100" baseline="30000" dirty="0"/>
              <a:t>1</a:t>
            </a:r>
            <a:r>
              <a:rPr lang="en-US" sz="1100" dirty="0"/>
              <a:t>, S.K. Kushwaha</a:t>
            </a:r>
            <a:r>
              <a:rPr lang="en-US" sz="1100" baseline="30000" dirty="0"/>
              <a:t>1,2,3,4</a:t>
            </a:r>
            <a:r>
              <a:rPr lang="en-US" sz="1100" dirty="0"/>
              <a:t>, P.F.S. Rosa</a:t>
            </a:r>
            <a:r>
              <a:rPr lang="en-US" sz="1100" baseline="30000" dirty="0"/>
              <a:t>5</a:t>
            </a:r>
            <a:r>
              <a:rPr lang="en-US" sz="1100" dirty="0"/>
              <a:t>, W.A. Phelan</a:t>
            </a:r>
            <a:r>
              <a:rPr lang="en-US" sz="1100" baseline="30000" dirty="0"/>
              <a:t>3,4,6</a:t>
            </a:r>
            <a:r>
              <a:rPr lang="en-US" sz="1100" dirty="0"/>
              <a:t>, D.C. Arellano</a:t>
            </a:r>
            <a:r>
              <a:rPr lang="en-US" sz="1100" baseline="30000" dirty="0"/>
              <a:t>6</a:t>
            </a:r>
            <a:r>
              <a:rPr lang="en-US" sz="1100" dirty="0"/>
              <a:t>, L.A. Pressley</a:t>
            </a:r>
            <a:r>
              <a:rPr lang="en-US" sz="1100" baseline="30000" dirty="0"/>
              <a:t>3,4,7</a:t>
            </a:r>
            <a:r>
              <a:rPr lang="en-US" sz="1100" dirty="0"/>
              <a:t>, T.M. McQueen</a:t>
            </a:r>
            <a:r>
              <a:rPr lang="en-US" sz="1100" baseline="30000" dirty="0"/>
              <a:t>2,3,7</a:t>
            </a:r>
            <a:r>
              <a:rPr lang="en-US" sz="1100" dirty="0"/>
              <a:t>, M.K. Chan</a:t>
            </a:r>
            <a:r>
              <a:rPr lang="en-US" sz="1100" baseline="30000" dirty="0"/>
              <a:t>1</a:t>
            </a:r>
            <a:r>
              <a:rPr lang="en-US" sz="1100" dirty="0"/>
              <a:t>, N. Harrison</a:t>
            </a:r>
            <a:r>
              <a:rPr lang="en-US" sz="1100" baseline="30000" dirty="0"/>
              <a:t>1</a:t>
            </a:r>
            <a:endParaRPr lang="en-US" sz="1100" dirty="0"/>
          </a:p>
          <a:p>
            <a:pPr algn="ctr">
              <a:spcBef>
                <a:spcPts val="0"/>
              </a:spcBef>
            </a:pPr>
            <a:r>
              <a:rPr lang="en-US" sz="900" b="1" dirty="0">
                <a:solidFill>
                  <a:srgbClr val="0033CC"/>
                </a:solidFill>
              </a:rPr>
              <a:t>1. National High Magnetic Field Laboratory, Los Alamos National Laboratory; 2. Institute for Quantum Matter, The Johns Hopkins University; 3. Department of Chemistry, The Johns Hopkins University;  4. PARADIM, The Johns Hopkins University; 5.MPA-Q, Los Alamos National Laboratory; 6. MST-16, Los Alamos National Laboratory; 7. Department of Materials Science and Engineering, The Johns Hopkins University</a:t>
            </a:r>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DMR-2128556</a:t>
            </a:r>
            <a:r>
              <a:rPr lang="en-US" sz="1050" dirty="0"/>
              <a:t>); T.M. McQueen (NSF DMR-1539918, DOE DE-SC0019331); N. Harrison (DOE “Science of 100 Tesla”)</a:t>
            </a:r>
            <a:endParaRPr lang="en-US" sz="1050" b="1" dirty="0">
              <a:solidFill>
                <a:srgbClr val="0033CC"/>
              </a:solidFill>
            </a:endParaRPr>
          </a:p>
        </p:txBody>
      </p:sp>
      <p:sp>
        <p:nvSpPr>
          <p:cNvPr id="5" name="Text Box 28">
            <a:extLst>
              <a:ext uri="{FF2B5EF4-FFF2-40B4-BE49-F238E27FC236}">
                <a16:creationId xmlns:a16="http://schemas.microsoft.com/office/drawing/2014/main" id="{D421EBF9-BC8E-C3BD-1DAD-40ECBF8B01A4}"/>
              </a:ext>
            </a:extLst>
          </p:cNvPr>
          <p:cNvSpPr txBox="1">
            <a:spLocks noChangeArrowheads="1"/>
          </p:cNvSpPr>
          <p:nvPr/>
        </p:nvSpPr>
        <p:spPr bwMode="auto">
          <a:xfrm>
            <a:off x="-47625" y="6301263"/>
            <a:ext cx="121920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65T short-pulse and 75T duplex magnets at the National High Magnetic Field Laboratory’s Pulsed Field Facility.</a:t>
            </a:r>
          </a:p>
          <a:p>
            <a:r>
              <a:rPr lang="en-US" sz="1100" b="1" dirty="0">
                <a:solidFill>
                  <a:srgbClr val="333399"/>
                </a:solidFill>
              </a:rPr>
              <a:t>Citation: </a:t>
            </a:r>
            <a:r>
              <a:rPr lang="en-US" sz="1100" b="0" i="0" dirty="0">
                <a:solidFill>
                  <a:srgbClr val="333399"/>
                </a:solidFill>
                <a:effectLst/>
                <a:latin typeface="arial" panose="020B0604020202020204" pitchFamily="34" charset="0"/>
              </a:rPr>
              <a:t>Mizzi, C.A.; Kushwaha, S.K.; Rosa, P.F.S.; Phelan, W.A.; Arellano, D.C.; Pressley, L.A.; McQueen, T.M.; Chan, M.K.; Harrison, N., </a:t>
            </a:r>
            <a:r>
              <a:rPr lang="en-US" sz="1100" b="0" i="1" dirty="0">
                <a:solidFill>
                  <a:srgbClr val="333399"/>
                </a:solidFill>
                <a:effectLst/>
                <a:latin typeface="arial" panose="020B0604020202020204" pitchFamily="34" charset="0"/>
              </a:rPr>
              <a:t>The reverse quantum limit and its implications for unconventional quantum oscillations in YbB12,</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Nature Communications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15</a:t>
            </a:r>
            <a:r>
              <a:rPr lang="en-US" sz="1100" b="0" i="0" dirty="0">
                <a:solidFill>
                  <a:srgbClr val="333399"/>
                </a:solidFill>
                <a:effectLst/>
                <a:latin typeface="arial" panose="020B0604020202020204" pitchFamily="34" charset="0"/>
              </a:rPr>
              <a:t> (1), 1607 (2024) </a:t>
            </a:r>
            <a:r>
              <a:rPr lang="en-US" sz="1100" b="1" i="0" dirty="0">
                <a:solidFill>
                  <a:srgbClr val="333399"/>
                </a:solidFill>
                <a:effectLst/>
                <a:latin typeface="arial" panose="020B0604020202020204" pitchFamily="34" charset="0"/>
                <a:hlinkClick r:id="rId7">
                  <a:extLst>
                    <a:ext uri="{A12FA001-AC4F-418D-AE19-62706E023703}">
                      <ahyp:hlinkClr xmlns:ahyp="http://schemas.microsoft.com/office/drawing/2018/hyperlinkcolor" val="tx"/>
                    </a:ext>
                  </a:extLst>
                </a:hlinkClick>
              </a:rPr>
              <a:t>doi.org/10.1038/s41467-024-45801-2</a:t>
            </a:r>
            <a:endParaRPr lang="en-US" sz="1100" dirty="0">
              <a:solidFill>
                <a:srgbClr val="333399"/>
              </a:solidFill>
            </a:endParaRPr>
          </a:p>
        </p:txBody>
      </p:sp>
    </p:spTree>
    <p:extLst>
      <p:ext uri="{BB962C8B-B14F-4D97-AF65-F5344CB8AC3E}">
        <p14:creationId xmlns:p14="http://schemas.microsoft.com/office/powerpoint/2010/main" val="44863913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69730B-3FE0-4FE9-9F77-69AB26CBFAF8}"/>
</file>

<file path=customXml/itemProps2.xml><?xml version="1.0" encoding="utf-8"?>
<ds:datastoreItem xmlns:ds="http://schemas.openxmlformats.org/officeDocument/2006/customXml" ds:itemID="{8720F5FE-FD9D-4936-99F4-FC4EE8F2F1DD}"/>
</file>

<file path=customXml/itemProps3.xml><?xml version="1.0" encoding="utf-8"?>
<ds:datastoreItem xmlns:ds="http://schemas.openxmlformats.org/officeDocument/2006/customXml" ds:itemID="{3FB093B6-EFEA-455C-9913-FE77E4A491E2}"/>
</file>

<file path=docProps/app.xml><?xml version="1.0" encoding="utf-8"?>
<Properties xmlns="http://schemas.openxmlformats.org/officeDocument/2006/extended-properties" xmlns:vt="http://schemas.openxmlformats.org/officeDocument/2006/docPropsVTypes">
  <TotalTime>7273</TotalTime>
  <Words>1288</Words>
  <Application>Microsoft Office PowerPoint</Application>
  <PresentationFormat>Widescreen</PresentationFormat>
  <Paragraphs>33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vt:lpstr>
      <vt:lpstr>Cambria Math</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Kathleen Amm</cp:lastModifiedBy>
  <cp:revision>159</cp:revision>
  <cp:lastPrinted>2019-07-16T13:07:28Z</cp:lastPrinted>
  <dcterms:created xsi:type="dcterms:W3CDTF">2004-08-07T03:10:56Z</dcterms:created>
  <dcterms:modified xsi:type="dcterms:W3CDTF">2024-07-10T09:10:56Z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