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0" r:id="rId2"/>
    <p:sldId id="261"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rey Braunwart" initials="JB" lastIdx="1" clrIdx="0">
    <p:extLst>
      <p:ext uri="{19B8F6BF-5375-455C-9EA6-DF929625EA0E}">
        <p15:presenceInfo xmlns:p15="http://schemas.microsoft.com/office/powerpoint/2012/main" userId="S::jbraunwart@fsu.edu::e38f3fcf-ffe2-4f6b-a802-65ddd196e36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26" autoAdjust="0"/>
    <p:restoredTop sz="89381" autoAdjust="0"/>
  </p:normalViewPr>
  <p:slideViewPr>
    <p:cSldViewPr snapToGrid="0">
      <p:cViewPr>
        <p:scale>
          <a:sx n="120" d="100"/>
          <a:sy n="120" d="100"/>
        </p:scale>
        <p:origin x="384" y="14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extLst>
      <p:ext uri="{BB962C8B-B14F-4D97-AF65-F5344CB8AC3E}">
        <p14:creationId xmlns:p14="http://schemas.microsoft.com/office/powerpoint/2010/main" val="2979473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238223"/>
            <a:ext cx="121920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7580746" y="1352750"/>
            <a:ext cx="4451926" cy="5349817"/>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1015484" y="77257"/>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59328" y="130865"/>
            <a:ext cx="792698" cy="944759"/>
          </a:xfrm>
          <a:prstGeom prst="rect">
            <a:avLst/>
          </a:prstGeom>
        </p:spPr>
      </p:pic>
      <p:sp>
        <p:nvSpPr>
          <p:cNvPr id="16" name="Text Box 62"/>
          <p:cNvSpPr txBox="1">
            <a:spLocks noChangeArrowheads="1"/>
          </p:cNvSpPr>
          <p:nvPr/>
        </p:nvSpPr>
        <p:spPr bwMode="auto">
          <a:xfrm>
            <a:off x="1145310" y="77257"/>
            <a:ext cx="9670472" cy="923330"/>
          </a:xfrm>
          <a:prstGeom prst="rect">
            <a:avLst/>
          </a:prstGeom>
          <a:noFill/>
          <a:ln w="9525">
            <a:noFill/>
            <a:miter lim="800000"/>
            <a:headEnd/>
            <a:tailEnd/>
          </a:ln>
        </p:spPr>
        <p:txBody>
          <a:bodyPr wrap="square">
            <a:spAutoFit/>
          </a:bodyPr>
          <a:lstStyle/>
          <a:p>
            <a:pPr algn="ctr"/>
            <a:r>
              <a:rPr lang="en-US" sz="1600" b="1" dirty="0"/>
              <a:t>Emergency Repair: Attach Drain Pan on Upper Part </a:t>
            </a:r>
            <a:r>
              <a:rPr lang="en-US" sz="1600" b="1"/>
              <a:t>of </a:t>
            </a:r>
          </a:p>
          <a:p>
            <a:pPr algn="ctr"/>
            <a:r>
              <a:rPr lang="en-US" sz="1600" b="1"/>
              <a:t>900MHz </a:t>
            </a:r>
            <a:r>
              <a:rPr lang="en-US" sz="1600" b="1" dirty="0"/>
              <a:t>NMR/MRI Superconducting Magnet System</a:t>
            </a:r>
          </a:p>
          <a:p>
            <a:pPr algn="ctr"/>
            <a:endParaRPr lang="en-US" sz="800" b="1" dirty="0"/>
          </a:p>
          <a:p>
            <a:pPr algn="ctr"/>
            <a:endParaRPr lang="en-US" sz="400" dirty="0"/>
          </a:p>
          <a:p>
            <a:pPr algn="ctr">
              <a:spcBef>
                <a:spcPts val="0"/>
              </a:spcBef>
            </a:pPr>
            <a:r>
              <a:rPr lang="en-US" sz="1000" b="1" dirty="0"/>
              <a:t>Funding Grants:</a:t>
            </a:r>
            <a:r>
              <a:rPr lang="en-US" sz="1000" dirty="0"/>
              <a:t>  G.S. Boebinger (NSF DMR-1157490, NSF DMR-1644779)</a:t>
            </a:r>
            <a:endParaRPr lang="en-US" sz="1000" b="1" dirty="0">
              <a:solidFill>
                <a:srgbClr val="0033CC"/>
              </a:solidFill>
            </a:endParaRPr>
          </a:p>
        </p:txBody>
      </p:sp>
      <p:sp>
        <p:nvSpPr>
          <p:cNvPr id="3" name="TextBox 2">
            <a:extLst>
              <a:ext uri="{FF2B5EF4-FFF2-40B4-BE49-F238E27FC236}">
                <a16:creationId xmlns:a16="http://schemas.microsoft.com/office/drawing/2014/main" id="{726ACF13-A4DF-470E-A72E-8637F8221D48}"/>
              </a:ext>
            </a:extLst>
          </p:cNvPr>
          <p:cNvSpPr txBox="1"/>
          <p:nvPr/>
        </p:nvSpPr>
        <p:spPr>
          <a:xfrm>
            <a:off x="7654164" y="6440959"/>
            <a:ext cx="4301235" cy="261610"/>
          </a:xfrm>
          <a:prstGeom prst="rect">
            <a:avLst/>
          </a:prstGeom>
          <a:noFill/>
        </p:spPr>
        <p:txBody>
          <a:bodyPr wrap="square" rtlCol="0">
            <a:spAutoFit/>
          </a:bodyPr>
          <a:lstStyle/>
          <a:p>
            <a:r>
              <a:rPr lang="en-US" sz="1100" dirty="0"/>
              <a:t>Figure1:  900MHz NMR/MRI Superconducting Magnet System.</a:t>
            </a:r>
          </a:p>
        </p:txBody>
      </p:sp>
      <p:pic>
        <p:nvPicPr>
          <p:cNvPr id="8" name="Picture 7" descr="A large white tank inside a factory&#10;&#10;Description automatically generated">
            <a:extLst>
              <a:ext uri="{FF2B5EF4-FFF2-40B4-BE49-F238E27FC236}">
                <a16:creationId xmlns:a16="http://schemas.microsoft.com/office/drawing/2014/main" id="{F92D1589-3B13-67C5-86C4-D3EF3E2A704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89655" y="1466954"/>
            <a:ext cx="4230252" cy="4974003"/>
          </a:xfrm>
          <a:prstGeom prst="rect">
            <a:avLst/>
          </a:prstGeom>
        </p:spPr>
      </p:pic>
      <p:sp>
        <p:nvSpPr>
          <p:cNvPr id="9" name="Oval 8">
            <a:extLst>
              <a:ext uri="{FF2B5EF4-FFF2-40B4-BE49-F238E27FC236}">
                <a16:creationId xmlns:a16="http://schemas.microsoft.com/office/drawing/2014/main" id="{CA0FB94E-CED1-6E74-126D-2362D2277849}"/>
              </a:ext>
            </a:extLst>
          </p:cNvPr>
          <p:cNvSpPr/>
          <p:nvPr/>
        </p:nvSpPr>
        <p:spPr>
          <a:xfrm>
            <a:off x="9094188" y="2400391"/>
            <a:ext cx="1425042" cy="670998"/>
          </a:xfrm>
          <a:prstGeom prst="ellipse">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38320EBE-5B54-7422-651C-7FC63E8CD850}"/>
              </a:ext>
            </a:extLst>
          </p:cNvPr>
          <p:cNvCxnSpPr>
            <a:cxnSpLocks/>
          </p:cNvCxnSpPr>
          <p:nvPr/>
        </p:nvCxnSpPr>
        <p:spPr>
          <a:xfrm flipV="1">
            <a:off x="7279516" y="3014133"/>
            <a:ext cx="1749337" cy="1273387"/>
          </a:xfrm>
          <a:prstGeom prst="straightConnector1">
            <a:avLst/>
          </a:prstGeom>
          <a:ln w="127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Text Box 28">
            <a:extLst>
              <a:ext uri="{FF2B5EF4-FFF2-40B4-BE49-F238E27FC236}">
                <a16:creationId xmlns:a16="http://schemas.microsoft.com/office/drawing/2014/main" id="{B8DFB25D-CA95-2657-A337-8E5E0C37FDBC}"/>
              </a:ext>
            </a:extLst>
          </p:cNvPr>
          <p:cNvSpPr txBox="1">
            <a:spLocks noChangeArrowheads="1"/>
          </p:cNvSpPr>
          <p:nvPr/>
        </p:nvSpPr>
        <p:spPr bwMode="auto">
          <a:xfrm>
            <a:off x="159328" y="1418487"/>
            <a:ext cx="7084697" cy="5078313"/>
          </a:xfrm>
          <a:prstGeom prst="rect">
            <a:avLst/>
          </a:prstGeom>
          <a:noFill/>
          <a:ln w="9525">
            <a:noFill/>
            <a:miter lim="800000"/>
            <a:headEnd/>
            <a:tailEnd/>
          </a:ln>
        </p:spPr>
        <p:txBody>
          <a:bodyPr wrap="square">
            <a:spAutoFit/>
          </a:bodyPr>
          <a:lstStyle/>
          <a:p>
            <a:pPr algn="just"/>
            <a:r>
              <a:rPr lang="en-US" sz="1200" b="1" i="1" dirty="0">
                <a:solidFill>
                  <a:srgbClr val="000000"/>
                </a:solidFill>
              </a:rPr>
              <a:t>What is the development? </a:t>
            </a:r>
          </a:p>
          <a:p>
            <a:pPr algn="just"/>
            <a:r>
              <a:rPr lang="en-US" sz="1200" dirty="0">
                <a:solidFill>
                  <a:srgbClr val="000000"/>
                </a:solidFill>
              </a:rPr>
              <a:t>It was reported that a helium gas vent supporting the 900MHz NMR Magnet was cycling between states of icing up and melting. The vent pipe’s temperature is low enough to freeze the ambient water vapor present in the air. However, when the pipe warms up, it causes the frozen water to melt and become liquid. This liquid water can potentially short-circuit the electronic equipment located below the vent.</a:t>
            </a:r>
          </a:p>
          <a:p>
            <a:pPr algn="just"/>
            <a:endParaRPr lang="en-US" sz="1200" dirty="0">
              <a:solidFill>
                <a:srgbClr val="000000"/>
              </a:solidFill>
            </a:endParaRPr>
          </a:p>
          <a:p>
            <a:pPr algn="just"/>
            <a:r>
              <a:rPr lang="en-US" sz="1200" b="1" i="1" dirty="0">
                <a:solidFill>
                  <a:srgbClr val="000000"/>
                </a:solidFill>
              </a:rPr>
              <a:t>Why is this important? </a:t>
            </a:r>
          </a:p>
          <a:p>
            <a:pPr algn="just"/>
            <a:r>
              <a:rPr lang="en-US" sz="1200" dirty="0">
                <a:solidFill>
                  <a:srgbClr val="000000"/>
                </a:solidFill>
                <a:latin typeface="Arial" charset="0"/>
              </a:rPr>
              <a:t>The 900MHz NMR/MRI Superconducting Magnet with a field strength of 21.1 tesla is the strongest MRI scanner in the world. Its high field strength allows for more detailed imaging and spectroscopy, making it an invaluable tool in various fields of scientific research. From studying diseases to analyzing the composition of solids and liquids, this magnet contributes significantly to advancements in these areas. Any downtime could delay or interrupt ongoing experiments, affecting the research progress of users who rely on the NMR facility.</a:t>
            </a:r>
          </a:p>
          <a:p>
            <a:pPr algn="just"/>
            <a:endParaRPr lang="en-US" sz="1200" u="sng" dirty="0">
              <a:solidFill>
                <a:srgbClr val="000000"/>
              </a:solidFill>
              <a:latin typeface="Arial" charset="0"/>
            </a:endParaRPr>
          </a:p>
          <a:p>
            <a:pPr algn="just"/>
            <a:r>
              <a:rPr lang="en-US" sz="1200" b="1" i="1" dirty="0">
                <a:solidFill>
                  <a:srgbClr val="000000"/>
                </a:solidFill>
              </a:rPr>
              <a:t>How was the repair safely implemented considering the work will be done near a </a:t>
            </a:r>
            <a:r>
              <a:rPr lang="en-US" sz="1200" b="1" i="1" dirty="0">
                <a:solidFill>
                  <a:srgbClr val="C00000"/>
                </a:solidFill>
              </a:rPr>
              <a:t>leading edge that drops over twenty feet and is within a 3 Tesla stray magnetic field?</a:t>
            </a:r>
          </a:p>
          <a:p>
            <a:pPr marL="171450" indent="-171450" algn="just">
              <a:buFont typeface="Arial" panose="020B0604020202020204" pitchFamily="34" charset="0"/>
              <a:buChar char="•"/>
            </a:pPr>
            <a:r>
              <a:rPr lang="en-US" sz="1200" dirty="0">
                <a:solidFill>
                  <a:srgbClr val="000000"/>
                </a:solidFill>
                <a:latin typeface="Arial" charset="0"/>
              </a:rPr>
              <a:t>Establish a Safety Standard Operating Procedure (SSOP) that includes the step of attaching a drain pan to the upper part of the magnet system.</a:t>
            </a:r>
          </a:p>
          <a:p>
            <a:pPr marL="171450" indent="-171450" algn="just">
              <a:buFont typeface="Arial" panose="020B0604020202020204" pitchFamily="34" charset="0"/>
              <a:buChar char="•"/>
            </a:pPr>
            <a:r>
              <a:rPr lang="en-US" sz="1200" dirty="0">
                <a:latin typeface="Arial" charset="0"/>
              </a:rPr>
              <a:t>Walk through the process and conduct a safety brief before work.</a:t>
            </a:r>
          </a:p>
          <a:p>
            <a:pPr marL="171450" indent="-171450" algn="just">
              <a:buFont typeface="Arial" panose="020B0604020202020204" pitchFamily="34" charset="0"/>
              <a:buChar char="•"/>
            </a:pPr>
            <a:r>
              <a:rPr lang="en-US" sz="1200" dirty="0">
                <a:latin typeface="Arial" charset="0"/>
              </a:rPr>
              <a:t>Need to take precautions to exclude magnetic fittings and tools.</a:t>
            </a:r>
          </a:p>
          <a:p>
            <a:pPr marL="171450" indent="-171450" algn="just">
              <a:buFont typeface="Arial" panose="020B0604020202020204" pitchFamily="34" charset="0"/>
              <a:buChar char="•"/>
            </a:pPr>
            <a:r>
              <a:rPr lang="en-US" sz="1200" dirty="0">
                <a:latin typeface="Arial" charset="0"/>
              </a:rPr>
              <a:t>With the decking removed there is a fall risk -- Need non-magnetic safety harness, lanyard, and  anchor point.</a:t>
            </a:r>
          </a:p>
          <a:p>
            <a:pPr marL="171450" indent="-171450" algn="just">
              <a:buFont typeface="Arial" panose="020B0604020202020204" pitchFamily="34" charset="0"/>
              <a:buChar char="•"/>
            </a:pPr>
            <a:r>
              <a:rPr lang="en-US" sz="1200" u="sng" dirty="0">
                <a:latin typeface="Arial" charset="0"/>
              </a:rPr>
              <a:t>Establish a Rescue Plan</a:t>
            </a:r>
            <a:r>
              <a:rPr lang="en-US" sz="1200" dirty="0">
                <a:latin typeface="Arial" charset="0"/>
              </a:rPr>
              <a:t> that includes the following: A third worker positioned outside of the stray magnetic field to assist primary workers, implementation of a two-man rule on the platform along with an extra spotter, and an attendant equipped with a radio and cell phone whose sole responsibility is to act in case of an emergency.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238223"/>
            <a:ext cx="121920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7580746" y="1352750"/>
            <a:ext cx="4451926" cy="5349817"/>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1015484" y="77257"/>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59328" y="130865"/>
            <a:ext cx="792698" cy="944759"/>
          </a:xfrm>
          <a:prstGeom prst="rect">
            <a:avLst/>
          </a:prstGeom>
        </p:spPr>
      </p:pic>
      <p:sp>
        <p:nvSpPr>
          <p:cNvPr id="16" name="Text Box 62"/>
          <p:cNvSpPr txBox="1">
            <a:spLocks noChangeArrowheads="1"/>
          </p:cNvSpPr>
          <p:nvPr/>
        </p:nvSpPr>
        <p:spPr bwMode="auto">
          <a:xfrm>
            <a:off x="1145310" y="151688"/>
            <a:ext cx="9670472" cy="861774"/>
          </a:xfrm>
          <a:prstGeom prst="rect">
            <a:avLst/>
          </a:prstGeom>
          <a:noFill/>
          <a:ln w="9525">
            <a:noFill/>
            <a:miter lim="800000"/>
            <a:headEnd/>
            <a:tailEnd/>
          </a:ln>
        </p:spPr>
        <p:txBody>
          <a:bodyPr wrap="square">
            <a:spAutoFit/>
          </a:bodyPr>
          <a:lstStyle/>
          <a:p>
            <a:pPr algn="ctr"/>
            <a:r>
              <a:rPr lang="en-US" sz="1600" b="1" dirty="0"/>
              <a:t>Safety Highlight: Emergency Drain Pan for</a:t>
            </a:r>
          </a:p>
          <a:p>
            <a:pPr algn="ctr"/>
            <a:r>
              <a:rPr lang="en-US" sz="1600" b="1" dirty="0"/>
              <a:t>900MHz NMR/MRI Superconducting Magnet System</a:t>
            </a:r>
          </a:p>
          <a:p>
            <a:pPr algn="ctr"/>
            <a:endParaRPr lang="en-US" sz="400" b="1" dirty="0"/>
          </a:p>
          <a:p>
            <a:pPr algn="ctr"/>
            <a:endParaRPr lang="en-US" sz="400" dirty="0"/>
          </a:p>
          <a:p>
            <a:pPr algn="ctr">
              <a:spcBef>
                <a:spcPts val="0"/>
              </a:spcBef>
            </a:pPr>
            <a:r>
              <a:rPr lang="en-US" sz="1000" b="1" dirty="0"/>
              <a:t>Funding Grants:</a:t>
            </a:r>
            <a:r>
              <a:rPr lang="en-US" sz="1000" dirty="0"/>
              <a:t>  G.S. Boebinger (NSF DMR-1157490, NSF DMR-1644779)</a:t>
            </a:r>
            <a:endParaRPr lang="en-US" sz="1000" b="1" dirty="0">
              <a:solidFill>
                <a:srgbClr val="0033CC"/>
              </a:solidFill>
            </a:endParaRPr>
          </a:p>
        </p:txBody>
      </p:sp>
      <p:sp>
        <p:nvSpPr>
          <p:cNvPr id="3" name="TextBox 2">
            <a:extLst>
              <a:ext uri="{FF2B5EF4-FFF2-40B4-BE49-F238E27FC236}">
                <a16:creationId xmlns:a16="http://schemas.microsoft.com/office/drawing/2014/main" id="{726ACF13-A4DF-470E-A72E-8637F8221D48}"/>
              </a:ext>
            </a:extLst>
          </p:cNvPr>
          <p:cNvSpPr txBox="1"/>
          <p:nvPr/>
        </p:nvSpPr>
        <p:spPr>
          <a:xfrm>
            <a:off x="7654164" y="6440959"/>
            <a:ext cx="4301235" cy="261610"/>
          </a:xfrm>
          <a:prstGeom prst="rect">
            <a:avLst/>
          </a:prstGeom>
          <a:noFill/>
        </p:spPr>
        <p:txBody>
          <a:bodyPr wrap="square" rtlCol="0">
            <a:spAutoFit/>
          </a:bodyPr>
          <a:lstStyle/>
          <a:p>
            <a:r>
              <a:rPr lang="en-US" sz="1100" dirty="0"/>
              <a:t>Figure1:  900MHz NMR/MRI Superconducting Magnet System.</a:t>
            </a:r>
          </a:p>
        </p:txBody>
      </p:sp>
      <p:pic>
        <p:nvPicPr>
          <p:cNvPr id="8" name="Picture 7" descr="A large white tank inside a factory&#10;&#10;Description automatically generated">
            <a:extLst>
              <a:ext uri="{FF2B5EF4-FFF2-40B4-BE49-F238E27FC236}">
                <a16:creationId xmlns:a16="http://schemas.microsoft.com/office/drawing/2014/main" id="{F92D1589-3B13-67C5-86C4-D3EF3E2A704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89655" y="1466954"/>
            <a:ext cx="4230252" cy="4974003"/>
          </a:xfrm>
          <a:prstGeom prst="rect">
            <a:avLst/>
          </a:prstGeom>
        </p:spPr>
      </p:pic>
      <p:sp>
        <p:nvSpPr>
          <p:cNvPr id="9" name="Oval 8">
            <a:extLst>
              <a:ext uri="{FF2B5EF4-FFF2-40B4-BE49-F238E27FC236}">
                <a16:creationId xmlns:a16="http://schemas.microsoft.com/office/drawing/2014/main" id="{CA0FB94E-CED1-6E74-126D-2362D2277849}"/>
              </a:ext>
            </a:extLst>
          </p:cNvPr>
          <p:cNvSpPr/>
          <p:nvPr/>
        </p:nvSpPr>
        <p:spPr>
          <a:xfrm>
            <a:off x="9094188" y="2400391"/>
            <a:ext cx="1425042" cy="670998"/>
          </a:xfrm>
          <a:prstGeom prst="ellipse">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38320EBE-5B54-7422-651C-7FC63E8CD850}"/>
              </a:ext>
            </a:extLst>
          </p:cNvPr>
          <p:cNvCxnSpPr>
            <a:cxnSpLocks/>
          </p:cNvCxnSpPr>
          <p:nvPr/>
        </p:nvCxnSpPr>
        <p:spPr>
          <a:xfrm flipV="1">
            <a:off x="7279516" y="3014133"/>
            <a:ext cx="1749337" cy="1273387"/>
          </a:xfrm>
          <a:prstGeom prst="straightConnector1">
            <a:avLst/>
          </a:prstGeom>
          <a:ln w="127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Text Box 28">
            <a:extLst>
              <a:ext uri="{FF2B5EF4-FFF2-40B4-BE49-F238E27FC236}">
                <a16:creationId xmlns:a16="http://schemas.microsoft.com/office/drawing/2014/main" id="{B8DFB25D-CA95-2657-A337-8E5E0C37FDBC}"/>
              </a:ext>
            </a:extLst>
          </p:cNvPr>
          <p:cNvSpPr txBox="1">
            <a:spLocks noChangeArrowheads="1"/>
          </p:cNvSpPr>
          <p:nvPr/>
        </p:nvSpPr>
        <p:spPr bwMode="auto">
          <a:xfrm>
            <a:off x="159328" y="1418487"/>
            <a:ext cx="7084697" cy="4893647"/>
          </a:xfrm>
          <a:prstGeom prst="rect">
            <a:avLst/>
          </a:prstGeom>
          <a:noFill/>
          <a:ln w="9525">
            <a:noFill/>
            <a:miter lim="800000"/>
            <a:headEnd/>
            <a:tailEnd/>
          </a:ln>
        </p:spPr>
        <p:txBody>
          <a:bodyPr wrap="square">
            <a:spAutoFit/>
          </a:bodyPr>
          <a:lstStyle/>
          <a:p>
            <a:pPr algn="just"/>
            <a:r>
              <a:rPr lang="en-US" sz="1200" b="1" i="1" dirty="0">
                <a:solidFill>
                  <a:srgbClr val="000000"/>
                </a:solidFill>
              </a:rPr>
              <a:t>What is the development? </a:t>
            </a:r>
          </a:p>
          <a:p>
            <a:pPr algn="just"/>
            <a:r>
              <a:rPr lang="en-US" sz="1200" dirty="0">
                <a:solidFill>
                  <a:srgbClr val="000000"/>
                </a:solidFill>
              </a:rPr>
              <a:t>A helium gas vent supporting the 900MHz NMR Magnet </a:t>
            </a:r>
            <a:r>
              <a:rPr lang="en-US" sz="1200" dirty="0"/>
              <a:t>was alternating between freezing and melting. The vent pipe gets cold enough to freeze moisture in the air, but when it warms up, the ice melts into water. This water can potentially short-circuit the electronic equipment below the vent, so a drain pan needed to be added to the upper part of the magnet system.</a:t>
            </a:r>
          </a:p>
          <a:p>
            <a:pPr algn="just"/>
            <a:endParaRPr lang="en-US" sz="1200" dirty="0">
              <a:solidFill>
                <a:srgbClr val="000000"/>
              </a:solidFill>
            </a:endParaRPr>
          </a:p>
          <a:p>
            <a:pPr algn="just"/>
            <a:r>
              <a:rPr lang="en-US" sz="1200" b="1" i="1" dirty="0">
                <a:solidFill>
                  <a:srgbClr val="000000"/>
                </a:solidFill>
              </a:rPr>
              <a:t>Why is this important? </a:t>
            </a:r>
          </a:p>
          <a:p>
            <a:pPr algn="just"/>
            <a:r>
              <a:rPr lang="en-US" sz="1200" dirty="0">
                <a:solidFill>
                  <a:srgbClr val="000000"/>
                </a:solidFill>
                <a:latin typeface="Arial" charset="0"/>
              </a:rPr>
              <a:t>The 900MHz NMR/MRI Superconducting Magnet is the strongest MRI scanner in the world. Its 21-tesla high magnetic field strength allows for more detailed imaging and spectroscopy, making it an invaluable tool for </a:t>
            </a:r>
            <a:r>
              <a:rPr lang="en-US" sz="1200" dirty="0"/>
              <a:t>chemists, biochemists, and biochemical engineers to identify and characterize the structure and function of molecule</a:t>
            </a:r>
            <a:r>
              <a:rPr lang="en-US" sz="1200" dirty="0">
                <a:solidFill>
                  <a:srgbClr val="000000"/>
                </a:solidFill>
                <a:latin typeface="Arial" charset="0"/>
              </a:rPr>
              <a:t>s. Any instrument downtime as a result of unexpected water could delay or interrupt NMR experiments and negatively impact the research progress of scientists and students who rely on the lab’s NMR facility.</a:t>
            </a:r>
          </a:p>
          <a:p>
            <a:pPr algn="just"/>
            <a:endParaRPr lang="en-US" sz="1200" u="sng" dirty="0">
              <a:solidFill>
                <a:srgbClr val="000000"/>
              </a:solidFill>
              <a:latin typeface="Arial" charset="0"/>
            </a:endParaRPr>
          </a:p>
          <a:p>
            <a:pPr algn="just"/>
            <a:r>
              <a:rPr lang="en-US" sz="1200" b="1" i="1" dirty="0">
                <a:solidFill>
                  <a:srgbClr val="000000"/>
                </a:solidFill>
              </a:rPr>
              <a:t>How was the repair safely implemented considering the work will be done near a </a:t>
            </a:r>
            <a:r>
              <a:rPr lang="en-US" sz="1200" b="1" i="1" dirty="0">
                <a:solidFill>
                  <a:srgbClr val="C00000"/>
                </a:solidFill>
              </a:rPr>
              <a:t>leading edge that drops over twenty feet and is within a 3 Tesla stray magnetic field?</a:t>
            </a:r>
          </a:p>
          <a:p>
            <a:pPr marL="171450" indent="-171450" algn="just">
              <a:buFont typeface="Arial" panose="020B0604020202020204" pitchFamily="34" charset="0"/>
              <a:buChar char="•"/>
            </a:pPr>
            <a:r>
              <a:rPr lang="en-US" sz="1200" dirty="0">
                <a:solidFill>
                  <a:srgbClr val="000000"/>
                </a:solidFill>
                <a:latin typeface="Arial" charset="0"/>
              </a:rPr>
              <a:t>Establish a Safety Standard Operating Procedure (SSOP) that includes the step of attaching a drain pan to the upper part of the magnet system.</a:t>
            </a:r>
          </a:p>
          <a:p>
            <a:pPr marL="171450" indent="-171450" algn="just">
              <a:buFont typeface="Arial" panose="020B0604020202020204" pitchFamily="34" charset="0"/>
              <a:buChar char="•"/>
            </a:pPr>
            <a:r>
              <a:rPr lang="en-US" sz="1200" dirty="0">
                <a:latin typeface="Arial" charset="0"/>
              </a:rPr>
              <a:t>Walk through the process and conduct a safety brief before work.</a:t>
            </a:r>
          </a:p>
          <a:p>
            <a:pPr marL="171450" indent="-171450" algn="just">
              <a:buFont typeface="Arial" panose="020B0604020202020204" pitchFamily="34" charset="0"/>
              <a:buChar char="•"/>
            </a:pPr>
            <a:r>
              <a:rPr lang="en-US" sz="1200" dirty="0">
                <a:latin typeface="Arial" charset="0"/>
              </a:rPr>
              <a:t>Need to take precautions to exclude magnetic fittings and tools.</a:t>
            </a:r>
          </a:p>
          <a:p>
            <a:pPr marL="171450" indent="-171450" algn="just">
              <a:buFont typeface="Arial" panose="020B0604020202020204" pitchFamily="34" charset="0"/>
              <a:buChar char="•"/>
            </a:pPr>
            <a:r>
              <a:rPr lang="en-US" sz="1200" dirty="0">
                <a:latin typeface="Arial" charset="0"/>
              </a:rPr>
              <a:t>With the decking removed there is a fall risk -- Need non-magnetic safety harness, lanyard, and  anchor point.</a:t>
            </a:r>
          </a:p>
          <a:p>
            <a:pPr marL="171450" indent="-171450" algn="just">
              <a:buFont typeface="Arial" panose="020B0604020202020204" pitchFamily="34" charset="0"/>
              <a:buChar char="•"/>
            </a:pPr>
            <a:r>
              <a:rPr lang="en-US" sz="1200" u="sng" dirty="0">
                <a:latin typeface="Arial" charset="0"/>
              </a:rPr>
              <a:t>Establish a Rescue Plan</a:t>
            </a:r>
            <a:r>
              <a:rPr lang="en-US" sz="1200" dirty="0">
                <a:latin typeface="Arial" charset="0"/>
              </a:rPr>
              <a:t> that includes a third worker positioned outside of the stray magnetic field to assist primary workers, implementation of a two-man rule on the platform along with an extra spotter, and an attendant equipped with a radio and cell phone whose sole responsibility is to act in case of an emergency.</a:t>
            </a:r>
          </a:p>
        </p:txBody>
      </p:sp>
    </p:spTree>
    <p:extLst>
      <p:ext uri="{BB962C8B-B14F-4D97-AF65-F5344CB8AC3E}">
        <p14:creationId xmlns:p14="http://schemas.microsoft.com/office/powerpoint/2010/main" val="410930925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DBCFBF6-FF4D-4F16-8939-FFE3F082FD6E}"/>
</file>

<file path=customXml/itemProps2.xml><?xml version="1.0" encoding="utf-8"?>
<ds:datastoreItem xmlns:ds="http://schemas.openxmlformats.org/officeDocument/2006/customXml" ds:itemID="{6B9DB74C-6923-4B67-A734-D68A22AE8319}"/>
</file>

<file path=customXml/itemProps3.xml><?xml version="1.0" encoding="utf-8"?>
<ds:datastoreItem xmlns:ds="http://schemas.openxmlformats.org/officeDocument/2006/customXml" ds:itemID="{516D8B0A-A3BF-45F3-A50F-D6B1F8724F57}"/>
</file>

<file path=docProps/app.xml><?xml version="1.0" encoding="utf-8"?>
<Properties xmlns="http://schemas.openxmlformats.org/officeDocument/2006/extended-properties" xmlns:vt="http://schemas.openxmlformats.org/officeDocument/2006/docPropsVTypes">
  <TotalTime>7620</TotalTime>
  <Words>746</Words>
  <Application>Microsoft Macintosh PowerPoint</Application>
  <PresentationFormat>Widescreen</PresentationFormat>
  <Paragraphs>38</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Kristin Roberts</cp:lastModifiedBy>
  <cp:revision>147</cp:revision>
  <cp:lastPrinted>2024-05-24T13:16:39Z</cp:lastPrinted>
  <dcterms:created xsi:type="dcterms:W3CDTF">2004-08-07T03:10:56Z</dcterms:created>
  <dcterms:modified xsi:type="dcterms:W3CDTF">2024-05-31T21:05:50Z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