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67" autoAdjust="0"/>
    <p:restoredTop sz="95592" autoAdjust="0"/>
  </p:normalViewPr>
  <p:slideViewPr>
    <p:cSldViewPr snapToGrid="0">
      <p:cViewPr varScale="1">
        <p:scale>
          <a:sx n="94" d="100"/>
          <a:sy n="94" d="100"/>
        </p:scale>
        <p:origin x="586" y="5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Amm" userId="32e549b4-9ea3-449d-94f1-00500203979e" providerId="ADAL" clId="{EA2BE9B5-9B04-4639-8DE0-41B2F4CBCDC1}"/>
    <pc:docChg chg="modSld">
      <pc:chgData name="Kathleen Amm" userId="32e549b4-9ea3-449d-94f1-00500203979e" providerId="ADAL" clId="{EA2BE9B5-9B04-4639-8DE0-41B2F4CBCDC1}" dt="2024-08-12T17:21:39.617" v="0" actId="20577"/>
      <pc:docMkLst>
        <pc:docMk/>
      </pc:docMkLst>
      <pc:sldChg chg="modSp mod">
        <pc:chgData name="Kathleen Amm" userId="32e549b4-9ea3-449d-94f1-00500203979e" providerId="ADAL" clId="{EA2BE9B5-9B04-4639-8DE0-41B2F4CBCDC1}" dt="2024-08-12T17:21:39.617" v="0" actId="20577"/>
        <pc:sldMkLst>
          <pc:docMk/>
          <pc:sldMk cId="3677519322" sldId="263"/>
        </pc:sldMkLst>
        <pc:spChg chg="mod">
          <ac:chgData name="Kathleen Amm" userId="32e549b4-9ea3-449d-94f1-00500203979e" providerId="ADAL" clId="{EA2BE9B5-9B04-4639-8DE0-41B2F4CBCDC1}" dt="2024-08-12T17:21:39.617" v="0" actId="20577"/>
          <ac:spMkLst>
            <pc:docMk/>
            <pc:sldMk cId="3677519322" sldId="263"/>
            <ac:spMk id="102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029597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oleObject" Target="../embeddings/oleObject1.bin"/><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11" Type="http://schemas.openxmlformats.org/officeDocument/2006/relationships/image" Target="../media/image6.emf"/><Relationship Id="rId5" Type="http://schemas.openxmlformats.org/officeDocument/2006/relationships/hyperlink" Target="https://doi.org/10.1088/1361-6668/ab73ee" TargetMode="External"/><Relationship Id="rId10" Type="http://schemas.openxmlformats.org/officeDocument/2006/relationships/oleObject" Target="../embeddings/oleObject2.bin"/><Relationship Id="rId4" Type="http://schemas.openxmlformats.org/officeDocument/2006/relationships/image" Target="../media/image1.emf"/><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oleObject" Target="../embeddings/oleObject3.bin"/><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hyperlink" Target="https://doi.org/10.1088/1361-6668/ab73ee" TargetMode="External"/><Relationship Id="rId5" Type="http://schemas.openxmlformats.org/officeDocument/2006/relationships/image" Target="../media/image2.jpeg"/><Relationship Id="rId10" Type="http://schemas.openxmlformats.org/officeDocument/2006/relationships/image" Target="../media/image1.emf"/><Relationship Id="rId4" Type="http://schemas.openxmlformats.org/officeDocument/2006/relationships/image" Target="../media/image7.emf"/><Relationship Id="rId9"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531339A7-3248-B358-9748-FAE881948F9F}"/>
              </a:ext>
            </a:extLst>
          </p:cNvPr>
          <p:cNvGraphicFramePr>
            <a:graphicFrameLocks noChangeAspect="1"/>
          </p:cNvGraphicFramePr>
          <p:nvPr>
            <p:extLst>
              <p:ext uri="{D42A27DB-BD31-4B8C-83A1-F6EECF244321}">
                <p14:modId xmlns:p14="http://schemas.microsoft.com/office/powerpoint/2010/main" val="74334602"/>
              </p:ext>
            </p:extLst>
          </p:nvPr>
        </p:nvGraphicFramePr>
        <p:xfrm>
          <a:off x="5727952" y="1118193"/>
          <a:ext cx="3701274" cy="2833021"/>
        </p:xfrm>
        <a:graphic>
          <a:graphicData uri="http://schemas.openxmlformats.org/presentationml/2006/ole">
            <mc:AlternateContent xmlns:mc="http://schemas.openxmlformats.org/markup-compatibility/2006">
              <mc:Choice xmlns:v="urn:schemas-microsoft-com:vml" Requires="v">
                <p:oleObj name="Graph" r:id="rId3" imgW="9802131" imgH="7502416" progId="Origin95.Graph">
                  <p:embed/>
                </p:oleObj>
              </mc:Choice>
              <mc:Fallback>
                <p:oleObj name="Graph" r:id="rId3" imgW="9802131" imgH="7502416" progId="Origin95.Graph">
                  <p:embed/>
                  <p:pic>
                    <p:nvPicPr>
                      <p:cNvPr id="5" name="Object 4">
                        <a:extLst>
                          <a:ext uri="{FF2B5EF4-FFF2-40B4-BE49-F238E27FC236}">
                            <a16:creationId xmlns:a16="http://schemas.microsoft.com/office/drawing/2014/main" id="{531339A7-3248-B358-9748-FAE881948F9F}"/>
                          </a:ext>
                        </a:extLst>
                      </p:cNvPr>
                      <p:cNvPicPr/>
                      <p:nvPr/>
                    </p:nvPicPr>
                    <p:blipFill>
                      <a:blip r:embed="rId4"/>
                      <a:stretch>
                        <a:fillRect/>
                      </a:stretch>
                    </p:blipFill>
                    <p:spPr>
                      <a:xfrm>
                        <a:off x="5727952" y="1118193"/>
                        <a:ext cx="3701274" cy="2833021"/>
                      </a:xfrm>
                      <a:prstGeom prst="rect">
                        <a:avLst/>
                      </a:prstGeom>
                    </p:spPr>
                  </p:pic>
                </p:oleObj>
              </mc:Fallback>
            </mc:AlternateContent>
          </a:graphicData>
        </a:graphic>
      </p:graphicFrame>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256414"/>
            <a:ext cx="5895976" cy="4893647"/>
          </a:xfrm>
          <a:prstGeom prst="rect">
            <a:avLst/>
          </a:prstGeom>
          <a:noFill/>
          <a:ln w="9525">
            <a:noFill/>
            <a:miter lim="800000"/>
            <a:headEnd/>
            <a:tailEnd/>
          </a:ln>
        </p:spPr>
        <p:txBody>
          <a:bodyPr wrap="square">
            <a:spAutoFit/>
          </a:bodyPr>
          <a:lstStyle/>
          <a:p>
            <a:pPr algn="just"/>
            <a:r>
              <a:rPr lang="en-US" sz="1200" dirty="0" err="1"/>
              <a:t>MagLab’s</a:t>
            </a:r>
            <a:r>
              <a:rPr lang="en-US" sz="1200" dirty="0"/>
              <a:t> development of world-record superconducting magnets shares a key connection with start-up industries seeking to produce electricity by nuclear fusion: the need for improved high-temperature superconducting REBCO tapes to build magnets. In this Highlight, funds from the US Dept. of Energy’s INFUSE program supported an extension of characterizations presently used in MagLab’s 40T all-superconducting magnet project and MagLab’s core grant to understand REBCO tape limits. Measuring the transport critical current (</a:t>
            </a:r>
            <a:r>
              <a:rPr lang="en-US" sz="1200" i="1" dirty="0" err="1"/>
              <a:t>I</a:t>
            </a:r>
            <a:r>
              <a:rPr lang="en-US" sz="1200" i="1" baseline="-25000" dirty="0" err="1"/>
              <a:t>c</a:t>
            </a:r>
            <a:r>
              <a:rPr lang="en-US" sz="1200" dirty="0"/>
              <a:t>) of 4 mm wide conductors is difficult due to high currents and strong nonlinearity of current-voltage curves, which is why MagLab has developed special protocols for these characterizations. By combining </a:t>
            </a:r>
            <a:r>
              <a:rPr lang="en-US" sz="1200" i="1" dirty="0" err="1"/>
              <a:t>I</a:t>
            </a:r>
            <a:r>
              <a:rPr lang="en-US" sz="1200" i="1" baseline="-25000" dirty="0" err="1"/>
              <a:t>c</a:t>
            </a:r>
            <a:r>
              <a:rPr lang="en-US" sz="1200" i="1" dirty="0"/>
              <a:t> </a:t>
            </a:r>
            <a:r>
              <a:rPr lang="en-US" sz="1200" dirty="0"/>
              <a:t>data with structural characterization, our partner and supplier, </a:t>
            </a:r>
            <a:r>
              <a:rPr lang="en-US" sz="1200" dirty="0" err="1"/>
              <a:t>SuperPower</a:t>
            </a:r>
            <a:r>
              <a:rPr lang="en-US" sz="1200" dirty="0"/>
              <a:t>, gains insight about their processes to improve their REBCO product. </a:t>
            </a:r>
          </a:p>
          <a:p>
            <a:pPr algn="just"/>
            <a:endParaRPr lang="en-US" sz="1200" dirty="0"/>
          </a:p>
          <a:p>
            <a:pPr algn="just"/>
            <a:r>
              <a:rPr lang="en-US" sz="1200" dirty="0"/>
              <a:t>The data at right has been taken for REBCO wires with different Zr doping levels from 15% to 25%, which boosts in-field performance not only at liquid helium temperature but also for fusion applications at 20K, 20T. We measure </a:t>
            </a:r>
            <a:r>
              <a:rPr lang="en-US" sz="1200" i="1" dirty="0" err="1"/>
              <a:t>I</a:t>
            </a:r>
            <a:r>
              <a:rPr lang="en-US" sz="1200" i="1" baseline="-25000" dirty="0" err="1"/>
              <a:t>c</a:t>
            </a:r>
            <a:r>
              <a:rPr lang="en-US" sz="1200" dirty="0"/>
              <a:t> for magnetic field </a:t>
            </a:r>
            <a:r>
              <a:rPr lang="en-US" sz="1200" i="1" dirty="0"/>
              <a:t>B</a:t>
            </a:r>
            <a:r>
              <a:rPr lang="en-US" sz="1200" dirty="0"/>
              <a:t> perpendicular to the tape orientation, acquire SEM images to assess REBCO layer uniformity and thickness, and correlate </a:t>
            </a:r>
            <a:r>
              <a:rPr lang="en-US" sz="1200" dirty="0" err="1"/>
              <a:t>I</a:t>
            </a:r>
            <a:r>
              <a:rPr lang="en-US" sz="1200" baseline="-25000" dirty="0" err="1"/>
              <a:t>c</a:t>
            </a:r>
            <a:r>
              <a:rPr lang="en-US" sz="1200" dirty="0"/>
              <a:t> with the structure to find the origins of variability. To adjust MagLab’s measurements for temperature </a:t>
            </a:r>
            <a:r>
              <a:rPr lang="en-US" sz="1200" i="1" dirty="0"/>
              <a:t>T </a:t>
            </a:r>
            <a:r>
              <a:rPr lang="en-US" sz="1200" dirty="0"/>
              <a:t>= 20K, we redesigned</a:t>
            </a:r>
            <a:r>
              <a:rPr lang="en-US" sz="1200" baseline="30000" dirty="0"/>
              <a:t>[1] </a:t>
            </a:r>
            <a:r>
              <a:rPr lang="en-US" sz="1200" dirty="0"/>
              <a:t>a variable-temperature probe to measure </a:t>
            </a:r>
            <a:r>
              <a:rPr lang="en-US" sz="1200" i="1" dirty="0" err="1"/>
              <a:t>I</a:t>
            </a:r>
            <a:r>
              <a:rPr lang="en-US" sz="1200" i="1" baseline="-25000" dirty="0" err="1"/>
              <a:t>c</a:t>
            </a:r>
            <a:r>
              <a:rPr lang="en-US" sz="1200" dirty="0"/>
              <a:t>(</a:t>
            </a:r>
            <a:r>
              <a:rPr lang="en-US" sz="1200" i="1" dirty="0"/>
              <a:t>B</a:t>
            </a:r>
            <a:r>
              <a:rPr lang="en-US" sz="1200" dirty="0"/>
              <a:t>, </a:t>
            </a:r>
            <a:r>
              <a:rPr lang="en-US" sz="1200" i="1" dirty="0"/>
              <a:t>T</a:t>
            </a:r>
            <a:r>
              <a:rPr lang="en-US" sz="1200" dirty="0"/>
              <a:t>) in He gas using a 31T resistive magnet. At 20K, 20T, a tape with 20% Zr appears to have optimal parameters, achieving </a:t>
            </a:r>
            <a:r>
              <a:rPr lang="en-US" sz="1200" i="1" dirty="0" err="1"/>
              <a:t>I</a:t>
            </a:r>
            <a:r>
              <a:rPr lang="en-US" sz="1200" i="1" baseline="-25000" dirty="0" err="1"/>
              <a:t>c</a:t>
            </a:r>
            <a:r>
              <a:rPr lang="en-US" sz="1200" i="1" baseline="-25000" dirty="0"/>
              <a:t> </a:t>
            </a:r>
            <a:r>
              <a:rPr lang="en-US" sz="1200" dirty="0"/>
              <a:t>of</a:t>
            </a:r>
            <a:r>
              <a:rPr lang="en-US" sz="1200" i="1" dirty="0"/>
              <a:t> </a:t>
            </a:r>
            <a:r>
              <a:rPr lang="en-US" sz="1200" dirty="0"/>
              <a:t>242A, critical current density of 3.65 MA/cm</a:t>
            </a:r>
            <a:r>
              <a:rPr lang="en-US" sz="1200" baseline="30000" dirty="0"/>
              <a:t>2</a:t>
            </a:r>
            <a:r>
              <a:rPr lang="en-US" sz="1200" dirty="0"/>
              <a:t>, and pinning force 730GN/m</a:t>
            </a:r>
            <a:r>
              <a:rPr lang="en-US" sz="1200" baseline="30000" dirty="0"/>
              <a:t>3 </a:t>
            </a:r>
            <a:r>
              <a:rPr lang="en-US" sz="1200" dirty="0"/>
              <a:t>(about 50 times stronger than the typical conductor in a medical imaging magnet attains). The full range of observations gave critical feed back to </a:t>
            </a:r>
            <a:r>
              <a:rPr lang="en-US" sz="1200" dirty="0" err="1"/>
              <a:t>SuperPower</a:t>
            </a:r>
            <a:r>
              <a:rPr lang="en-US" sz="1200" dirty="0"/>
              <a:t>. Moreover, we demonstrated the ability to measure transport </a:t>
            </a:r>
            <a:r>
              <a:rPr lang="en-US" sz="1200" i="1" dirty="0" err="1"/>
              <a:t>I</a:t>
            </a:r>
            <a:r>
              <a:rPr lang="en-US" sz="1200" i="1" baseline="-25000" dirty="0" err="1"/>
              <a:t>c</a:t>
            </a:r>
            <a:r>
              <a:rPr lang="en-US" sz="1200" dirty="0"/>
              <a:t> of </a:t>
            </a:r>
            <a:r>
              <a:rPr lang="en-US" sz="1200" b="1" dirty="0"/>
              <a:t>full-width</a:t>
            </a:r>
            <a:r>
              <a:rPr lang="en-US" sz="1200" dirty="0"/>
              <a:t> tape at 20K, 20T, perpendicular field, which uniquely positions MagLab to assist the fusion community.</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576737"/>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1" y="6124049"/>
            <a:ext cx="12079594"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DC Field Facility </a:t>
            </a:r>
            <a:r>
              <a:rPr lang="fr-FR" sz="1100" dirty="0">
                <a:solidFill>
                  <a:srgbClr val="333399"/>
                </a:solidFill>
              </a:rPr>
              <a:t>31 Tesla, 50 mm Bore Magnet (</a:t>
            </a:r>
            <a:r>
              <a:rPr lang="fr-FR" sz="1100" dirty="0" err="1">
                <a:solidFill>
                  <a:srgbClr val="333399"/>
                </a:solidFill>
              </a:rPr>
              <a:t>Cell</a:t>
            </a:r>
            <a:r>
              <a:rPr lang="fr-FR" sz="1100" dirty="0">
                <a:solidFill>
                  <a:srgbClr val="333399"/>
                </a:solidFill>
              </a:rPr>
              <a:t> 7);</a:t>
            </a:r>
            <a:r>
              <a:rPr lang="en-US" sz="1100" dirty="0">
                <a:solidFill>
                  <a:srgbClr val="333399"/>
                </a:solidFill>
              </a:rPr>
              <a:t> power: 18 MW; bore diameter: 50 mm.</a:t>
            </a:r>
          </a:p>
          <a:p>
            <a:pPr algn="just"/>
            <a:r>
              <a:rPr lang="en-US" sz="1100" b="1" dirty="0">
                <a:solidFill>
                  <a:srgbClr val="333399"/>
                </a:solidFill>
              </a:rPr>
              <a:t>Citation: </a:t>
            </a:r>
            <a:r>
              <a:rPr lang="en-US" sz="1100" dirty="0">
                <a:solidFill>
                  <a:srgbClr val="333399"/>
                </a:solidFill>
              </a:rPr>
              <a:t>[1] </a:t>
            </a:r>
            <a:r>
              <a:rPr lang="en-US" sz="1100" b="0" i="0" dirty="0">
                <a:solidFill>
                  <a:srgbClr val="333399"/>
                </a:solidFill>
                <a:effectLst/>
                <a:latin typeface="arial" panose="020B0604020202020204" pitchFamily="34" charset="0"/>
              </a:rPr>
              <a:t>Francis, A.; Abraimov, D.V.; </a:t>
            </a:r>
            <a:r>
              <a:rPr lang="en-US" sz="1100" b="0" i="0" dirty="0" err="1">
                <a:solidFill>
                  <a:srgbClr val="333399"/>
                </a:solidFill>
                <a:effectLst/>
                <a:latin typeface="arial" panose="020B0604020202020204" pitchFamily="34" charset="0"/>
              </a:rPr>
              <a:t>Viouchkov</a:t>
            </a:r>
            <a:r>
              <a:rPr lang="en-US" sz="1100" b="0" i="0" dirty="0">
                <a:solidFill>
                  <a:srgbClr val="333399"/>
                </a:solidFill>
                <a:effectLst/>
                <a:latin typeface="arial" panose="020B0604020202020204" pitchFamily="34" charset="0"/>
              </a:rPr>
              <a:t>, Y.L.; Su, Y.; Kametani, F.; Larbalestier, D.C., </a:t>
            </a:r>
            <a:r>
              <a:rPr lang="en-US" sz="1100" b="0" i="1" dirty="0">
                <a:solidFill>
                  <a:srgbClr val="333399"/>
                </a:solidFill>
                <a:effectLst/>
                <a:latin typeface="arial" panose="020B0604020202020204" pitchFamily="34" charset="0"/>
              </a:rPr>
              <a:t>Development of general expressions for the temperature and magnetic field dependence of the critical current density in coated conductors with variable properties,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Superconductor Science and Technology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33</a:t>
            </a:r>
            <a:r>
              <a:rPr lang="en-US" sz="1100" b="0" i="0" dirty="0">
                <a:solidFill>
                  <a:srgbClr val="333399"/>
                </a:solidFill>
                <a:effectLst/>
                <a:latin typeface="arial" panose="020B0604020202020204" pitchFamily="34" charset="0"/>
              </a:rPr>
              <a:t> (4), 044011 (2020) </a:t>
            </a:r>
            <a:r>
              <a:rPr lang="en-US" sz="1100" b="1" i="0" dirty="0">
                <a:solidFill>
                  <a:srgbClr val="333399"/>
                </a:solidFill>
                <a:effectLst/>
                <a:latin typeface="arial" panose="020B0604020202020204" pitchFamily="34" charset="0"/>
                <a:hlinkClick r:id="rId5">
                  <a:extLst>
                    <a:ext uri="{A12FA001-AC4F-418D-AE19-62706E023703}">
                      <ahyp:hlinkClr xmlns:ahyp="http://schemas.microsoft.com/office/drawing/2018/hyperlinkcolor" val="tx"/>
                    </a:ext>
                  </a:extLst>
                </a:hlinkClick>
              </a:rPr>
              <a:t>doi.org/10.1088/1361-6668/ab73ee</a:t>
            </a:r>
            <a:endParaRPr lang="en-US" sz="1200" dirty="0">
              <a:solidFill>
                <a:srgbClr val="333399"/>
              </a:solidFill>
            </a:endParaRPr>
          </a:p>
        </p:txBody>
      </p:sp>
      <p:pic>
        <p:nvPicPr>
          <p:cNvPr id="12" name="Picture 11" descr="NSF logo.jpg"/>
          <p:cNvPicPr>
            <a:picLocks noChangeAspect="1"/>
          </p:cNvPicPr>
          <p:nvPr/>
        </p:nvPicPr>
        <p:blipFill>
          <a:blip r:embed="rId6"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335464" y="42336"/>
            <a:ext cx="9521072" cy="1015663"/>
          </a:xfrm>
          <a:prstGeom prst="rect">
            <a:avLst/>
          </a:prstGeom>
          <a:noFill/>
          <a:ln w="9525">
            <a:noFill/>
            <a:miter lim="800000"/>
            <a:headEnd/>
            <a:tailEnd/>
          </a:ln>
        </p:spPr>
        <p:txBody>
          <a:bodyPr wrap="square">
            <a:spAutoFit/>
          </a:bodyPr>
          <a:lstStyle/>
          <a:p>
            <a:pPr algn="ctr"/>
            <a:r>
              <a:rPr lang="en-US" sz="1600" b="1" dirty="0"/>
              <a:t>Characterization of improved </a:t>
            </a:r>
            <a:r>
              <a:rPr lang="en-US" sz="1600" b="1" dirty="0" err="1"/>
              <a:t>SuperPower</a:t>
            </a:r>
            <a:r>
              <a:rPr lang="en-US" sz="1600" b="1" dirty="0"/>
              <a:t> REBCO tapes up to 31 tesla field</a:t>
            </a:r>
          </a:p>
          <a:p>
            <a:pPr algn="ctr">
              <a:spcBef>
                <a:spcPts val="0"/>
              </a:spcBef>
            </a:pPr>
            <a:endParaRPr lang="en-US" sz="600" dirty="0"/>
          </a:p>
          <a:p>
            <a:pPr algn="ctr">
              <a:spcBef>
                <a:spcPts val="0"/>
              </a:spcBef>
            </a:pPr>
            <a:r>
              <a:rPr lang="en-US" sz="1100" u="sng" dirty="0"/>
              <a:t>D. Abraimov</a:t>
            </a:r>
            <a:r>
              <a:rPr lang="en-US" sz="1100" u="sng" baseline="30000" dirty="0"/>
              <a:t>1</a:t>
            </a:r>
            <a:r>
              <a:rPr lang="en-US" sz="1100" dirty="0"/>
              <a:t>, J. Gillman</a:t>
            </a:r>
            <a:r>
              <a:rPr lang="en-US" sz="1100" baseline="30000" dirty="0"/>
              <a:t>1</a:t>
            </a:r>
            <a:r>
              <a:rPr lang="en-US" sz="1100" dirty="0"/>
              <a:t>, Carina Zha</a:t>
            </a:r>
            <a:r>
              <a:rPr lang="en-US" sz="1100" baseline="30000" dirty="0"/>
              <a:t>1</a:t>
            </a:r>
            <a:r>
              <a:rPr lang="en-US" sz="1100" dirty="0"/>
              <a:t>, Jan Jaroszynski</a:t>
            </a:r>
            <a:r>
              <a:rPr lang="en-US" sz="1100" baseline="30000" dirty="0"/>
              <a:t>1</a:t>
            </a:r>
            <a:r>
              <a:rPr lang="en-US" sz="1100" dirty="0"/>
              <a:t>, L. Cooley</a:t>
            </a:r>
            <a:r>
              <a:rPr lang="en-US" sz="1100" baseline="30000" dirty="0"/>
              <a:t>1</a:t>
            </a:r>
            <a:r>
              <a:rPr lang="en-US" sz="1100" dirty="0"/>
              <a:t>, Y. Zhang</a:t>
            </a:r>
            <a:r>
              <a:rPr lang="en-US" sz="1100" baseline="30000" dirty="0"/>
              <a:t>2</a:t>
            </a:r>
          </a:p>
          <a:p>
            <a:pPr marL="228600" indent="-228600" algn="ctr">
              <a:spcBef>
                <a:spcPts val="0"/>
              </a:spcBef>
              <a:buAutoNum type="arabicPeriod"/>
            </a:pPr>
            <a:r>
              <a:rPr lang="en-US" sz="1050" b="1" dirty="0">
                <a:solidFill>
                  <a:srgbClr val="0033CC"/>
                </a:solidFill>
              </a:rPr>
              <a:t>NHMFL, Tallahassee, FL; 2. </a:t>
            </a:r>
            <a:r>
              <a:rPr lang="en-US" sz="1050" b="1" dirty="0" err="1">
                <a:solidFill>
                  <a:srgbClr val="0033CC"/>
                </a:solidFill>
              </a:rPr>
              <a:t>SuperPower</a:t>
            </a:r>
            <a:r>
              <a:rPr lang="en-US" sz="1050" b="1" dirty="0">
                <a:solidFill>
                  <a:srgbClr val="0033CC"/>
                </a:solidFill>
              </a:rPr>
              <a:t> Inc., Glenville, NY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K.M. Amm</a:t>
            </a:r>
            <a:r>
              <a:rPr lang="en-US" sz="1050" dirty="0">
                <a:solidFill>
                  <a:srgbClr val="FF0000"/>
                </a:solidFill>
                <a:latin typeface="+mn-lt"/>
              </a:rPr>
              <a:t> </a:t>
            </a:r>
            <a:r>
              <a:rPr lang="en-US" sz="1050" dirty="0">
                <a:latin typeface="+mn-lt"/>
              </a:rPr>
              <a:t>(NSF DMR-2128556</a:t>
            </a:r>
            <a:r>
              <a:rPr lang="en-US" sz="1050" dirty="0"/>
              <a:t>); D. </a:t>
            </a:r>
            <a:r>
              <a:rPr lang="en-US" sz="1050" dirty="0">
                <a:latin typeface="+mn-lt"/>
              </a:rPr>
              <a:t>Abraimov (DE-SC0023177, DMR-2131790)</a:t>
            </a:r>
            <a:r>
              <a:rPr lang="en-US" sz="1050" dirty="0"/>
              <a:t>; </a:t>
            </a:r>
            <a:endParaRPr lang="en-US" sz="1050" b="1" dirty="0">
              <a:solidFill>
                <a:srgbClr val="0033CC"/>
              </a:solidFill>
            </a:endParaRPr>
          </a:p>
        </p:txBody>
      </p:sp>
      <p:pic>
        <p:nvPicPr>
          <p:cNvPr id="14" name="Picture 13" descr="JustM_purple.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TextBox 3">
            <a:extLst>
              <a:ext uri="{FF2B5EF4-FFF2-40B4-BE49-F238E27FC236}">
                <a16:creationId xmlns:a16="http://schemas.microsoft.com/office/drawing/2014/main" id="{E3A3C066-4466-343A-304A-33DD0C9AAF6D}"/>
              </a:ext>
            </a:extLst>
          </p:cNvPr>
          <p:cNvSpPr txBox="1"/>
          <p:nvPr/>
        </p:nvSpPr>
        <p:spPr>
          <a:xfrm>
            <a:off x="5934076" y="5104155"/>
            <a:ext cx="6145519" cy="769441"/>
          </a:xfrm>
          <a:prstGeom prst="rect">
            <a:avLst/>
          </a:prstGeom>
          <a:noFill/>
        </p:spPr>
        <p:txBody>
          <a:bodyPr wrap="square" rtlCol="0">
            <a:spAutoFit/>
          </a:bodyPr>
          <a:lstStyle/>
          <a:p>
            <a:pPr algn="just"/>
            <a:r>
              <a:rPr lang="en-US" sz="1100" b="1" dirty="0"/>
              <a:t>Figure</a:t>
            </a:r>
            <a:r>
              <a:rPr lang="en-US" sz="1100" dirty="0"/>
              <a:t> (a) </a:t>
            </a:r>
            <a:r>
              <a:rPr lang="en-US" sz="1100" i="1" dirty="0" err="1"/>
              <a:t>I</a:t>
            </a:r>
            <a:r>
              <a:rPr lang="en-US" sz="1100" i="1" baseline="-25000" dirty="0" err="1"/>
              <a:t>c</a:t>
            </a:r>
            <a:r>
              <a:rPr lang="en-US" sz="1100" dirty="0"/>
              <a:t>(</a:t>
            </a:r>
            <a:r>
              <a:rPr lang="en-US" sz="1100" i="1" dirty="0"/>
              <a:t>B</a:t>
            </a:r>
            <a:r>
              <a:rPr lang="en-US" sz="1100" dirty="0"/>
              <a:t>, </a:t>
            </a:r>
            <a:r>
              <a:rPr lang="en-US" sz="1100" i="1" dirty="0"/>
              <a:t>T</a:t>
            </a:r>
            <a:r>
              <a:rPr lang="en-US" sz="1100" dirty="0"/>
              <a:t>) for a 4mm wide sample with 20% Zr over 15-55K. (b) Set of critical current density dependencies </a:t>
            </a:r>
            <a:r>
              <a:rPr lang="en-US" sz="1100" i="1" dirty="0" err="1">
                <a:latin typeface="Times New Roman" panose="02020603050405020304" pitchFamily="18" charset="0"/>
                <a:cs typeface="Times New Roman" panose="02020603050405020304" pitchFamily="18" charset="0"/>
              </a:rPr>
              <a:t>J</a:t>
            </a:r>
            <a:r>
              <a:rPr lang="en-US" sz="1100" baseline="-25000" dirty="0" err="1"/>
              <a:t>c</a:t>
            </a:r>
            <a:r>
              <a:rPr lang="en-US" sz="1100" dirty="0"/>
              <a:t>(T) for tapes with different Zr doping. (c) SEM top-view image shows a mostly defect-free sample for 20% Zr. (d) SEM view of the conductor cross-section for the sample with 20% Zr. </a:t>
            </a:r>
          </a:p>
        </p:txBody>
      </p:sp>
      <p:sp>
        <p:nvSpPr>
          <p:cNvPr id="19" name="TextBox 18">
            <a:extLst>
              <a:ext uri="{FF2B5EF4-FFF2-40B4-BE49-F238E27FC236}">
                <a16:creationId xmlns:a16="http://schemas.microsoft.com/office/drawing/2014/main" id="{1A750661-26A4-EF5C-0BB8-5E20EA7BE3C8}"/>
              </a:ext>
            </a:extLst>
          </p:cNvPr>
          <p:cNvSpPr txBox="1"/>
          <p:nvPr/>
        </p:nvSpPr>
        <p:spPr>
          <a:xfrm>
            <a:off x="9546027" y="1484410"/>
            <a:ext cx="458392" cy="336676"/>
          </a:xfrm>
          <a:prstGeom prst="rect">
            <a:avLst/>
          </a:prstGeom>
          <a:noFill/>
        </p:spPr>
        <p:txBody>
          <a:bodyPr wrap="none" rtlCol="0">
            <a:spAutoFit/>
          </a:bodyPr>
          <a:lstStyle/>
          <a:p>
            <a:r>
              <a:rPr lang="en-US" sz="1100" dirty="0"/>
              <a:t>(b)</a:t>
            </a:r>
          </a:p>
        </p:txBody>
      </p:sp>
      <p:sp>
        <p:nvSpPr>
          <p:cNvPr id="16" name="TextBox 15">
            <a:extLst>
              <a:ext uri="{FF2B5EF4-FFF2-40B4-BE49-F238E27FC236}">
                <a16:creationId xmlns:a16="http://schemas.microsoft.com/office/drawing/2014/main" id="{BBFF4A4A-5D42-8333-BC82-D05DB8FE01F4}"/>
              </a:ext>
            </a:extLst>
          </p:cNvPr>
          <p:cNvSpPr txBox="1"/>
          <p:nvPr/>
        </p:nvSpPr>
        <p:spPr>
          <a:xfrm>
            <a:off x="8499894" y="1429509"/>
            <a:ext cx="451871" cy="331886"/>
          </a:xfrm>
          <a:prstGeom prst="rect">
            <a:avLst/>
          </a:prstGeom>
          <a:noFill/>
        </p:spPr>
        <p:txBody>
          <a:bodyPr wrap="none" rtlCol="0">
            <a:spAutoFit/>
          </a:bodyPr>
          <a:lstStyle/>
          <a:p>
            <a:r>
              <a:rPr lang="en-US" sz="1100" dirty="0"/>
              <a:t>(a)</a:t>
            </a:r>
          </a:p>
        </p:txBody>
      </p:sp>
      <p:pic>
        <p:nvPicPr>
          <p:cNvPr id="9" name="Picture 8" descr="A close-up of a microscope&#10;&#10;Description automatically generated">
            <a:extLst>
              <a:ext uri="{FF2B5EF4-FFF2-40B4-BE49-F238E27FC236}">
                <a16:creationId xmlns:a16="http://schemas.microsoft.com/office/drawing/2014/main" id="{FAF703A3-5E3F-DD9C-A564-D806B93D762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75448" y="3836605"/>
            <a:ext cx="1795518" cy="1278839"/>
          </a:xfrm>
          <a:prstGeom prst="rect">
            <a:avLst/>
          </a:prstGeom>
        </p:spPr>
      </p:pic>
      <p:sp>
        <p:nvSpPr>
          <p:cNvPr id="25" name="TextBox 24">
            <a:extLst>
              <a:ext uri="{FF2B5EF4-FFF2-40B4-BE49-F238E27FC236}">
                <a16:creationId xmlns:a16="http://schemas.microsoft.com/office/drawing/2014/main" id="{CA97F7A6-6923-CE2D-84BE-5A7DA281E204}"/>
              </a:ext>
            </a:extLst>
          </p:cNvPr>
          <p:cNvSpPr txBox="1"/>
          <p:nvPr/>
        </p:nvSpPr>
        <p:spPr>
          <a:xfrm>
            <a:off x="5959366" y="4204728"/>
            <a:ext cx="731290" cy="276999"/>
          </a:xfrm>
          <a:prstGeom prst="rect">
            <a:avLst/>
          </a:prstGeom>
          <a:noFill/>
        </p:spPr>
        <p:txBody>
          <a:bodyPr wrap="none" rtlCol="0">
            <a:spAutoFit/>
          </a:bodyPr>
          <a:lstStyle/>
          <a:p>
            <a:r>
              <a:rPr lang="en-US" sz="1200" dirty="0"/>
              <a:t>REBCO</a:t>
            </a:r>
          </a:p>
        </p:txBody>
      </p:sp>
      <p:cxnSp>
        <p:nvCxnSpPr>
          <p:cNvPr id="27" name="Straight Arrow Connector 26">
            <a:extLst>
              <a:ext uri="{FF2B5EF4-FFF2-40B4-BE49-F238E27FC236}">
                <a16:creationId xmlns:a16="http://schemas.microsoft.com/office/drawing/2014/main" id="{0C8EE08B-8620-64B6-C9E9-E4D98613F3A5}"/>
              </a:ext>
            </a:extLst>
          </p:cNvPr>
          <p:cNvCxnSpPr>
            <a:cxnSpLocks/>
            <a:stCxn id="25" idx="3"/>
          </p:cNvCxnSpPr>
          <p:nvPr/>
        </p:nvCxnSpPr>
        <p:spPr>
          <a:xfrm>
            <a:off x="6690656" y="4343228"/>
            <a:ext cx="3799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366736A7-F3E8-5334-1B6B-D52C716C9BA4}"/>
              </a:ext>
            </a:extLst>
          </p:cNvPr>
          <p:cNvSpPr txBox="1"/>
          <p:nvPr/>
        </p:nvSpPr>
        <p:spPr>
          <a:xfrm>
            <a:off x="8526542" y="4456575"/>
            <a:ext cx="1401217" cy="276999"/>
          </a:xfrm>
          <a:prstGeom prst="rect">
            <a:avLst/>
          </a:prstGeom>
          <a:noFill/>
        </p:spPr>
        <p:txBody>
          <a:bodyPr wrap="none" rtlCol="0">
            <a:spAutoFit/>
          </a:bodyPr>
          <a:lstStyle/>
          <a:p>
            <a:r>
              <a:rPr lang="en-US" sz="1200" dirty="0"/>
              <a:t>Buffer &amp; Template</a:t>
            </a:r>
          </a:p>
        </p:txBody>
      </p:sp>
      <p:grpSp>
        <p:nvGrpSpPr>
          <p:cNvPr id="48" name="Group 47">
            <a:extLst>
              <a:ext uri="{FF2B5EF4-FFF2-40B4-BE49-F238E27FC236}">
                <a16:creationId xmlns:a16="http://schemas.microsoft.com/office/drawing/2014/main" id="{7FAD374F-B40C-EF9C-8E8C-9F375A7A6280}"/>
              </a:ext>
            </a:extLst>
          </p:cNvPr>
          <p:cNvGrpSpPr/>
          <p:nvPr/>
        </p:nvGrpSpPr>
        <p:grpSpPr>
          <a:xfrm>
            <a:off x="9094247" y="3828111"/>
            <a:ext cx="2896459" cy="1278838"/>
            <a:chOff x="9094247" y="3828111"/>
            <a:chExt cx="2896459" cy="1278838"/>
          </a:xfrm>
        </p:grpSpPr>
        <p:pic>
          <p:nvPicPr>
            <p:cNvPr id="8" name="Picture 7" descr="A close-up of a rectangular object&#10;&#10;Description automatically generated">
              <a:extLst>
                <a:ext uri="{FF2B5EF4-FFF2-40B4-BE49-F238E27FC236}">
                  <a16:creationId xmlns:a16="http://schemas.microsoft.com/office/drawing/2014/main" id="{F910B167-75D3-2430-4F4F-0D0402D6EF9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195187" y="3828111"/>
              <a:ext cx="1795519" cy="1278838"/>
            </a:xfrm>
            <a:prstGeom prst="rect">
              <a:avLst/>
            </a:prstGeom>
          </p:spPr>
        </p:pic>
        <p:sp>
          <p:nvSpPr>
            <p:cNvPr id="28" name="Left Brace 27">
              <a:extLst>
                <a:ext uri="{FF2B5EF4-FFF2-40B4-BE49-F238E27FC236}">
                  <a16:creationId xmlns:a16="http://schemas.microsoft.com/office/drawing/2014/main" id="{3EE901C4-283D-1DC3-D470-3B4631E76E7E}"/>
                </a:ext>
              </a:extLst>
            </p:cNvPr>
            <p:cNvSpPr/>
            <p:nvPr/>
          </p:nvSpPr>
          <p:spPr>
            <a:xfrm>
              <a:off x="10647417" y="4271598"/>
              <a:ext cx="66502" cy="186399"/>
            </a:xfrm>
            <a:prstGeom prst="leftBrace">
              <a:avLst>
                <a:gd name="adj1" fmla="val 1547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24F504D7-7CE6-2470-7EEA-E65E8717E237}"/>
                </a:ext>
              </a:extLst>
            </p:cNvPr>
            <p:cNvSpPr txBox="1"/>
            <p:nvPr/>
          </p:nvSpPr>
          <p:spPr>
            <a:xfrm>
              <a:off x="9094247" y="4708105"/>
              <a:ext cx="814647" cy="276999"/>
            </a:xfrm>
            <a:prstGeom prst="rect">
              <a:avLst/>
            </a:prstGeom>
            <a:noFill/>
          </p:spPr>
          <p:txBody>
            <a:bodyPr wrap="none" rtlCol="0">
              <a:spAutoFit/>
            </a:bodyPr>
            <a:lstStyle/>
            <a:p>
              <a:r>
                <a:rPr lang="en-US" sz="1200" dirty="0"/>
                <a:t>Hastelloy</a:t>
              </a:r>
            </a:p>
          </p:txBody>
        </p:sp>
        <p:sp>
          <p:nvSpPr>
            <p:cNvPr id="31" name="TextBox 30">
              <a:extLst>
                <a:ext uri="{FF2B5EF4-FFF2-40B4-BE49-F238E27FC236}">
                  <a16:creationId xmlns:a16="http://schemas.microsoft.com/office/drawing/2014/main" id="{C5247881-2BE6-3BBC-4DD8-BEB08225146D}"/>
                </a:ext>
              </a:extLst>
            </p:cNvPr>
            <p:cNvSpPr txBox="1"/>
            <p:nvPr/>
          </p:nvSpPr>
          <p:spPr>
            <a:xfrm>
              <a:off x="9148655" y="3882403"/>
              <a:ext cx="686406" cy="276999"/>
            </a:xfrm>
            <a:prstGeom prst="rect">
              <a:avLst/>
            </a:prstGeom>
            <a:noFill/>
          </p:spPr>
          <p:txBody>
            <a:bodyPr wrap="none" rtlCol="0">
              <a:spAutoFit/>
            </a:bodyPr>
            <a:lstStyle/>
            <a:p>
              <a:r>
                <a:rPr lang="en-US" sz="1200" dirty="0"/>
                <a:t>Copper</a:t>
              </a:r>
            </a:p>
          </p:txBody>
        </p:sp>
        <p:cxnSp>
          <p:nvCxnSpPr>
            <p:cNvPr id="32" name="Straight Arrow Connector 31">
              <a:extLst>
                <a:ext uri="{FF2B5EF4-FFF2-40B4-BE49-F238E27FC236}">
                  <a16:creationId xmlns:a16="http://schemas.microsoft.com/office/drawing/2014/main" id="{197A7794-FFC8-C397-01B5-4BF3704A7FC4}"/>
                </a:ext>
              </a:extLst>
            </p:cNvPr>
            <p:cNvCxnSpPr>
              <a:cxnSpLocks/>
            </p:cNvCxnSpPr>
            <p:nvPr/>
          </p:nvCxnSpPr>
          <p:spPr>
            <a:xfrm flipV="1">
              <a:off x="9867199" y="4476025"/>
              <a:ext cx="780218" cy="115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455546EF-FDAD-24ED-743D-F0D826F74265}"/>
                </a:ext>
              </a:extLst>
            </p:cNvPr>
            <p:cNvCxnSpPr>
              <a:cxnSpLocks/>
              <a:stCxn id="29" idx="3"/>
            </p:cNvCxnSpPr>
            <p:nvPr/>
          </p:nvCxnSpPr>
          <p:spPr>
            <a:xfrm flipV="1">
              <a:off x="9908894" y="4571028"/>
              <a:ext cx="805025" cy="275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D22E9EF3-83B8-5996-0EE9-0C44B56106AC}"/>
                </a:ext>
              </a:extLst>
            </p:cNvPr>
            <p:cNvCxnSpPr>
              <a:cxnSpLocks/>
              <a:stCxn id="31" idx="3"/>
            </p:cNvCxnSpPr>
            <p:nvPr/>
          </p:nvCxnSpPr>
          <p:spPr>
            <a:xfrm>
              <a:off x="9835061" y="4020903"/>
              <a:ext cx="798106" cy="1506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3B21A454-8EA5-0AF7-299B-2366F8D970D1}"/>
                </a:ext>
              </a:extLst>
            </p:cNvPr>
            <p:cNvSpPr txBox="1"/>
            <p:nvPr/>
          </p:nvSpPr>
          <p:spPr>
            <a:xfrm>
              <a:off x="9119799" y="4222981"/>
              <a:ext cx="731290" cy="276999"/>
            </a:xfrm>
            <a:prstGeom prst="rect">
              <a:avLst/>
            </a:prstGeom>
            <a:noFill/>
          </p:spPr>
          <p:txBody>
            <a:bodyPr wrap="none" rtlCol="0">
              <a:spAutoFit/>
            </a:bodyPr>
            <a:lstStyle/>
            <a:p>
              <a:r>
                <a:rPr lang="en-US" sz="1200" dirty="0"/>
                <a:t>REBCO</a:t>
              </a:r>
            </a:p>
          </p:txBody>
        </p:sp>
        <p:cxnSp>
          <p:nvCxnSpPr>
            <p:cNvPr id="41" name="Straight Arrow Connector 40">
              <a:extLst>
                <a:ext uri="{FF2B5EF4-FFF2-40B4-BE49-F238E27FC236}">
                  <a16:creationId xmlns:a16="http://schemas.microsoft.com/office/drawing/2014/main" id="{D26F6FF4-A077-C671-A18A-7B2E3E2C57F9}"/>
                </a:ext>
              </a:extLst>
            </p:cNvPr>
            <p:cNvCxnSpPr>
              <a:stCxn id="40" idx="3"/>
            </p:cNvCxnSpPr>
            <p:nvPr/>
          </p:nvCxnSpPr>
          <p:spPr>
            <a:xfrm>
              <a:off x="9851089" y="4361481"/>
              <a:ext cx="781626" cy="7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3" name="TextBox 42">
            <a:extLst>
              <a:ext uri="{FF2B5EF4-FFF2-40B4-BE49-F238E27FC236}">
                <a16:creationId xmlns:a16="http://schemas.microsoft.com/office/drawing/2014/main" id="{20CCE14E-AB49-3621-06B1-3530FAF2CEC6}"/>
              </a:ext>
            </a:extLst>
          </p:cNvPr>
          <p:cNvSpPr txBox="1"/>
          <p:nvPr/>
        </p:nvSpPr>
        <p:spPr>
          <a:xfrm>
            <a:off x="6044158" y="4465439"/>
            <a:ext cx="628698" cy="276999"/>
          </a:xfrm>
          <a:prstGeom prst="rect">
            <a:avLst/>
          </a:prstGeom>
          <a:noFill/>
        </p:spPr>
        <p:txBody>
          <a:bodyPr wrap="none" rtlCol="0">
            <a:spAutoFit/>
          </a:bodyPr>
          <a:lstStyle/>
          <a:p>
            <a:r>
              <a:rPr lang="en-US" sz="1200" dirty="0"/>
              <a:t>Defect</a:t>
            </a:r>
          </a:p>
        </p:txBody>
      </p:sp>
      <p:cxnSp>
        <p:nvCxnSpPr>
          <p:cNvPr id="44" name="Straight Arrow Connector 43">
            <a:extLst>
              <a:ext uri="{FF2B5EF4-FFF2-40B4-BE49-F238E27FC236}">
                <a16:creationId xmlns:a16="http://schemas.microsoft.com/office/drawing/2014/main" id="{0E726218-8AC2-2596-C499-8C0CBDF24D56}"/>
              </a:ext>
            </a:extLst>
          </p:cNvPr>
          <p:cNvCxnSpPr>
            <a:cxnSpLocks/>
            <a:stCxn id="43" idx="3"/>
          </p:cNvCxnSpPr>
          <p:nvPr/>
        </p:nvCxnSpPr>
        <p:spPr>
          <a:xfrm flipV="1">
            <a:off x="6672856" y="4419667"/>
            <a:ext cx="1204586" cy="1842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A4F4034-10FF-76F7-2057-350207EDC817}"/>
              </a:ext>
            </a:extLst>
          </p:cNvPr>
          <p:cNvSpPr txBox="1"/>
          <p:nvPr/>
        </p:nvSpPr>
        <p:spPr>
          <a:xfrm>
            <a:off x="6022971" y="3640986"/>
            <a:ext cx="348172" cy="261610"/>
          </a:xfrm>
          <a:prstGeom prst="rect">
            <a:avLst/>
          </a:prstGeom>
          <a:noFill/>
        </p:spPr>
        <p:txBody>
          <a:bodyPr wrap="none" rtlCol="0">
            <a:spAutoFit/>
          </a:bodyPr>
          <a:lstStyle/>
          <a:p>
            <a:r>
              <a:rPr lang="en-US" sz="1100" dirty="0"/>
              <a:t>(c)</a:t>
            </a:r>
          </a:p>
        </p:txBody>
      </p:sp>
      <p:sp>
        <p:nvSpPr>
          <p:cNvPr id="50" name="TextBox 49">
            <a:extLst>
              <a:ext uri="{FF2B5EF4-FFF2-40B4-BE49-F238E27FC236}">
                <a16:creationId xmlns:a16="http://schemas.microsoft.com/office/drawing/2014/main" id="{9248A3FB-392B-BEBD-4164-931E34BB8D8D}"/>
              </a:ext>
            </a:extLst>
          </p:cNvPr>
          <p:cNvSpPr txBox="1"/>
          <p:nvPr/>
        </p:nvSpPr>
        <p:spPr>
          <a:xfrm>
            <a:off x="9775223" y="3675643"/>
            <a:ext cx="356188" cy="261610"/>
          </a:xfrm>
          <a:prstGeom prst="rect">
            <a:avLst/>
          </a:prstGeom>
          <a:noFill/>
        </p:spPr>
        <p:txBody>
          <a:bodyPr wrap="none" rtlCol="0">
            <a:spAutoFit/>
          </a:bodyPr>
          <a:lstStyle/>
          <a:p>
            <a:r>
              <a:rPr lang="en-US" sz="1100" dirty="0"/>
              <a:t>(d)</a:t>
            </a:r>
          </a:p>
        </p:txBody>
      </p:sp>
      <p:graphicFrame>
        <p:nvGraphicFramePr>
          <p:cNvPr id="6" name="Object 5">
            <a:extLst>
              <a:ext uri="{FF2B5EF4-FFF2-40B4-BE49-F238E27FC236}">
                <a16:creationId xmlns:a16="http://schemas.microsoft.com/office/drawing/2014/main" id="{7216EC3E-EA48-ADD0-511C-E4A198A8018B}"/>
              </a:ext>
            </a:extLst>
          </p:cNvPr>
          <p:cNvGraphicFramePr>
            <a:graphicFrameLocks noChangeAspect="1"/>
          </p:cNvGraphicFramePr>
          <p:nvPr>
            <p:extLst>
              <p:ext uri="{D42A27DB-BD31-4B8C-83A1-F6EECF244321}">
                <p14:modId xmlns:p14="http://schemas.microsoft.com/office/powerpoint/2010/main" val="4283711302"/>
              </p:ext>
            </p:extLst>
          </p:nvPr>
        </p:nvGraphicFramePr>
        <p:xfrm>
          <a:off x="9051720" y="1113516"/>
          <a:ext cx="3674379" cy="2812437"/>
        </p:xfrm>
        <a:graphic>
          <a:graphicData uri="http://schemas.openxmlformats.org/presentationml/2006/ole">
            <mc:AlternateContent xmlns:mc="http://schemas.openxmlformats.org/markup-compatibility/2006">
              <mc:Choice xmlns:v="urn:schemas-microsoft-com:vml" Requires="v">
                <p:oleObj name="Graph" r:id="rId10" imgW="9802131" imgH="7502416" progId="Origin95.Graph">
                  <p:embed/>
                </p:oleObj>
              </mc:Choice>
              <mc:Fallback>
                <p:oleObj name="Graph" r:id="rId10" imgW="9802131" imgH="7502416" progId="Origin95.Graph">
                  <p:embed/>
                  <p:pic>
                    <p:nvPicPr>
                      <p:cNvPr id="6" name="Object 5">
                        <a:extLst>
                          <a:ext uri="{FF2B5EF4-FFF2-40B4-BE49-F238E27FC236}">
                            <a16:creationId xmlns:a16="http://schemas.microsoft.com/office/drawing/2014/main" id="{7216EC3E-EA48-ADD0-511C-E4A198A8018B}"/>
                          </a:ext>
                        </a:extLst>
                      </p:cNvPr>
                      <p:cNvPicPr/>
                      <p:nvPr/>
                    </p:nvPicPr>
                    <p:blipFill>
                      <a:blip r:embed="rId11"/>
                      <a:stretch>
                        <a:fillRect/>
                      </a:stretch>
                    </p:blipFill>
                    <p:spPr>
                      <a:xfrm>
                        <a:off x="9051720" y="1113516"/>
                        <a:ext cx="3674379" cy="2812437"/>
                      </a:xfrm>
                      <a:prstGeom prst="rect">
                        <a:avLst/>
                      </a:prstGeom>
                    </p:spPr>
                  </p:pic>
                </p:oleObj>
              </mc:Fallback>
            </mc:AlternateContent>
          </a:graphicData>
        </a:graphic>
      </p:graphicFrame>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BEAE9054-543A-A05B-C34C-6C6BA516187F}"/>
              </a:ext>
            </a:extLst>
          </p:cNvPr>
          <p:cNvGraphicFramePr>
            <a:graphicFrameLocks noChangeAspect="1"/>
          </p:cNvGraphicFramePr>
          <p:nvPr/>
        </p:nvGraphicFramePr>
        <p:xfrm>
          <a:off x="9034943" y="1114145"/>
          <a:ext cx="3733101" cy="2857384"/>
        </p:xfrm>
        <a:graphic>
          <a:graphicData uri="http://schemas.openxmlformats.org/presentationml/2006/ole">
            <mc:AlternateContent xmlns:mc="http://schemas.openxmlformats.org/markup-compatibility/2006">
              <mc:Choice xmlns:v="urn:schemas-microsoft-com:vml" Requires="v">
                <p:oleObj name="Graph" r:id="rId3" imgW="9802131" imgH="7502416" progId="Origin95.Graph">
                  <p:embed/>
                </p:oleObj>
              </mc:Choice>
              <mc:Fallback>
                <p:oleObj name="Graph" r:id="rId3" imgW="9802131" imgH="7502416" progId="Origin95.Graph">
                  <p:embed/>
                  <p:pic>
                    <p:nvPicPr>
                      <p:cNvPr id="4" name="Object 3">
                        <a:extLst>
                          <a:ext uri="{FF2B5EF4-FFF2-40B4-BE49-F238E27FC236}">
                            <a16:creationId xmlns:a16="http://schemas.microsoft.com/office/drawing/2014/main" id="{BEAE9054-543A-A05B-C34C-6C6BA516187F}"/>
                          </a:ext>
                        </a:extLst>
                      </p:cNvPr>
                      <p:cNvPicPr/>
                      <p:nvPr/>
                    </p:nvPicPr>
                    <p:blipFill>
                      <a:blip r:embed="rId4"/>
                      <a:stretch>
                        <a:fillRect/>
                      </a:stretch>
                    </p:blipFill>
                    <p:spPr>
                      <a:xfrm>
                        <a:off x="9034943" y="1114145"/>
                        <a:ext cx="3733101" cy="2857384"/>
                      </a:xfrm>
                      <a:prstGeom prst="rect">
                        <a:avLst/>
                      </a:prstGeom>
                    </p:spPr>
                  </p:pic>
                </p:oleObj>
              </mc:Fallback>
            </mc:AlternateContent>
          </a:graphicData>
        </a:graphic>
      </p:graphicFrame>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228619"/>
            <a:ext cx="5895976" cy="5262979"/>
          </a:xfrm>
          <a:prstGeom prst="rect">
            <a:avLst/>
          </a:prstGeom>
          <a:noFill/>
          <a:ln w="9525">
            <a:noFill/>
            <a:miter lim="800000"/>
            <a:headEnd/>
            <a:tailEnd/>
          </a:ln>
        </p:spPr>
        <p:txBody>
          <a:bodyPr wrap="square">
            <a:spAutoFit/>
          </a:bodyPr>
          <a:lstStyle/>
          <a:p>
            <a:r>
              <a:rPr lang="en-US" sz="1200" b="1" dirty="0">
                <a:solidFill>
                  <a:srgbClr val="000000"/>
                </a:solidFill>
              </a:rPr>
              <a:t>What is the finding? </a:t>
            </a:r>
            <a:r>
              <a:rPr lang="en-US" sz="1200" dirty="0"/>
              <a:t>Superconductors can carry electric currents without any heat loss, up to a limit called the critical current (</a:t>
            </a:r>
            <a:r>
              <a:rPr lang="en-US" sz="1200" dirty="0" err="1"/>
              <a:t>Ic</a:t>
            </a:r>
            <a:r>
              <a:rPr lang="en-US" sz="1200" dirty="0"/>
              <a:t>). To improve </a:t>
            </a:r>
            <a:r>
              <a:rPr lang="en-US" sz="1200" dirty="0" err="1"/>
              <a:t>Ic</a:t>
            </a:r>
            <a:r>
              <a:rPr lang="en-US" sz="1200" dirty="0"/>
              <a:t> performance, manufacturers add oxide nanoparticles to ceramic REBCO superconductors. However, if not carefully balanced, these additions can negatively affect the REBCO ceramic's properties, especially for specific magnetic fields (B) and temperatures (T).</a:t>
            </a:r>
          </a:p>
          <a:p>
            <a:endParaRPr lang="en-US" sz="600" dirty="0"/>
          </a:p>
          <a:p>
            <a:r>
              <a:rPr lang="en-US" sz="1200" dirty="0"/>
              <a:t>In collaboration with </a:t>
            </a:r>
            <a:r>
              <a:rPr lang="en-US" sz="1200" dirty="0" err="1"/>
              <a:t>SuperPower</a:t>
            </a:r>
            <a:r>
              <a:rPr lang="en-US" sz="1200" dirty="0"/>
              <a:t> Inc., a REBCO conductor manufacturer, we developed methods to measure their superconducting wires’ </a:t>
            </a:r>
            <a:r>
              <a:rPr lang="en-US" sz="1200" dirty="0" err="1"/>
              <a:t>Ic</a:t>
            </a:r>
            <a:r>
              <a:rPr lang="en-US" sz="1200" dirty="0"/>
              <a:t> values at a 20T magnetic field and 20K temperature, conditions that are required for fusion energy applications. We redesigned a variable-temperature probe to measure </a:t>
            </a:r>
            <a:r>
              <a:rPr lang="en-US" sz="1200" dirty="0" err="1"/>
              <a:t>Ic</a:t>
            </a:r>
            <a:r>
              <a:rPr lang="en-US" sz="1200" dirty="0"/>
              <a:t>(B,T) in the </a:t>
            </a:r>
            <a:r>
              <a:rPr lang="en-US" sz="1200" dirty="0" err="1"/>
              <a:t>MagLab’s</a:t>
            </a:r>
            <a:r>
              <a:rPr lang="en-US" sz="1200" dirty="0"/>
              <a:t> small-bore 31T magnets. We also used a Scanning Electron Microscope to check for defects and measure </a:t>
            </a:r>
            <a:r>
              <a:rPr lang="en-US" sz="1200"/>
              <a:t>the thickness </a:t>
            </a:r>
            <a:r>
              <a:rPr lang="en-US" sz="1200" dirty="0"/>
              <a:t>of the superconductor, with precise cuts made by an ion beam.</a:t>
            </a:r>
          </a:p>
          <a:p>
            <a:endParaRPr lang="en-US" sz="800" b="1" dirty="0">
              <a:solidFill>
                <a:srgbClr val="000000"/>
              </a:solidFill>
            </a:endParaRPr>
          </a:p>
          <a:p>
            <a:pPr algn="just"/>
            <a:r>
              <a:rPr lang="en-US" sz="1200" b="1" dirty="0">
                <a:solidFill>
                  <a:srgbClr val="000000"/>
                </a:solidFill>
              </a:rPr>
              <a:t>Why is this important?</a:t>
            </a:r>
            <a:r>
              <a:rPr lang="en-US" sz="1200" dirty="0"/>
              <a:t> Measuring the transport </a:t>
            </a:r>
            <a:r>
              <a:rPr lang="en-US" sz="1200" dirty="0" err="1"/>
              <a:t>Ic</a:t>
            </a:r>
            <a:r>
              <a:rPr lang="en-US" sz="1200" dirty="0"/>
              <a:t>(B,T) dependencies of full-width REBCO tapes gives direct feedback on properties for specific growth conditions. </a:t>
            </a:r>
            <a:r>
              <a:rPr lang="en-US" sz="1200" dirty="0" err="1"/>
              <a:t>SuperPower</a:t>
            </a:r>
            <a:r>
              <a:rPr lang="en-US" sz="1200" dirty="0"/>
              <a:t> then used this data to quickly improve their conductors. We also provided extensive data to magnet designers to enhance their technology, potentially leading to abundant energy sources. </a:t>
            </a:r>
            <a:r>
              <a:rPr lang="en-US" sz="1200" dirty="0">
                <a:solidFill>
                  <a:srgbClr val="000000"/>
                </a:solidFill>
              </a:rPr>
              <a:t>Using this difficult transport measurement technique eliminated uncertainties in the interpretation of the results.</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t>The </a:t>
            </a:r>
            <a:r>
              <a:rPr lang="en-US" sz="1200" dirty="0" err="1"/>
              <a:t>MagLab</a:t>
            </a:r>
            <a:r>
              <a:rPr lang="en-US" sz="1200" dirty="0"/>
              <a:t> has world-leading powerful magnets for testing conditions that conductor manufacturers can't achieve. Here, we used a resistive magnet to reach up to 31T. With our extensive experience in studying REBCO conductors, we </a:t>
            </a:r>
            <a:r>
              <a:rPr lang="en-US" sz="1200" dirty="0">
                <a:latin typeface="Arial" charset="0"/>
              </a:rPr>
              <a:t>are able to develop new techniques to support exciting new applications.</a:t>
            </a:r>
            <a:r>
              <a:rPr lang="en-US" sz="1200" dirty="0"/>
              <a:t>. Our ongoing work to build world-record magnets helped develop these test methods, and improved conductors from </a:t>
            </a:r>
            <a:r>
              <a:rPr lang="en-US" sz="1200" dirty="0" err="1"/>
              <a:t>SuperPower</a:t>
            </a:r>
            <a:r>
              <a:rPr lang="en-US" sz="1200" dirty="0"/>
              <a:t> will support the next generation of world-leading magnets. .</a:t>
            </a:r>
          </a:p>
          <a:p>
            <a:pPr algn="just"/>
            <a:endParaRPr lang="en-US" sz="1200" dirty="0">
              <a:latin typeface="Arial" charset="0"/>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568348"/>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5"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2">
            <a:extLst>
              <a:ext uri="{FF2B5EF4-FFF2-40B4-BE49-F238E27FC236}">
                <a16:creationId xmlns:a16="http://schemas.microsoft.com/office/drawing/2014/main" id="{98474E77-E871-30B8-8781-57C0599E5AB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6A1A2D13-308B-50C4-41E4-58437A4AD898}"/>
              </a:ext>
            </a:extLst>
          </p:cNvPr>
          <p:cNvSpPr txBox="1"/>
          <p:nvPr/>
        </p:nvSpPr>
        <p:spPr>
          <a:xfrm>
            <a:off x="5934076" y="5104155"/>
            <a:ext cx="6145519" cy="769441"/>
          </a:xfrm>
          <a:prstGeom prst="rect">
            <a:avLst/>
          </a:prstGeom>
          <a:noFill/>
        </p:spPr>
        <p:txBody>
          <a:bodyPr wrap="square" rtlCol="0">
            <a:spAutoFit/>
          </a:bodyPr>
          <a:lstStyle/>
          <a:p>
            <a:pPr algn="just"/>
            <a:r>
              <a:rPr lang="en-US" sz="1100" b="1" dirty="0"/>
              <a:t>Figure</a:t>
            </a:r>
            <a:r>
              <a:rPr lang="en-US" sz="1100" dirty="0"/>
              <a:t> (a) </a:t>
            </a:r>
            <a:r>
              <a:rPr lang="en-US" sz="1100" i="1" dirty="0" err="1"/>
              <a:t>I</a:t>
            </a:r>
            <a:r>
              <a:rPr lang="en-US" sz="1100" i="1" baseline="-25000" dirty="0" err="1"/>
              <a:t>c</a:t>
            </a:r>
            <a:r>
              <a:rPr lang="en-US" sz="1100" dirty="0"/>
              <a:t>(</a:t>
            </a:r>
            <a:r>
              <a:rPr lang="en-US" sz="1100" i="1" dirty="0"/>
              <a:t>B</a:t>
            </a:r>
            <a:r>
              <a:rPr lang="en-US" sz="1100" dirty="0"/>
              <a:t>, </a:t>
            </a:r>
            <a:r>
              <a:rPr lang="en-US" sz="1100" i="1" dirty="0"/>
              <a:t>T</a:t>
            </a:r>
            <a:r>
              <a:rPr lang="en-US" sz="1100" dirty="0"/>
              <a:t>) for a 4mm wide sample with 20% Zr over 15-55K. (b) Set of critical current density dependencies </a:t>
            </a:r>
            <a:r>
              <a:rPr lang="en-US" sz="1100" dirty="0" err="1"/>
              <a:t>J</a:t>
            </a:r>
            <a:r>
              <a:rPr lang="en-US" sz="1100" baseline="-25000" dirty="0" err="1"/>
              <a:t>c</a:t>
            </a:r>
            <a:r>
              <a:rPr lang="en-US" sz="1100" dirty="0"/>
              <a:t>(T) for tapes with different Zr doping. (c) SEM top-view image shows a mostly defect-free sample for 20% Zr. (d) SEM view of the conductor cross-section for the sample with 20% Zr. </a:t>
            </a:r>
          </a:p>
        </p:txBody>
      </p:sp>
      <p:sp>
        <p:nvSpPr>
          <p:cNvPr id="22" name="TextBox 21">
            <a:extLst>
              <a:ext uri="{FF2B5EF4-FFF2-40B4-BE49-F238E27FC236}">
                <a16:creationId xmlns:a16="http://schemas.microsoft.com/office/drawing/2014/main" id="{6DDE4069-7BB1-11FE-1F19-523C4FD1B9FF}"/>
              </a:ext>
            </a:extLst>
          </p:cNvPr>
          <p:cNvSpPr txBox="1"/>
          <p:nvPr/>
        </p:nvSpPr>
        <p:spPr>
          <a:xfrm>
            <a:off x="9546027" y="1484410"/>
            <a:ext cx="458392" cy="336676"/>
          </a:xfrm>
          <a:prstGeom prst="rect">
            <a:avLst/>
          </a:prstGeom>
          <a:noFill/>
        </p:spPr>
        <p:txBody>
          <a:bodyPr wrap="none" rtlCol="0">
            <a:spAutoFit/>
          </a:bodyPr>
          <a:lstStyle/>
          <a:p>
            <a:r>
              <a:rPr lang="en-US" sz="1100" dirty="0"/>
              <a:t>(b)</a:t>
            </a:r>
          </a:p>
        </p:txBody>
      </p:sp>
      <p:sp>
        <p:nvSpPr>
          <p:cNvPr id="23" name="TextBox 22">
            <a:extLst>
              <a:ext uri="{FF2B5EF4-FFF2-40B4-BE49-F238E27FC236}">
                <a16:creationId xmlns:a16="http://schemas.microsoft.com/office/drawing/2014/main" id="{2F7BB0DF-D4BA-F412-B45C-3B1C7FCF73D7}"/>
              </a:ext>
            </a:extLst>
          </p:cNvPr>
          <p:cNvSpPr txBox="1"/>
          <p:nvPr/>
        </p:nvSpPr>
        <p:spPr>
          <a:xfrm>
            <a:off x="8499894" y="1429509"/>
            <a:ext cx="451871" cy="331886"/>
          </a:xfrm>
          <a:prstGeom prst="rect">
            <a:avLst/>
          </a:prstGeom>
          <a:noFill/>
        </p:spPr>
        <p:txBody>
          <a:bodyPr wrap="none" rtlCol="0">
            <a:spAutoFit/>
          </a:bodyPr>
          <a:lstStyle/>
          <a:p>
            <a:r>
              <a:rPr lang="en-US" sz="1100" dirty="0"/>
              <a:t>(a)</a:t>
            </a:r>
          </a:p>
        </p:txBody>
      </p:sp>
      <p:pic>
        <p:nvPicPr>
          <p:cNvPr id="24" name="Picture 23" descr="A close-up of a microscope&#10;&#10;Description automatically generated">
            <a:extLst>
              <a:ext uri="{FF2B5EF4-FFF2-40B4-BE49-F238E27FC236}">
                <a16:creationId xmlns:a16="http://schemas.microsoft.com/office/drawing/2014/main" id="{F3F9E4C4-FEF5-2B75-84B4-D79ECC581F4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75448" y="3836605"/>
            <a:ext cx="1795518" cy="1278839"/>
          </a:xfrm>
          <a:prstGeom prst="rect">
            <a:avLst/>
          </a:prstGeom>
        </p:spPr>
      </p:pic>
      <p:sp>
        <p:nvSpPr>
          <p:cNvPr id="26" name="TextBox 25">
            <a:extLst>
              <a:ext uri="{FF2B5EF4-FFF2-40B4-BE49-F238E27FC236}">
                <a16:creationId xmlns:a16="http://schemas.microsoft.com/office/drawing/2014/main" id="{C9E7DBA3-AAC0-4371-EAED-EDF9668997FC}"/>
              </a:ext>
            </a:extLst>
          </p:cNvPr>
          <p:cNvSpPr txBox="1"/>
          <p:nvPr/>
        </p:nvSpPr>
        <p:spPr>
          <a:xfrm>
            <a:off x="5959366" y="4204728"/>
            <a:ext cx="731290" cy="276999"/>
          </a:xfrm>
          <a:prstGeom prst="rect">
            <a:avLst/>
          </a:prstGeom>
          <a:noFill/>
        </p:spPr>
        <p:txBody>
          <a:bodyPr wrap="none" rtlCol="0">
            <a:spAutoFit/>
          </a:bodyPr>
          <a:lstStyle/>
          <a:p>
            <a:r>
              <a:rPr lang="en-US" sz="1200" dirty="0"/>
              <a:t>REBCO</a:t>
            </a:r>
          </a:p>
        </p:txBody>
      </p:sp>
      <p:cxnSp>
        <p:nvCxnSpPr>
          <p:cNvPr id="27" name="Straight Arrow Connector 26">
            <a:extLst>
              <a:ext uri="{FF2B5EF4-FFF2-40B4-BE49-F238E27FC236}">
                <a16:creationId xmlns:a16="http://schemas.microsoft.com/office/drawing/2014/main" id="{63D673D5-9D9B-41C7-CDD8-BBEEC45F0FE0}"/>
              </a:ext>
            </a:extLst>
          </p:cNvPr>
          <p:cNvCxnSpPr>
            <a:cxnSpLocks/>
            <a:stCxn id="26" idx="3"/>
          </p:cNvCxnSpPr>
          <p:nvPr/>
        </p:nvCxnSpPr>
        <p:spPr>
          <a:xfrm>
            <a:off x="6690656" y="4343228"/>
            <a:ext cx="3799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11937B2-BCDF-1B0C-A732-5A4B1DEBFE9D}"/>
              </a:ext>
            </a:extLst>
          </p:cNvPr>
          <p:cNvSpPr txBox="1"/>
          <p:nvPr/>
        </p:nvSpPr>
        <p:spPr>
          <a:xfrm>
            <a:off x="8526542" y="4456575"/>
            <a:ext cx="1401217" cy="276999"/>
          </a:xfrm>
          <a:prstGeom prst="rect">
            <a:avLst/>
          </a:prstGeom>
          <a:noFill/>
        </p:spPr>
        <p:txBody>
          <a:bodyPr wrap="none" rtlCol="0">
            <a:spAutoFit/>
          </a:bodyPr>
          <a:lstStyle/>
          <a:p>
            <a:r>
              <a:rPr lang="en-US" sz="1200" dirty="0"/>
              <a:t>Buffer &amp; Template</a:t>
            </a:r>
          </a:p>
        </p:txBody>
      </p:sp>
      <p:grpSp>
        <p:nvGrpSpPr>
          <p:cNvPr id="29" name="Group 28">
            <a:extLst>
              <a:ext uri="{FF2B5EF4-FFF2-40B4-BE49-F238E27FC236}">
                <a16:creationId xmlns:a16="http://schemas.microsoft.com/office/drawing/2014/main" id="{DDEEC464-C36C-4E6B-A973-3D470B3D73B3}"/>
              </a:ext>
            </a:extLst>
          </p:cNvPr>
          <p:cNvGrpSpPr/>
          <p:nvPr/>
        </p:nvGrpSpPr>
        <p:grpSpPr>
          <a:xfrm>
            <a:off x="9094247" y="3828111"/>
            <a:ext cx="2896459" cy="1278838"/>
            <a:chOff x="9094247" y="3828111"/>
            <a:chExt cx="2896459" cy="1278838"/>
          </a:xfrm>
        </p:grpSpPr>
        <p:pic>
          <p:nvPicPr>
            <p:cNvPr id="30" name="Picture 29" descr="A close-up of a rectangular object&#10;&#10;Description automatically generated">
              <a:extLst>
                <a:ext uri="{FF2B5EF4-FFF2-40B4-BE49-F238E27FC236}">
                  <a16:creationId xmlns:a16="http://schemas.microsoft.com/office/drawing/2014/main" id="{42C8B5CD-76F5-2ABA-4D48-00E4673656B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195187" y="3828111"/>
              <a:ext cx="1795519" cy="1278838"/>
            </a:xfrm>
            <a:prstGeom prst="rect">
              <a:avLst/>
            </a:prstGeom>
          </p:spPr>
        </p:pic>
        <p:sp>
          <p:nvSpPr>
            <p:cNvPr id="31" name="Left Brace 30">
              <a:extLst>
                <a:ext uri="{FF2B5EF4-FFF2-40B4-BE49-F238E27FC236}">
                  <a16:creationId xmlns:a16="http://schemas.microsoft.com/office/drawing/2014/main" id="{97D679FA-5F93-C63C-33BD-A903D6DFB240}"/>
                </a:ext>
              </a:extLst>
            </p:cNvPr>
            <p:cNvSpPr/>
            <p:nvPr/>
          </p:nvSpPr>
          <p:spPr>
            <a:xfrm>
              <a:off x="10647417" y="4271598"/>
              <a:ext cx="66502" cy="186399"/>
            </a:xfrm>
            <a:prstGeom prst="leftBrace">
              <a:avLst>
                <a:gd name="adj1" fmla="val 1547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6E80790C-EE56-3BC9-0A92-A6FB9766D25D}"/>
                </a:ext>
              </a:extLst>
            </p:cNvPr>
            <p:cNvSpPr txBox="1"/>
            <p:nvPr/>
          </p:nvSpPr>
          <p:spPr>
            <a:xfrm>
              <a:off x="9094247" y="4708105"/>
              <a:ext cx="814647" cy="276999"/>
            </a:xfrm>
            <a:prstGeom prst="rect">
              <a:avLst/>
            </a:prstGeom>
            <a:noFill/>
          </p:spPr>
          <p:txBody>
            <a:bodyPr wrap="none" rtlCol="0">
              <a:spAutoFit/>
            </a:bodyPr>
            <a:lstStyle/>
            <a:p>
              <a:r>
                <a:rPr lang="en-US" sz="1200" dirty="0"/>
                <a:t>Hastelloy</a:t>
              </a:r>
            </a:p>
          </p:txBody>
        </p:sp>
        <p:sp>
          <p:nvSpPr>
            <p:cNvPr id="33" name="TextBox 32">
              <a:extLst>
                <a:ext uri="{FF2B5EF4-FFF2-40B4-BE49-F238E27FC236}">
                  <a16:creationId xmlns:a16="http://schemas.microsoft.com/office/drawing/2014/main" id="{A5BFC61B-C5D1-BDF3-1021-CAFCB67ECCF2}"/>
                </a:ext>
              </a:extLst>
            </p:cNvPr>
            <p:cNvSpPr txBox="1"/>
            <p:nvPr/>
          </p:nvSpPr>
          <p:spPr>
            <a:xfrm>
              <a:off x="9148655" y="3882403"/>
              <a:ext cx="686406" cy="276999"/>
            </a:xfrm>
            <a:prstGeom prst="rect">
              <a:avLst/>
            </a:prstGeom>
            <a:noFill/>
          </p:spPr>
          <p:txBody>
            <a:bodyPr wrap="none" rtlCol="0">
              <a:spAutoFit/>
            </a:bodyPr>
            <a:lstStyle/>
            <a:p>
              <a:r>
                <a:rPr lang="en-US" sz="1200" dirty="0"/>
                <a:t>Copper</a:t>
              </a:r>
            </a:p>
          </p:txBody>
        </p:sp>
        <p:cxnSp>
          <p:nvCxnSpPr>
            <p:cNvPr id="34" name="Straight Arrow Connector 33">
              <a:extLst>
                <a:ext uri="{FF2B5EF4-FFF2-40B4-BE49-F238E27FC236}">
                  <a16:creationId xmlns:a16="http://schemas.microsoft.com/office/drawing/2014/main" id="{8FBBE3B4-C628-8969-CD5B-3707A360286F}"/>
                </a:ext>
              </a:extLst>
            </p:cNvPr>
            <p:cNvCxnSpPr>
              <a:cxnSpLocks/>
            </p:cNvCxnSpPr>
            <p:nvPr/>
          </p:nvCxnSpPr>
          <p:spPr>
            <a:xfrm flipV="1">
              <a:off x="9867199" y="4476025"/>
              <a:ext cx="780218" cy="115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E80A245-CDD0-9D36-559D-919322CA4592}"/>
                </a:ext>
              </a:extLst>
            </p:cNvPr>
            <p:cNvCxnSpPr>
              <a:cxnSpLocks/>
              <a:stCxn id="32" idx="3"/>
            </p:cNvCxnSpPr>
            <p:nvPr/>
          </p:nvCxnSpPr>
          <p:spPr>
            <a:xfrm flipV="1">
              <a:off x="9908894" y="4571028"/>
              <a:ext cx="805025" cy="275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54E71FB-B67E-0E4B-750D-8A7CBCF1FDCD}"/>
                </a:ext>
              </a:extLst>
            </p:cNvPr>
            <p:cNvCxnSpPr>
              <a:cxnSpLocks/>
              <a:stCxn id="33" idx="3"/>
            </p:cNvCxnSpPr>
            <p:nvPr/>
          </p:nvCxnSpPr>
          <p:spPr>
            <a:xfrm>
              <a:off x="9835061" y="4020903"/>
              <a:ext cx="798106" cy="1506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8F6F21F-2730-4AF3-5425-12E7BAA06CCC}"/>
                </a:ext>
              </a:extLst>
            </p:cNvPr>
            <p:cNvSpPr txBox="1"/>
            <p:nvPr/>
          </p:nvSpPr>
          <p:spPr>
            <a:xfrm>
              <a:off x="9119799" y="4222981"/>
              <a:ext cx="731290" cy="276999"/>
            </a:xfrm>
            <a:prstGeom prst="rect">
              <a:avLst/>
            </a:prstGeom>
            <a:noFill/>
          </p:spPr>
          <p:txBody>
            <a:bodyPr wrap="none" rtlCol="0">
              <a:spAutoFit/>
            </a:bodyPr>
            <a:lstStyle/>
            <a:p>
              <a:r>
                <a:rPr lang="en-US" sz="1200" dirty="0"/>
                <a:t>REBCO</a:t>
              </a:r>
            </a:p>
          </p:txBody>
        </p:sp>
        <p:cxnSp>
          <p:nvCxnSpPr>
            <p:cNvPr id="38" name="Straight Arrow Connector 37">
              <a:extLst>
                <a:ext uri="{FF2B5EF4-FFF2-40B4-BE49-F238E27FC236}">
                  <a16:creationId xmlns:a16="http://schemas.microsoft.com/office/drawing/2014/main" id="{5DB586BE-15A6-3C9A-030B-6395F540C919}"/>
                </a:ext>
              </a:extLst>
            </p:cNvPr>
            <p:cNvCxnSpPr>
              <a:stCxn id="37" idx="3"/>
            </p:cNvCxnSpPr>
            <p:nvPr/>
          </p:nvCxnSpPr>
          <p:spPr>
            <a:xfrm>
              <a:off x="9851089" y="4361481"/>
              <a:ext cx="781626" cy="7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9" name="TextBox 38">
            <a:extLst>
              <a:ext uri="{FF2B5EF4-FFF2-40B4-BE49-F238E27FC236}">
                <a16:creationId xmlns:a16="http://schemas.microsoft.com/office/drawing/2014/main" id="{75A8BC1C-CE87-42F2-D31C-4173E5655A0E}"/>
              </a:ext>
            </a:extLst>
          </p:cNvPr>
          <p:cNvSpPr txBox="1"/>
          <p:nvPr/>
        </p:nvSpPr>
        <p:spPr>
          <a:xfrm>
            <a:off x="6044158" y="4465439"/>
            <a:ext cx="628698" cy="276999"/>
          </a:xfrm>
          <a:prstGeom prst="rect">
            <a:avLst/>
          </a:prstGeom>
          <a:noFill/>
        </p:spPr>
        <p:txBody>
          <a:bodyPr wrap="none" rtlCol="0">
            <a:spAutoFit/>
          </a:bodyPr>
          <a:lstStyle/>
          <a:p>
            <a:r>
              <a:rPr lang="en-US" sz="1200" dirty="0"/>
              <a:t>Defect</a:t>
            </a:r>
          </a:p>
        </p:txBody>
      </p:sp>
      <p:cxnSp>
        <p:nvCxnSpPr>
          <p:cNvPr id="40" name="Straight Arrow Connector 39">
            <a:extLst>
              <a:ext uri="{FF2B5EF4-FFF2-40B4-BE49-F238E27FC236}">
                <a16:creationId xmlns:a16="http://schemas.microsoft.com/office/drawing/2014/main" id="{CCB4856B-1117-80AC-B6E5-63BB178AF33A}"/>
              </a:ext>
            </a:extLst>
          </p:cNvPr>
          <p:cNvCxnSpPr>
            <a:cxnSpLocks/>
            <a:stCxn id="39" idx="3"/>
          </p:cNvCxnSpPr>
          <p:nvPr/>
        </p:nvCxnSpPr>
        <p:spPr>
          <a:xfrm flipV="1">
            <a:off x="6672856" y="4419667"/>
            <a:ext cx="1204586" cy="1842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F2ACC7FF-57F6-509F-527B-CB13A8E9596B}"/>
              </a:ext>
            </a:extLst>
          </p:cNvPr>
          <p:cNvSpPr txBox="1"/>
          <p:nvPr/>
        </p:nvSpPr>
        <p:spPr>
          <a:xfrm>
            <a:off x="6022971" y="3640986"/>
            <a:ext cx="348172" cy="261610"/>
          </a:xfrm>
          <a:prstGeom prst="rect">
            <a:avLst/>
          </a:prstGeom>
          <a:noFill/>
        </p:spPr>
        <p:txBody>
          <a:bodyPr wrap="none" rtlCol="0">
            <a:spAutoFit/>
          </a:bodyPr>
          <a:lstStyle/>
          <a:p>
            <a:r>
              <a:rPr lang="en-US" sz="1100" dirty="0"/>
              <a:t>(c)</a:t>
            </a:r>
          </a:p>
        </p:txBody>
      </p:sp>
      <p:sp>
        <p:nvSpPr>
          <p:cNvPr id="42" name="TextBox 41">
            <a:extLst>
              <a:ext uri="{FF2B5EF4-FFF2-40B4-BE49-F238E27FC236}">
                <a16:creationId xmlns:a16="http://schemas.microsoft.com/office/drawing/2014/main" id="{39A52675-368C-0B7F-8EA0-0C3AB1D974F2}"/>
              </a:ext>
            </a:extLst>
          </p:cNvPr>
          <p:cNvSpPr txBox="1"/>
          <p:nvPr/>
        </p:nvSpPr>
        <p:spPr>
          <a:xfrm>
            <a:off x="9775223" y="3675643"/>
            <a:ext cx="356188" cy="261610"/>
          </a:xfrm>
          <a:prstGeom prst="rect">
            <a:avLst/>
          </a:prstGeom>
          <a:noFill/>
        </p:spPr>
        <p:txBody>
          <a:bodyPr wrap="none" rtlCol="0">
            <a:spAutoFit/>
          </a:bodyPr>
          <a:lstStyle/>
          <a:p>
            <a:r>
              <a:rPr lang="en-US" sz="1100" dirty="0"/>
              <a:t>(d)</a:t>
            </a:r>
          </a:p>
        </p:txBody>
      </p:sp>
      <p:graphicFrame>
        <p:nvGraphicFramePr>
          <p:cNvPr id="5" name="Object 4">
            <a:extLst>
              <a:ext uri="{FF2B5EF4-FFF2-40B4-BE49-F238E27FC236}">
                <a16:creationId xmlns:a16="http://schemas.microsoft.com/office/drawing/2014/main" id="{89AB641E-98B5-4A92-8893-0B73E4718539}"/>
              </a:ext>
            </a:extLst>
          </p:cNvPr>
          <p:cNvGraphicFramePr>
            <a:graphicFrameLocks noChangeAspect="1"/>
          </p:cNvGraphicFramePr>
          <p:nvPr/>
        </p:nvGraphicFramePr>
        <p:xfrm>
          <a:off x="5746458" y="1098958"/>
          <a:ext cx="3770806" cy="2886244"/>
        </p:xfrm>
        <a:graphic>
          <a:graphicData uri="http://schemas.openxmlformats.org/presentationml/2006/ole">
            <mc:AlternateContent xmlns:mc="http://schemas.openxmlformats.org/markup-compatibility/2006">
              <mc:Choice xmlns:v="urn:schemas-microsoft-com:vml" Requires="v">
                <p:oleObj name="Graph" r:id="rId9" imgW="9802131" imgH="7502416" progId="Origin95.Graph">
                  <p:embed/>
                </p:oleObj>
              </mc:Choice>
              <mc:Fallback>
                <p:oleObj name="Graph" r:id="rId9" imgW="9802131" imgH="7502416" progId="Origin95.Graph">
                  <p:embed/>
                  <p:pic>
                    <p:nvPicPr>
                      <p:cNvPr id="5" name="Object 4">
                        <a:extLst>
                          <a:ext uri="{FF2B5EF4-FFF2-40B4-BE49-F238E27FC236}">
                            <a16:creationId xmlns:a16="http://schemas.microsoft.com/office/drawing/2014/main" id="{89AB641E-98B5-4A92-8893-0B73E4718539}"/>
                          </a:ext>
                        </a:extLst>
                      </p:cNvPr>
                      <p:cNvPicPr/>
                      <p:nvPr/>
                    </p:nvPicPr>
                    <p:blipFill>
                      <a:blip r:embed="rId10"/>
                      <a:stretch>
                        <a:fillRect/>
                      </a:stretch>
                    </p:blipFill>
                    <p:spPr>
                      <a:xfrm>
                        <a:off x="5746458" y="1098958"/>
                        <a:ext cx="3770806" cy="2886244"/>
                      </a:xfrm>
                      <a:prstGeom prst="rect">
                        <a:avLst/>
                      </a:prstGeom>
                    </p:spPr>
                  </p:pic>
                </p:oleObj>
              </mc:Fallback>
            </mc:AlternateContent>
          </a:graphicData>
        </a:graphic>
      </p:graphicFrame>
      <p:sp>
        <p:nvSpPr>
          <p:cNvPr id="8" name="Text Box 62">
            <a:extLst>
              <a:ext uri="{FF2B5EF4-FFF2-40B4-BE49-F238E27FC236}">
                <a16:creationId xmlns:a16="http://schemas.microsoft.com/office/drawing/2014/main" id="{1EC4938E-CB5B-B5EE-123E-1336FED0B0DB}"/>
              </a:ext>
            </a:extLst>
          </p:cNvPr>
          <p:cNvSpPr txBox="1">
            <a:spLocks noChangeArrowheads="1"/>
          </p:cNvSpPr>
          <p:nvPr/>
        </p:nvSpPr>
        <p:spPr bwMode="auto">
          <a:xfrm>
            <a:off x="1335464" y="42336"/>
            <a:ext cx="9521072" cy="1015663"/>
          </a:xfrm>
          <a:prstGeom prst="rect">
            <a:avLst/>
          </a:prstGeom>
          <a:noFill/>
          <a:ln w="9525">
            <a:noFill/>
            <a:miter lim="800000"/>
            <a:headEnd/>
            <a:tailEnd/>
          </a:ln>
        </p:spPr>
        <p:txBody>
          <a:bodyPr wrap="square">
            <a:spAutoFit/>
          </a:bodyPr>
          <a:lstStyle/>
          <a:p>
            <a:pPr algn="ctr"/>
            <a:r>
              <a:rPr lang="en-US" sz="1600" b="1" dirty="0"/>
              <a:t>Characterization of improved </a:t>
            </a:r>
            <a:r>
              <a:rPr lang="en-US" sz="1600" b="1" dirty="0" err="1"/>
              <a:t>SuperPower</a:t>
            </a:r>
            <a:r>
              <a:rPr lang="en-US" sz="1600" b="1" dirty="0"/>
              <a:t> REBCO tapes up to 31 tesla field</a:t>
            </a:r>
          </a:p>
          <a:p>
            <a:pPr algn="ctr">
              <a:spcBef>
                <a:spcPts val="0"/>
              </a:spcBef>
            </a:pPr>
            <a:endParaRPr lang="en-US" sz="600" dirty="0"/>
          </a:p>
          <a:p>
            <a:pPr algn="ctr">
              <a:spcBef>
                <a:spcPts val="0"/>
              </a:spcBef>
            </a:pPr>
            <a:r>
              <a:rPr lang="en-US" sz="1100" u="sng" dirty="0"/>
              <a:t>D. Abraimov</a:t>
            </a:r>
            <a:r>
              <a:rPr lang="en-US" sz="1100" u="sng" baseline="30000" dirty="0"/>
              <a:t>1</a:t>
            </a:r>
            <a:r>
              <a:rPr lang="en-US" sz="1100" dirty="0"/>
              <a:t>, J. Gillman</a:t>
            </a:r>
            <a:r>
              <a:rPr lang="en-US" sz="1100" baseline="30000" dirty="0"/>
              <a:t>1</a:t>
            </a:r>
            <a:r>
              <a:rPr lang="en-US" sz="1100" dirty="0"/>
              <a:t>, Carina Zha</a:t>
            </a:r>
            <a:r>
              <a:rPr lang="en-US" sz="1100" baseline="30000" dirty="0"/>
              <a:t>1</a:t>
            </a:r>
            <a:r>
              <a:rPr lang="en-US" sz="1100" dirty="0"/>
              <a:t>, Jan Jaroszynski</a:t>
            </a:r>
            <a:r>
              <a:rPr lang="en-US" sz="1100" baseline="30000" dirty="0"/>
              <a:t>1</a:t>
            </a:r>
            <a:r>
              <a:rPr lang="en-US" sz="1100" dirty="0"/>
              <a:t>, L. Cooley</a:t>
            </a:r>
            <a:r>
              <a:rPr lang="en-US" sz="1100" baseline="30000" dirty="0"/>
              <a:t>1</a:t>
            </a:r>
            <a:r>
              <a:rPr lang="en-US" sz="1100" dirty="0"/>
              <a:t>, Y. Zhang</a:t>
            </a:r>
            <a:r>
              <a:rPr lang="en-US" sz="1100" baseline="30000" dirty="0"/>
              <a:t>2</a:t>
            </a:r>
          </a:p>
          <a:p>
            <a:pPr marL="228600" indent="-228600" algn="ctr">
              <a:spcBef>
                <a:spcPts val="0"/>
              </a:spcBef>
              <a:buAutoNum type="arabicPeriod"/>
            </a:pPr>
            <a:r>
              <a:rPr lang="en-US" sz="1050" b="1" dirty="0">
                <a:solidFill>
                  <a:srgbClr val="0033CC"/>
                </a:solidFill>
              </a:rPr>
              <a:t>NHMFL, Tallahassee, FL; 2. </a:t>
            </a:r>
            <a:r>
              <a:rPr lang="en-US" sz="1050" b="1" dirty="0" err="1">
                <a:solidFill>
                  <a:srgbClr val="0033CC"/>
                </a:solidFill>
              </a:rPr>
              <a:t>SuperPower</a:t>
            </a:r>
            <a:r>
              <a:rPr lang="en-US" sz="1050" b="1" dirty="0">
                <a:solidFill>
                  <a:srgbClr val="0033CC"/>
                </a:solidFill>
              </a:rPr>
              <a:t> Inc., Glenville, NY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K.M. </a:t>
            </a:r>
            <a:r>
              <a:rPr lang="en-US" sz="1050">
                <a:latin typeface="+mn-lt"/>
              </a:rPr>
              <a:t>Amm</a:t>
            </a:r>
            <a:r>
              <a:rPr lang="en-US" sz="1050">
                <a:solidFill>
                  <a:srgbClr val="FF0000"/>
                </a:solidFill>
                <a:latin typeface="+mn-lt"/>
              </a:rPr>
              <a:t> </a:t>
            </a:r>
            <a:r>
              <a:rPr lang="en-US" sz="1050" dirty="0">
                <a:latin typeface="+mn-lt"/>
              </a:rPr>
              <a:t>(NSF DMR-2128556</a:t>
            </a:r>
            <a:r>
              <a:rPr lang="en-US" sz="1050" dirty="0"/>
              <a:t>); D. </a:t>
            </a:r>
            <a:r>
              <a:rPr lang="en-US" sz="1050" dirty="0">
                <a:latin typeface="+mn-lt"/>
              </a:rPr>
              <a:t>Abraimov (DE-SC0023177, DMR-2131790)</a:t>
            </a:r>
            <a:r>
              <a:rPr lang="en-US" sz="1050" dirty="0"/>
              <a:t>; </a:t>
            </a:r>
            <a:endParaRPr lang="en-US" sz="1050" b="1" dirty="0">
              <a:solidFill>
                <a:srgbClr val="0033CC"/>
              </a:solidFill>
            </a:endParaRPr>
          </a:p>
        </p:txBody>
      </p:sp>
      <p:sp>
        <p:nvSpPr>
          <p:cNvPr id="9" name="Text Box 28">
            <a:extLst>
              <a:ext uri="{FF2B5EF4-FFF2-40B4-BE49-F238E27FC236}">
                <a16:creationId xmlns:a16="http://schemas.microsoft.com/office/drawing/2014/main" id="{3D1FD589-DB84-3454-86CE-9A0E9EFC4E16}"/>
              </a:ext>
            </a:extLst>
          </p:cNvPr>
          <p:cNvSpPr txBox="1">
            <a:spLocks noChangeArrowheads="1"/>
          </p:cNvSpPr>
          <p:nvPr/>
        </p:nvSpPr>
        <p:spPr bwMode="auto">
          <a:xfrm>
            <a:off x="1" y="6190151"/>
            <a:ext cx="12079594"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DC Field Facility </a:t>
            </a:r>
            <a:r>
              <a:rPr lang="fr-FR" sz="1100" dirty="0">
                <a:solidFill>
                  <a:srgbClr val="333399"/>
                </a:solidFill>
              </a:rPr>
              <a:t>31 Tesla, 50 mm Bore Magnet (</a:t>
            </a:r>
            <a:r>
              <a:rPr lang="fr-FR" sz="1100" dirty="0" err="1">
                <a:solidFill>
                  <a:srgbClr val="333399"/>
                </a:solidFill>
              </a:rPr>
              <a:t>Cell</a:t>
            </a:r>
            <a:r>
              <a:rPr lang="fr-FR" sz="1100" dirty="0">
                <a:solidFill>
                  <a:srgbClr val="333399"/>
                </a:solidFill>
              </a:rPr>
              <a:t> 7);</a:t>
            </a:r>
            <a:r>
              <a:rPr lang="en-US" sz="1100" dirty="0">
                <a:solidFill>
                  <a:srgbClr val="333399"/>
                </a:solidFill>
              </a:rPr>
              <a:t> power: 18 MW; bore diameter: 50 mm.</a:t>
            </a:r>
          </a:p>
          <a:p>
            <a:pPr algn="just"/>
            <a:r>
              <a:rPr lang="en-US" sz="1100" b="1" dirty="0">
                <a:solidFill>
                  <a:srgbClr val="333399"/>
                </a:solidFill>
              </a:rPr>
              <a:t>Citation: </a:t>
            </a:r>
            <a:r>
              <a:rPr lang="en-US" sz="1100" dirty="0">
                <a:solidFill>
                  <a:srgbClr val="333399"/>
                </a:solidFill>
              </a:rPr>
              <a:t>[1] </a:t>
            </a:r>
            <a:r>
              <a:rPr lang="en-US" sz="1100" b="0" i="0" dirty="0">
                <a:solidFill>
                  <a:srgbClr val="333399"/>
                </a:solidFill>
                <a:effectLst/>
                <a:latin typeface="arial" panose="020B0604020202020204" pitchFamily="34" charset="0"/>
              </a:rPr>
              <a:t>Francis, A.; Abraimov, D.V.; </a:t>
            </a:r>
            <a:r>
              <a:rPr lang="en-US" sz="1100" b="0" i="0" dirty="0" err="1">
                <a:solidFill>
                  <a:srgbClr val="333399"/>
                </a:solidFill>
                <a:effectLst/>
                <a:latin typeface="arial" panose="020B0604020202020204" pitchFamily="34" charset="0"/>
              </a:rPr>
              <a:t>Viouchkov</a:t>
            </a:r>
            <a:r>
              <a:rPr lang="en-US" sz="1100" b="0" i="0" dirty="0">
                <a:solidFill>
                  <a:srgbClr val="333399"/>
                </a:solidFill>
                <a:effectLst/>
                <a:latin typeface="arial" panose="020B0604020202020204" pitchFamily="34" charset="0"/>
              </a:rPr>
              <a:t>, Y.L.; Su, Y.; Kametani, F.; Larbalestier, D.C., </a:t>
            </a:r>
            <a:r>
              <a:rPr lang="en-US" sz="1100" b="0" i="1" dirty="0">
                <a:solidFill>
                  <a:srgbClr val="333399"/>
                </a:solidFill>
                <a:effectLst/>
                <a:latin typeface="arial" panose="020B0604020202020204" pitchFamily="34" charset="0"/>
              </a:rPr>
              <a:t>Development of general expressions for the temperature and magnetic field dependence of the critical current density in coated conductors with variable properties,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Superconductor Science and Technology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33</a:t>
            </a:r>
            <a:r>
              <a:rPr lang="en-US" sz="1100" b="0" i="0" dirty="0">
                <a:solidFill>
                  <a:srgbClr val="333399"/>
                </a:solidFill>
                <a:effectLst/>
                <a:latin typeface="arial" panose="020B0604020202020204" pitchFamily="34" charset="0"/>
              </a:rPr>
              <a:t> (4), 044011 (2020) </a:t>
            </a:r>
            <a:r>
              <a:rPr lang="en-US" sz="1100" b="1" i="0" dirty="0">
                <a:solidFill>
                  <a:srgbClr val="333399"/>
                </a:solidFill>
                <a:effectLst/>
                <a:latin typeface="arial" panose="020B0604020202020204" pitchFamily="34" charset="0"/>
                <a:hlinkClick r:id="rId11">
                  <a:extLst>
                    <a:ext uri="{A12FA001-AC4F-418D-AE19-62706E023703}">
                      <ahyp:hlinkClr xmlns:ahyp="http://schemas.microsoft.com/office/drawing/2018/hyperlinkcolor" val="tx"/>
                    </a:ext>
                  </a:extLst>
                </a:hlinkClick>
              </a:rPr>
              <a:t>doi.org/10.1088/1361-6668/ab73ee</a:t>
            </a:r>
            <a:endParaRPr lang="en-US" sz="1200" dirty="0">
              <a:solidFill>
                <a:srgbClr val="333399"/>
              </a:solidFill>
            </a:endParaRPr>
          </a:p>
        </p:txBody>
      </p:sp>
    </p:spTree>
    <p:extLst>
      <p:ext uri="{BB962C8B-B14F-4D97-AF65-F5344CB8AC3E}">
        <p14:creationId xmlns:p14="http://schemas.microsoft.com/office/powerpoint/2010/main" val="36775193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F84808-A92D-4B6D-928E-4188D2EA0A2F}"/>
</file>

<file path=customXml/itemProps2.xml><?xml version="1.0" encoding="utf-8"?>
<ds:datastoreItem xmlns:ds="http://schemas.openxmlformats.org/officeDocument/2006/customXml" ds:itemID="{3A4C2444-40D4-419D-841A-BA99CD814AA9}"/>
</file>

<file path=customXml/itemProps3.xml><?xml version="1.0" encoding="utf-8"?>
<ds:datastoreItem xmlns:ds="http://schemas.openxmlformats.org/officeDocument/2006/customXml" ds:itemID="{3258020D-9651-476F-B740-4B0102F315DE}"/>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6264</TotalTime>
  <Words>1204</Words>
  <Application>Microsoft Office PowerPoint</Application>
  <PresentationFormat>Widescreen</PresentationFormat>
  <Paragraphs>50</Paragraphs>
  <Slides>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7" baseType="lpstr">
      <vt:lpstr>Arial</vt:lpstr>
      <vt:lpstr>Arial</vt:lpstr>
      <vt:lpstr>Times New Roman</vt:lpstr>
      <vt:lpstr>Default Design</vt:lpstr>
      <vt:lpstr>Graph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176</cp:revision>
  <cp:lastPrinted>2019-07-16T13:07:28Z</cp:lastPrinted>
  <dcterms:created xsi:type="dcterms:W3CDTF">2004-08-07T03:10:56Z</dcterms:created>
  <dcterms:modified xsi:type="dcterms:W3CDTF">2024-08-12T17:21:48Z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