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ey Braunwart" initials="JB" lastIdx="1" clrIdx="0">
    <p:extLst>
      <p:ext uri="{19B8F6BF-5375-455C-9EA6-DF929625EA0E}">
        <p15:presenceInfo xmlns:p15="http://schemas.microsoft.com/office/powerpoint/2012/main" userId="S::jbraunwart@fsu.edu::e38f3fcf-ffe2-4f6b-a802-65ddd196e3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221BB9-0093-44A2-9289-190BAA994022}" v="1" dt="2024-08-12T17:27:22.1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9387" autoAdjust="0"/>
  </p:normalViewPr>
  <p:slideViewPr>
    <p:cSldViewPr snapToGrid="0">
      <p:cViewPr varScale="1">
        <p:scale>
          <a:sx n="87" d="100"/>
          <a:sy n="87" d="100"/>
        </p:scale>
        <p:origin x="428" y="4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notesMaster" Target="notesMasters/notesMaster1.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238223"/>
            <a:ext cx="121920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7174451" y="1352751"/>
            <a:ext cx="4858221" cy="3686388"/>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1015484" y="77257"/>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59328" y="130865"/>
            <a:ext cx="792698" cy="944759"/>
          </a:xfrm>
          <a:prstGeom prst="rect">
            <a:avLst/>
          </a:prstGeom>
        </p:spPr>
      </p:pic>
      <p:sp>
        <p:nvSpPr>
          <p:cNvPr id="16" name="Text Box 62"/>
          <p:cNvSpPr txBox="1">
            <a:spLocks noChangeArrowheads="1"/>
          </p:cNvSpPr>
          <p:nvPr/>
        </p:nvSpPr>
        <p:spPr bwMode="auto">
          <a:xfrm>
            <a:off x="1260764" y="155431"/>
            <a:ext cx="9670472" cy="946413"/>
          </a:xfrm>
          <a:prstGeom prst="rect">
            <a:avLst/>
          </a:prstGeom>
          <a:noFill/>
          <a:ln w="9525">
            <a:noFill/>
            <a:miter lim="800000"/>
            <a:headEnd/>
            <a:tailEnd/>
          </a:ln>
        </p:spPr>
        <p:txBody>
          <a:bodyPr wrap="square">
            <a:spAutoFit/>
          </a:bodyPr>
          <a:lstStyle/>
          <a:p>
            <a:pPr algn="ctr"/>
            <a:r>
              <a:rPr lang="en-US" sz="2000" b="1" dirty="0"/>
              <a:t>Magnet Cooling Water Pump</a:t>
            </a:r>
          </a:p>
          <a:p>
            <a:pPr algn="ctr"/>
            <a:endParaRPr lang="en-US" sz="600" b="1" dirty="0"/>
          </a:p>
          <a:p>
            <a:pPr algn="ctr">
              <a:spcBef>
                <a:spcPts val="0"/>
              </a:spcBef>
            </a:pPr>
            <a:r>
              <a:rPr lang="en-US" sz="1050" b="1" dirty="0">
                <a:solidFill>
                  <a:srgbClr val="0033CC"/>
                </a:solidFill>
                <a:latin typeface="+mn-lt"/>
              </a:rPr>
              <a:t>National High Magnetic Field Laboratory, Florida State University</a:t>
            </a:r>
            <a:endParaRPr lang="en-US" sz="1050" dirty="0">
              <a:latin typeface="+mn-lt"/>
            </a:endParaRPr>
          </a:p>
          <a:p>
            <a:pPr algn="ctr">
              <a:spcBef>
                <a:spcPts val="0"/>
              </a:spcBef>
            </a:pPr>
            <a:r>
              <a:rPr lang="en-US" sz="800" b="1" dirty="0">
                <a:solidFill>
                  <a:srgbClr val="0033CC"/>
                </a:solidFill>
              </a:rPr>
              <a:t> </a:t>
            </a:r>
          </a:p>
          <a:p>
            <a:pPr algn="ctr">
              <a:spcBef>
                <a:spcPts val="0"/>
              </a:spcBef>
            </a:pPr>
            <a:r>
              <a:rPr lang="en-US" sz="1100" b="1" dirty="0">
                <a:latin typeface="+mn-lt"/>
              </a:rPr>
              <a:t>Funding Grants:</a:t>
            </a:r>
            <a:r>
              <a:rPr lang="en-US" sz="1100" dirty="0">
                <a:latin typeface="+mn-lt"/>
              </a:rPr>
              <a:t> K.M. </a:t>
            </a:r>
            <a:r>
              <a:rPr lang="en-US" sz="1100">
                <a:latin typeface="+mn-lt"/>
              </a:rPr>
              <a:t>Amm</a:t>
            </a:r>
            <a:r>
              <a:rPr lang="en-US" sz="1100">
                <a:solidFill>
                  <a:srgbClr val="FF0000"/>
                </a:solidFill>
                <a:latin typeface="+mn-lt"/>
              </a:rPr>
              <a:t> </a:t>
            </a:r>
            <a:r>
              <a:rPr lang="en-US" sz="1100">
                <a:latin typeface="+mn-lt"/>
              </a:rPr>
              <a:t>(NSF DMR-2128556</a:t>
            </a:r>
            <a:r>
              <a:rPr lang="en-US" sz="1100"/>
              <a:t>)</a:t>
            </a:r>
            <a:endParaRPr lang="en-US" sz="1000" b="1" dirty="0">
              <a:solidFill>
                <a:srgbClr val="0033CC"/>
              </a:solidFill>
            </a:endParaRPr>
          </a:p>
        </p:txBody>
      </p:sp>
      <p:sp>
        <p:nvSpPr>
          <p:cNvPr id="2" name="Text Box 28">
            <a:extLst>
              <a:ext uri="{FF2B5EF4-FFF2-40B4-BE49-F238E27FC236}">
                <a16:creationId xmlns:a16="http://schemas.microsoft.com/office/drawing/2014/main" id="{B8DFB25D-CA95-2657-A337-8E5E0C37FDBC}"/>
              </a:ext>
            </a:extLst>
          </p:cNvPr>
          <p:cNvSpPr txBox="1">
            <a:spLocks noChangeArrowheads="1"/>
          </p:cNvSpPr>
          <p:nvPr/>
        </p:nvSpPr>
        <p:spPr bwMode="auto">
          <a:xfrm>
            <a:off x="89754" y="1374603"/>
            <a:ext cx="7084697" cy="5539978"/>
          </a:xfrm>
          <a:prstGeom prst="rect">
            <a:avLst/>
          </a:prstGeom>
          <a:noFill/>
          <a:ln w="9525">
            <a:noFill/>
            <a:miter lim="800000"/>
            <a:headEnd/>
            <a:tailEnd/>
          </a:ln>
        </p:spPr>
        <p:txBody>
          <a:bodyPr wrap="square">
            <a:spAutoFit/>
          </a:bodyPr>
          <a:lstStyle/>
          <a:p>
            <a:pPr algn="just"/>
            <a:r>
              <a:rPr lang="en-US" sz="1200" b="1" i="1" dirty="0">
                <a:solidFill>
                  <a:srgbClr val="000000"/>
                </a:solidFill>
              </a:rPr>
              <a:t>What is the development? </a:t>
            </a:r>
          </a:p>
          <a:p>
            <a:pPr algn="just"/>
            <a:r>
              <a:rPr lang="en-US" sz="1200" dirty="0">
                <a:latin typeface="+mn-lt"/>
                <a:ea typeface="Calibri" panose="020F0502020204030204" pitchFamily="34" charset="0"/>
              </a:rPr>
              <a:t>A </a:t>
            </a:r>
            <a:r>
              <a:rPr lang="en-US" sz="1200" dirty="0">
                <a:effectLst/>
                <a:latin typeface="+mn-lt"/>
                <a:ea typeface="Calibri" panose="020F0502020204030204" pitchFamily="34" charset="0"/>
              </a:rPr>
              <a:t>new 900 horsepower magnet cooling water pump and the replacement of four 500hp variable speed drives for our other Magnet Cooling Water Pumps were installed. </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200" dirty="0">
                <a:effectLst/>
                <a:latin typeface="+mn-lt"/>
                <a:ea typeface="Times New Roman" panose="02020603050405020304" pitchFamily="18" charset="0"/>
              </a:rPr>
              <a:t>The pump was bought with NSF Major Equipment Supplemental Funds we received in 2022.</a:t>
            </a:r>
            <a:endParaRPr lang="en-US" sz="1200" dirty="0">
              <a:effectLst/>
              <a:latin typeface="+mn-lt"/>
              <a:ea typeface="Calibri" panose="020F0502020204030204" pitchFamily="34"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200" dirty="0">
                <a:effectLst/>
                <a:latin typeface="+mn-lt"/>
                <a:ea typeface="Times New Roman" panose="02020603050405020304" pitchFamily="18" charset="0"/>
              </a:rPr>
              <a:t>This new pump will provide the cooling power to allow us to reach our goal of running two 34MW magnets at once.  This is the last of a series of cooling plant projects dating back to 2018 towards meeting this goal.  The Power Supply and Switch Gear Projects are also needed and are in progress.</a:t>
            </a:r>
            <a:endParaRPr lang="en-US" sz="1200" dirty="0">
              <a:effectLst/>
              <a:latin typeface="+mn-lt"/>
              <a:ea typeface="Calibri" panose="020F0502020204030204" pitchFamily="34"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200" dirty="0">
                <a:effectLst/>
                <a:latin typeface="+mn-lt"/>
                <a:ea typeface="Times New Roman" panose="02020603050405020304" pitchFamily="18" charset="0"/>
              </a:rPr>
              <a:t>This pump will provide critical redundancy for our magnet cooling water system.  We will now be able to run a high-power magnet ( 45T, Cell 6, Cell 5) and a 20MW magnet even if we have one magnet cooling pump down.</a:t>
            </a:r>
            <a:endParaRPr lang="en-US" sz="1200" dirty="0">
              <a:effectLst/>
              <a:latin typeface="+mn-lt"/>
              <a:ea typeface="Calibri" panose="020F0502020204030204" pitchFamily="34"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200" dirty="0">
                <a:effectLst/>
                <a:latin typeface="+mn-lt"/>
                <a:ea typeface="Times New Roman" panose="02020603050405020304" pitchFamily="18" charset="0"/>
              </a:rPr>
              <a:t>The variable speed drives will replace units that are 19 years old and had become a reliability liability.  </a:t>
            </a:r>
            <a:endParaRPr lang="en-US" sz="1200" dirty="0">
              <a:effectLst/>
              <a:latin typeface="+mn-lt"/>
              <a:ea typeface="Calibri" panose="020F0502020204030204" pitchFamily="34"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200" dirty="0">
                <a:effectLst/>
                <a:latin typeface="+mn-lt"/>
                <a:ea typeface="Times New Roman" panose="02020603050405020304" pitchFamily="18" charset="0"/>
              </a:rPr>
              <a:t>The project was particularly challenging due to a lack of space.  Several other projects were required to shuffle other large plant equipment to make room for this massive pump.  We were in the middle of a post pandemic shortages of manufacturing capacity and contractor availability that proved difficult to manage.  </a:t>
            </a:r>
            <a:endParaRPr lang="en-US" sz="1200" dirty="0">
              <a:effectLst/>
              <a:latin typeface="+mn-lt"/>
              <a:ea typeface="Calibri" panose="020F0502020204030204" pitchFamily="34"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1200" dirty="0">
                <a:effectLst/>
                <a:latin typeface="+mn-lt"/>
                <a:ea typeface="Times New Roman" panose="02020603050405020304" pitchFamily="18" charset="0"/>
              </a:rPr>
              <a:t>This was a project that took a village to pull off.  Tra Hunter, Kevin Gamble, Marshall Wood and their teams of skilled craftsmen handled the design and installation.  The control room staff provided support with pump selection, control programming and testing. Lastly, we received great support from the MagLab Safety, Purchasing, Receiving and Budget teams as well as the FSU project group.  </a:t>
            </a:r>
            <a:endParaRPr lang="en-US" sz="1200" dirty="0">
              <a:effectLst/>
              <a:latin typeface="+mn-lt"/>
              <a:ea typeface="Calibri" panose="020F0502020204030204" pitchFamily="34" charset="0"/>
            </a:endParaRPr>
          </a:p>
          <a:p>
            <a:pPr marL="0" marR="0">
              <a:spcBef>
                <a:spcPts val="0"/>
              </a:spcBef>
              <a:spcAft>
                <a:spcPts val="0"/>
              </a:spcAft>
            </a:pPr>
            <a:endParaRPr lang="en-US" b="1" i="1" dirty="0">
              <a:solidFill>
                <a:srgbClr val="000000"/>
              </a:solidFill>
              <a:latin typeface="+mn-lt"/>
              <a:ea typeface="Calibri" panose="020F0502020204030204" pitchFamily="34" charset="0"/>
            </a:endParaRPr>
          </a:p>
          <a:p>
            <a:pPr marL="0" marR="0">
              <a:spcBef>
                <a:spcPts val="0"/>
              </a:spcBef>
              <a:spcAft>
                <a:spcPts val="0"/>
              </a:spcAft>
            </a:pPr>
            <a:r>
              <a:rPr lang="en-US" sz="1200" b="1" i="1" dirty="0">
                <a:solidFill>
                  <a:srgbClr val="000000"/>
                </a:solidFill>
                <a:latin typeface="+mn-lt"/>
              </a:rPr>
              <a:t>Why is this important for the MagLab? </a:t>
            </a:r>
          </a:p>
          <a:p>
            <a:pPr marL="0" marR="0">
              <a:spcBef>
                <a:spcPts val="0"/>
              </a:spcBef>
              <a:spcAft>
                <a:spcPts val="0"/>
              </a:spcAft>
            </a:pPr>
            <a:r>
              <a:rPr lang="en-US" sz="1200" b="0" i="0" dirty="0">
                <a:solidFill>
                  <a:srgbClr val="111111"/>
                </a:solidFill>
                <a:effectLst/>
                <a:latin typeface="+mn-lt"/>
              </a:rPr>
              <a:t>This development is crucial for the MagLab as it directly contributes to its ability to conduct cutting-edge research by providing necessary infrastructure improvements that enhance operational efficiency and reliability. It also showcases the collaborative spirit and problem-solving abilities of the MagLab team.</a:t>
            </a:r>
          </a:p>
          <a:p>
            <a:pPr marL="0" marR="0">
              <a:spcBef>
                <a:spcPts val="0"/>
              </a:spcBef>
              <a:spcAft>
                <a:spcPts val="0"/>
              </a:spcAft>
            </a:pPr>
            <a:r>
              <a:rPr lang="en-US" sz="1200" b="1" dirty="0">
                <a:solidFill>
                  <a:srgbClr val="333399"/>
                </a:solidFill>
                <a:latin typeface="+mn-lt"/>
              </a:rPr>
              <a:t>Facilities:</a:t>
            </a:r>
            <a:r>
              <a:rPr lang="en-US" sz="1200" dirty="0">
                <a:solidFill>
                  <a:srgbClr val="333399"/>
                </a:solidFill>
                <a:latin typeface="+mn-lt"/>
              </a:rPr>
              <a:t> The MagLab’s Facilities, </a:t>
            </a:r>
            <a:r>
              <a:rPr lang="en-US" sz="1200">
                <a:solidFill>
                  <a:srgbClr val="333399"/>
                </a:solidFill>
                <a:latin typeface="+mn-lt"/>
              </a:rPr>
              <a:t>DC Facility</a:t>
            </a:r>
            <a:endParaRPr lang="en-US" sz="1200" u="sng" dirty="0">
              <a:solidFill>
                <a:srgbClr val="000000"/>
              </a:solidFill>
              <a:latin typeface="+mn-lt"/>
            </a:endParaRPr>
          </a:p>
        </p:txBody>
      </p:sp>
      <p:pic>
        <p:nvPicPr>
          <p:cNvPr id="4" name="Picture 3" descr="A group of people standing in a room with pipes and pipes">
            <a:extLst>
              <a:ext uri="{FF2B5EF4-FFF2-40B4-BE49-F238E27FC236}">
                <a16:creationId xmlns:a16="http://schemas.microsoft.com/office/drawing/2014/main" id="{3CB21813-0F5B-F8F4-9DCF-71FEA04092F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3219" y="1400823"/>
            <a:ext cx="4710279" cy="353271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F117A5-066C-4D68-B19E-2D6F05BA4C2F}"/>
</file>

<file path=customXml/itemProps2.xml><?xml version="1.0" encoding="utf-8"?>
<ds:datastoreItem xmlns:ds="http://schemas.openxmlformats.org/officeDocument/2006/customXml" ds:itemID="{64697A2F-1C81-4FF9-9982-5714F1F125FA}"/>
</file>

<file path=customXml/itemProps3.xml><?xml version="1.0" encoding="utf-8"?>
<ds:datastoreItem xmlns:ds="http://schemas.openxmlformats.org/officeDocument/2006/customXml" ds:itemID="{20957152-E3FC-43ED-8062-F4692B1F2286}"/>
</file>

<file path=docProps/app.xml><?xml version="1.0" encoding="utf-8"?>
<Properties xmlns="http://schemas.openxmlformats.org/officeDocument/2006/extended-properties" xmlns:vt="http://schemas.openxmlformats.org/officeDocument/2006/docPropsVTypes">
  <TotalTime>7680</TotalTime>
  <Words>382</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Symbol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147</cp:revision>
  <cp:lastPrinted>2024-05-24T13:16:39Z</cp:lastPrinted>
  <dcterms:created xsi:type="dcterms:W3CDTF">2004-08-07T03:10:56Z</dcterms:created>
  <dcterms:modified xsi:type="dcterms:W3CDTF">2024-08-12T19:01:36Z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