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authors.xml" ContentType="application/vnd.ms-powerpoint.author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3"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EB07C3-043E-FDC2-4C65-1CD6F77AE80B}" name="Corti, Lucia" initials="LC" userId="S::lucorti@liverpool.ac.uk::edcfcb5e-2290-4512-a763-f0e697b90ab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08" autoAdjust="0"/>
    <p:restoredTop sz="98010" autoAdjust="0"/>
  </p:normalViewPr>
  <p:slideViewPr>
    <p:cSldViewPr snapToGrid="0">
      <p:cViewPr varScale="1">
        <p:scale>
          <a:sx n="99" d="100"/>
          <a:sy n="99" d="100"/>
        </p:scale>
        <p:origin x="142" y="29"/>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microsoft.com/office/2018/10/relationships/authors" Targe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722512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021/jacs.4c02324" TargetMode="Externa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021/jacs.4c02324" TargetMode="External"/><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29113"/>
            <a:ext cx="6169940" cy="4458945"/>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 Box 28">
            <a:extLst>
              <a:ext uri="{FF2B5EF4-FFF2-40B4-BE49-F238E27FC236}">
                <a16:creationId xmlns:a16="http://schemas.microsoft.com/office/drawing/2014/main" id="{F1657953-87EE-6B4C-8E74-30124D5C1664}"/>
              </a:ext>
            </a:extLst>
          </p:cNvPr>
          <p:cNvSpPr txBox="1">
            <a:spLocks noChangeArrowheads="1"/>
          </p:cNvSpPr>
          <p:nvPr/>
        </p:nvSpPr>
        <p:spPr bwMode="auto">
          <a:xfrm>
            <a:off x="1" y="1331915"/>
            <a:ext cx="5895976" cy="4955203"/>
          </a:xfrm>
          <a:prstGeom prst="rect">
            <a:avLst/>
          </a:prstGeom>
          <a:noFill/>
          <a:ln w="9525">
            <a:noFill/>
            <a:miter lim="800000"/>
            <a:headEnd/>
            <a:tailEnd/>
          </a:ln>
        </p:spPr>
        <p:txBody>
          <a:bodyPr wrap="square">
            <a:spAutoFit/>
          </a:bodyPr>
          <a:lstStyle/>
          <a:p>
            <a:pPr algn="just"/>
            <a:r>
              <a:rPr lang="en-US" sz="1200" dirty="0">
                <a:solidFill>
                  <a:srgbClr val="000000"/>
                </a:solidFill>
              </a:rPr>
              <a:t>Fast oxide ion conductors play a critical role as electrolytes in solid oxide fuel cells that generate electrical energy from green fuels. Anionic transport in materials is facilitated by structural defects, which are challenging to observe due to their local nature, and often take the form of an atom with a</a:t>
            </a:r>
            <a:r>
              <a:rPr lang="en-US" sz="1200" i="1" dirty="0">
                <a:solidFill>
                  <a:srgbClr val="000000"/>
                </a:solidFill>
              </a:rPr>
              <a:t> vacancy </a:t>
            </a:r>
            <a:r>
              <a:rPr lang="en-US" sz="1200" dirty="0">
                <a:solidFill>
                  <a:srgbClr val="000000"/>
                </a:solidFill>
              </a:rPr>
              <a:t>or an</a:t>
            </a:r>
            <a:r>
              <a:rPr lang="en-US" sz="1200" i="1" dirty="0">
                <a:solidFill>
                  <a:srgbClr val="000000"/>
                </a:solidFill>
              </a:rPr>
              <a:t> interstitial </a:t>
            </a:r>
            <a:r>
              <a:rPr lang="en-US" sz="1200" dirty="0">
                <a:solidFill>
                  <a:srgbClr val="000000"/>
                </a:solidFill>
              </a:rPr>
              <a:t>(</a:t>
            </a:r>
            <a:r>
              <a:rPr lang="en-US" sz="1200" i="1" dirty="0">
                <a:solidFill>
                  <a:srgbClr val="000000"/>
                </a:solidFill>
              </a:rPr>
              <a:t>i.e.,</a:t>
            </a:r>
            <a:r>
              <a:rPr lang="en-US" sz="1200" dirty="0">
                <a:solidFill>
                  <a:srgbClr val="000000"/>
                </a:solidFill>
              </a:rPr>
              <a:t> an atom with a range of possible coordination numbers). Nuclear magnetic resonance (NMR) is arguably one of the most powerful structural determination techniques for identifying such chemical environments. The key limiting factor of spectral resolution must be overcome – this is exacerbated for 73% of NMR-active nuclear spins in the Periodic Table, which are known as </a:t>
            </a:r>
            <a:r>
              <a:rPr lang="en-US" sz="1200" i="1" dirty="0">
                <a:solidFill>
                  <a:srgbClr val="000000"/>
                </a:solidFill>
              </a:rPr>
              <a:t>quadrupolar nuclides </a:t>
            </a:r>
            <a:r>
              <a:rPr lang="en-US" sz="1200" dirty="0">
                <a:solidFill>
                  <a:srgbClr val="000000"/>
                </a:solidFill>
              </a:rPr>
              <a:t>(nuclear spin &gt; ½), many of which have very broad peaks or powder patterns.</a:t>
            </a:r>
          </a:p>
          <a:p>
            <a:pPr algn="just"/>
            <a:endParaRPr lang="en-US" sz="800" dirty="0">
              <a:solidFill>
                <a:srgbClr val="000000"/>
              </a:solidFill>
            </a:endParaRPr>
          </a:p>
          <a:p>
            <a:pPr algn="just"/>
            <a:r>
              <a:rPr lang="en-US" sz="1200" dirty="0">
                <a:solidFill>
                  <a:srgbClr val="000000"/>
                </a:solidFill>
              </a:rPr>
              <a:t>In this work, we demonstrate that it is possible to detect </a:t>
            </a:r>
            <a:r>
              <a:rPr lang="en-US" sz="1200" baseline="30000" dirty="0">
                <a:solidFill>
                  <a:srgbClr val="000000"/>
                </a:solidFill>
              </a:rPr>
              <a:t>71</a:t>
            </a:r>
            <a:r>
              <a:rPr lang="en-US" sz="1200" dirty="0">
                <a:solidFill>
                  <a:srgbClr val="000000"/>
                </a:solidFill>
              </a:rPr>
              <a:t>Ga NMR signals from gallium-containing electrolytes, due to the resolution made possible by the 36T Series Connected Hybrid (36T-SCH) NMR platform and an ultra-high field, fast magic-angle spinning (MAS) probe, both of which are uniquely implemented and built in-house at the MagLab. The complex </a:t>
            </a:r>
            <a:r>
              <a:rPr lang="en-US" sz="1200" baseline="30000" dirty="0">
                <a:solidFill>
                  <a:srgbClr val="000000"/>
                </a:solidFill>
              </a:rPr>
              <a:t>71</a:t>
            </a:r>
            <a:r>
              <a:rPr lang="en-US" sz="1200" dirty="0">
                <a:solidFill>
                  <a:srgbClr val="000000"/>
                </a:solidFill>
              </a:rPr>
              <a:t>Ga powder pattern shape is very accurately reproduced by computations featuring a symmetry-adapted configurational ensemble, which comprehensively </a:t>
            </a:r>
            <a:r>
              <a:rPr lang="en-US" sz="1200" i="1" dirty="0">
                <a:solidFill>
                  <a:srgbClr val="000000"/>
                </a:solidFill>
              </a:rPr>
              <a:t>model site disorder</a:t>
            </a:r>
            <a:r>
              <a:rPr lang="en-US" sz="1200" dirty="0">
                <a:solidFill>
                  <a:srgbClr val="000000"/>
                </a:solidFill>
              </a:rPr>
              <a:t> and </a:t>
            </a:r>
            <a:r>
              <a:rPr lang="en-US" sz="1200" i="1" dirty="0">
                <a:solidFill>
                  <a:srgbClr val="000000"/>
                </a:solidFill>
              </a:rPr>
              <a:t>capture the defect chemistry</a:t>
            </a:r>
            <a:r>
              <a:rPr lang="en-US" sz="1200" dirty="0">
                <a:solidFill>
                  <a:srgbClr val="000000"/>
                </a:solidFill>
              </a:rPr>
              <a:t> of an important class of electrolyte materials. Additionally, for comparison, </a:t>
            </a:r>
            <a:r>
              <a:rPr lang="en-US" sz="1200" baseline="30000" dirty="0">
                <a:solidFill>
                  <a:srgbClr val="000000"/>
                </a:solidFill>
              </a:rPr>
              <a:t>71</a:t>
            </a:r>
            <a:r>
              <a:rPr lang="en-US" sz="1200" dirty="0">
                <a:solidFill>
                  <a:srgbClr val="000000"/>
                </a:solidFill>
              </a:rPr>
              <a:t>Ga NMR spectra acquired on one of the strongest commercial magnetic fields available (23.5T) are of poorer resolution and incompatible with our atomic-scale understanding of the structural defects.    </a:t>
            </a:r>
            <a:endParaRPr lang="en-US" sz="800" dirty="0">
              <a:solidFill>
                <a:srgbClr val="000000"/>
              </a:solidFill>
            </a:endParaRPr>
          </a:p>
          <a:p>
            <a:pPr algn="just"/>
            <a:endParaRPr lang="en-US" sz="800" b="1" dirty="0">
              <a:solidFill>
                <a:srgbClr val="000000"/>
              </a:solidFill>
            </a:endParaRPr>
          </a:p>
          <a:p>
            <a:pPr algn="just"/>
            <a:r>
              <a:rPr lang="en-US" sz="1200" dirty="0">
                <a:latin typeface="Arial" charset="0"/>
              </a:rPr>
              <a:t>Our results highlight the importance of achieving spectral resolution using ultra-high field solid-state NMR – this aids in unlocking the Periodic Table of NMR and paves the way for new opportunities to interrogate advanced materials of increasing complexity.</a:t>
            </a:r>
          </a:p>
        </p:txBody>
      </p:sp>
      <p:sp>
        <p:nvSpPr>
          <p:cNvPr id="5" name="Text Box 62">
            <a:extLst>
              <a:ext uri="{FF2B5EF4-FFF2-40B4-BE49-F238E27FC236}">
                <a16:creationId xmlns:a16="http://schemas.microsoft.com/office/drawing/2014/main" id="{863D99FE-C45E-1FBC-2D52-6F16003C8205}"/>
              </a:ext>
            </a:extLst>
          </p:cNvPr>
          <p:cNvSpPr txBox="1">
            <a:spLocks noChangeArrowheads="1"/>
          </p:cNvSpPr>
          <p:nvPr/>
        </p:nvSpPr>
        <p:spPr bwMode="auto">
          <a:xfrm>
            <a:off x="1253766" y="42336"/>
            <a:ext cx="9521072" cy="1177245"/>
          </a:xfrm>
          <a:prstGeom prst="rect">
            <a:avLst/>
          </a:prstGeom>
          <a:noFill/>
          <a:ln w="9525">
            <a:noFill/>
            <a:miter lim="800000"/>
            <a:headEnd/>
            <a:tailEnd/>
          </a:ln>
        </p:spPr>
        <p:txBody>
          <a:bodyPr wrap="square">
            <a:spAutoFit/>
          </a:bodyPr>
          <a:lstStyle/>
          <a:p>
            <a:pPr algn="ctr">
              <a:spcBef>
                <a:spcPts val="0"/>
              </a:spcBef>
            </a:pPr>
            <a:r>
              <a:rPr lang="en-US" sz="1600" b="1" dirty="0"/>
              <a:t>Probing the Chemistry of Fuel Cells with </a:t>
            </a:r>
            <a:r>
              <a:rPr lang="en-US" sz="1600" b="1" baseline="30000" dirty="0"/>
              <a:t>71</a:t>
            </a:r>
            <a:r>
              <a:rPr lang="en-US" sz="1600" b="1" dirty="0"/>
              <a:t>Ga NMR Spectroscopy</a:t>
            </a:r>
          </a:p>
          <a:p>
            <a:pPr algn="ctr">
              <a:spcBef>
                <a:spcPts val="0"/>
              </a:spcBef>
            </a:pPr>
            <a:endParaRPr lang="en-US" sz="600" dirty="0"/>
          </a:p>
          <a:p>
            <a:pPr algn="ctr">
              <a:spcBef>
                <a:spcPts val="0"/>
              </a:spcBef>
            </a:pPr>
            <a:r>
              <a:rPr lang="en-US" sz="1100" dirty="0"/>
              <a:t>Lucia Corti</a:t>
            </a:r>
            <a:r>
              <a:rPr lang="en-US" sz="1100" baseline="30000" dirty="0"/>
              <a:t>1</a:t>
            </a:r>
            <a:r>
              <a:rPr lang="en-US" sz="1100" dirty="0"/>
              <a:t>, Ivan Hung</a:t>
            </a:r>
            <a:r>
              <a:rPr lang="en-US" sz="1100" baseline="30000" dirty="0"/>
              <a:t>2</a:t>
            </a:r>
            <a:r>
              <a:rPr lang="en-US" sz="1100" dirty="0"/>
              <a:t>, Amrit Venkatesh</a:t>
            </a:r>
            <a:r>
              <a:rPr lang="en-US" sz="1100" baseline="30000" dirty="0"/>
              <a:t>2</a:t>
            </a:r>
            <a:r>
              <a:rPr lang="en-US" sz="1100" dirty="0"/>
              <a:t>, </a:t>
            </a:r>
            <a:r>
              <a:rPr lang="en-US" sz="1100" dirty="0" err="1"/>
              <a:t>Zhehong</a:t>
            </a:r>
            <a:r>
              <a:rPr lang="en-US" sz="1100" dirty="0"/>
              <a:t> Gan</a:t>
            </a:r>
            <a:r>
              <a:rPr lang="en-US" sz="1100" baseline="30000" dirty="0"/>
              <a:t>2</a:t>
            </a:r>
            <a:r>
              <a:rPr lang="en-US" sz="1100" dirty="0"/>
              <a:t>, John B. Claridge</a:t>
            </a:r>
            <a:r>
              <a:rPr lang="en-US" sz="1100" baseline="30000" dirty="0"/>
              <a:t>1</a:t>
            </a:r>
            <a:r>
              <a:rPr lang="en-US" sz="1100" dirty="0"/>
              <a:t>, Matthew J. Rosseinsky</a:t>
            </a:r>
            <a:r>
              <a:rPr lang="en-US" sz="1100" baseline="30000" dirty="0"/>
              <a:t>1</a:t>
            </a:r>
            <a:r>
              <a:rPr lang="en-US" sz="1100" dirty="0"/>
              <a:t>, Frédéric Blanc</a:t>
            </a:r>
            <a:r>
              <a:rPr lang="en-US" sz="1100" baseline="30000" dirty="0"/>
              <a:t>1</a:t>
            </a:r>
            <a:r>
              <a:rPr lang="en-US" sz="1100" dirty="0"/>
              <a:t> </a:t>
            </a:r>
          </a:p>
          <a:p>
            <a:pPr marL="228600" indent="-228600" algn="ctr">
              <a:spcBef>
                <a:spcPts val="0"/>
              </a:spcBef>
              <a:buAutoNum type="arabicPeriod"/>
            </a:pPr>
            <a:r>
              <a:rPr lang="en-US" sz="1050" b="1" dirty="0">
                <a:solidFill>
                  <a:srgbClr val="0033CC"/>
                </a:solidFill>
              </a:rPr>
              <a:t>University of Liverpool (UK); 2. National High Magnetic Field Laboratory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K.M. Amm (NSF DMR-2128556</a:t>
            </a:r>
            <a:r>
              <a:rPr lang="en-US" sz="1050" dirty="0"/>
              <a:t>); R.W. </a:t>
            </a:r>
            <a:r>
              <a:rPr lang="en-US" sz="1050" dirty="0" err="1"/>
              <a:t>Schurko</a:t>
            </a:r>
            <a:r>
              <a:rPr lang="en-US" sz="1050" dirty="0"/>
              <a:t> (NIH RM1 GM148766); </a:t>
            </a:r>
            <a:r>
              <a:rPr lang="en-US" sz="1050" dirty="0" err="1"/>
              <a:t>F.Blanc</a:t>
            </a:r>
            <a:r>
              <a:rPr lang="en-US" sz="1050" dirty="0"/>
              <a:t> (Leverhulme Research Centre for Functional Materials Design, EPSRC EP/T015063/1, EP/R029946/1)</a:t>
            </a:r>
            <a:endParaRPr lang="en-US" sz="1050" b="1" dirty="0">
              <a:solidFill>
                <a:srgbClr val="0033CC"/>
              </a:solidFill>
            </a:endParaRPr>
          </a:p>
        </p:txBody>
      </p:sp>
      <p:sp>
        <p:nvSpPr>
          <p:cNvPr id="8" name="Rectangle 7">
            <a:extLst>
              <a:ext uri="{FF2B5EF4-FFF2-40B4-BE49-F238E27FC236}">
                <a16:creationId xmlns:a16="http://schemas.microsoft.com/office/drawing/2014/main" id="{03A21348-F1B7-828E-5A47-2148CF5D25D8}"/>
              </a:ext>
            </a:extLst>
          </p:cNvPr>
          <p:cNvSpPr/>
          <p:nvPr/>
        </p:nvSpPr>
        <p:spPr>
          <a:xfrm>
            <a:off x="5934076" y="5132396"/>
            <a:ext cx="6169940" cy="646331"/>
          </a:xfrm>
          <a:prstGeom prst="rect">
            <a:avLst/>
          </a:prstGeom>
        </p:spPr>
        <p:txBody>
          <a:bodyPr wrap="square">
            <a:spAutoFit/>
          </a:bodyPr>
          <a:lstStyle/>
          <a:p>
            <a:pPr algn="just">
              <a:spcAft>
                <a:spcPts val="800"/>
              </a:spcAft>
            </a:pPr>
            <a:r>
              <a:rPr lang="en-US" sz="1200" b="1" dirty="0">
                <a:latin typeface="+mj-lt"/>
                <a:ea typeface="SimSun" panose="02010600030101010101" pitchFamily="2" charset="-122"/>
              </a:rPr>
              <a:t>Figure </a:t>
            </a:r>
            <a:r>
              <a:rPr lang="en-US" sz="1200" b="1" i="1" dirty="0">
                <a:latin typeface="+mj-lt"/>
                <a:ea typeface="SimSun" panose="02010600030101010101" pitchFamily="2" charset="-122"/>
              </a:rPr>
              <a:t>Left</a:t>
            </a:r>
            <a:r>
              <a:rPr lang="en-US" sz="1200" dirty="0">
                <a:latin typeface="+mj-lt"/>
                <a:ea typeface="SimSun" panose="02010600030101010101" pitchFamily="2" charset="-122"/>
              </a:rPr>
              <a:t>: Defect chemistry of a gallium containing electrolyte (</a:t>
            </a:r>
            <a:r>
              <a:rPr lang="en-US" sz="1200" dirty="0">
                <a:solidFill>
                  <a:srgbClr val="FF0000"/>
                </a:solidFill>
                <a:latin typeface="+mj-lt"/>
                <a:ea typeface="SimSun" panose="02010600030101010101" pitchFamily="2" charset="-122"/>
              </a:rPr>
              <a:t>oxygens</a:t>
            </a:r>
            <a:r>
              <a:rPr lang="en-US" sz="1200" dirty="0">
                <a:latin typeface="+mj-lt"/>
                <a:ea typeface="SimSun" panose="02010600030101010101" pitchFamily="2" charset="-122"/>
              </a:rPr>
              <a:t> in red). </a:t>
            </a:r>
            <a:r>
              <a:rPr lang="en-US" sz="1200" b="1" i="1" dirty="0">
                <a:latin typeface="+mj-lt"/>
                <a:ea typeface="SimSun" panose="02010600030101010101" pitchFamily="2" charset="-122"/>
              </a:rPr>
              <a:t>Right</a:t>
            </a:r>
            <a:r>
              <a:rPr lang="en-US" sz="1200" b="1" dirty="0">
                <a:latin typeface="+mj-lt"/>
                <a:ea typeface="SimSun" panose="02010600030101010101" pitchFamily="2" charset="-122"/>
              </a:rPr>
              <a:t>:</a:t>
            </a:r>
            <a:r>
              <a:rPr lang="en-US" sz="1200" dirty="0">
                <a:latin typeface="+mj-lt"/>
                <a:ea typeface="SimSun" panose="02010600030101010101" pitchFamily="2" charset="-122"/>
              </a:rPr>
              <a:t> Resolved (35.2T) </a:t>
            </a:r>
            <a:r>
              <a:rPr lang="en-US" sz="1200" i="1" dirty="0">
                <a:latin typeface="+mj-lt"/>
                <a:ea typeface="SimSun" panose="02010600030101010101" pitchFamily="2" charset="-122"/>
              </a:rPr>
              <a:t>vs.</a:t>
            </a:r>
            <a:r>
              <a:rPr lang="en-US" sz="1200" dirty="0">
                <a:latin typeface="+mj-lt"/>
                <a:ea typeface="SimSun" panose="02010600030101010101" pitchFamily="2" charset="-122"/>
              </a:rPr>
              <a:t> unresolved (23.5T) </a:t>
            </a:r>
            <a:r>
              <a:rPr lang="en-US" sz="1200" baseline="30000" dirty="0">
                <a:latin typeface="+mj-lt"/>
                <a:ea typeface="SimSun" panose="02010600030101010101" pitchFamily="2" charset="-122"/>
              </a:rPr>
              <a:t>71</a:t>
            </a:r>
            <a:r>
              <a:rPr lang="en-US" sz="1200" dirty="0">
                <a:latin typeface="+mj-lt"/>
                <a:ea typeface="SimSun" panose="02010600030101010101" pitchFamily="2" charset="-122"/>
              </a:rPr>
              <a:t>Ga solid-state NMR spectra and a disorder model. Asterisks (*) indicate artefacts (spinning sidebands).</a:t>
            </a:r>
            <a:endParaRPr lang="en-US" sz="1200" dirty="0">
              <a:effectLst/>
              <a:latin typeface="+mj-lt"/>
              <a:ea typeface="SimSun" panose="02010600030101010101" pitchFamily="2" charset="-122"/>
            </a:endParaRPr>
          </a:p>
        </p:txBody>
      </p:sp>
      <p:pic>
        <p:nvPicPr>
          <p:cNvPr id="7" name="Picture 6" descr="A diagram of a graph and diagram of a graph&#10;&#10;Description automatically generated">
            <a:extLst>
              <a:ext uri="{FF2B5EF4-FFF2-40B4-BE49-F238E27FC236}">
                <a16:creationId xmlns:a16="http://schemas.microsoft.com/office/drawing/2014/main" id="{D65C2CEE-995E-53C4-5AA7-30E7CC664E8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75846" y="1476871"/>
            <a:ext cx="5486400" cy="3657600"/>
          </a:xfrm>
          <a:prstGeom prst="rect">
            <a:avLst/>
          </a:prstGeom>
        </p:spPr>
      </p:pic>
      <p:sp>
        <p:nvSpPr>
          <p:cNvPr id="6" name="Text Box 28">
            <a:extLst>
              <a:ext uri="{FF2B5EF4-FFF2-40B4-BE49-F238E27FC236}">
                <a16:creationId xmlns:a16="http://schemas.microsoft.com/office/drawing/2014/main" id="{D46AC6F8-AE04-F3FA-09D6-A332B204EB5D}"/>
              </a:ext>
            </a:extLst>
          </p:cNvPr>
          <p:cNvSpPr txBox="1">
            <a:spLocks noChangeArrowheads="1"/>
          </p:cNvSpPr>
          <p:nvPr/>
        </p:nvSpPr>
        <p:spPr bwMode="auto">
          <a:xfrm>
            <a:off x="0" y="6213667"/>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Solid-State NMR Facility – 36T/40mm Series Connected Hybrid Magnet (35.2T/1.5GHz for </a:t>
            </a:r>
            <a:r>
              <a:rPr lang="en-US" sz="1100" baseline="30000" dirty="0">
                <a:solidFill>
                  <a:srgbClr val="333399"/>
                </a:solidFill>
              </a:rPr>
              <a:t>1</a:t>
            </a:r>
            <a:r>
              <a:rPr lang="en-US" sz="1100" dirty="0">
                <a:solidFill>
                  <a:srgbClr val="333399"/>
                </a:solidFill>
              </a:rPr>
              <a:t>H NMR)</a:t>
            </a:r>
            <a:br>
              <a:rPr lang="en-US" sz="1100" dirty="0">
                <a:solidFill>
                  <a:srgbClr val="333399"/>
                </a:solidFill>
              </a:rPr>
            </a:br>
            <a:r>
              <a:rPr lang="en-US" sz="1100" b="1" dirty="0">
                <a:solidFill>
                  <a:srgbClr val="333399"/>
                </a:solidFill>
              </a:rPr>
              <a:t>Citation: </a:t>
            </a:r>
            <a:r>
              <a:rPr lang="en-US" sz="1100" b="0" i="0" dirty="0" err="1">
                <a:solidFill>
                  <a:srgbClr val="333399"/>
                </a:solidFill>
                <a:effectLst/>
                <a:latin typeface="arial" panose="020B0604020202020204" pitchFamily="34" charset="0"/>
              </a:rPr>
              <a:t>Corti</a:t>
            </a:r>
            <a:r>
              <a:rPr lang="en-US" sz="1100" b="0" i="0" dirty="0">
                <a:solidFill>
                  <a:srgbClr val="333399"/>
                </a:solidFill>
                <a:effectLst/>
                <a:latin typeface="arial" panose="020B0604020202020204" pitchFamily="34" charset="0"/>
              </a:rPr>
              <a:t>, L.; Hung, I.; Venkatesh, A.; Gan, Z.; Claridge, J.B.; </a:t>
            </a:r>
            <a:r>
              <a:rPr lang="en-US" sz="1100" b="0" i="0" dirty="0" err="1">
                <a:solidFill>
                  <a:srgbClr val="333399"/>
                </a:solidFill>
                <a:effectLst/>
                <a:latin typeface="arial" panose="020B0604020202020204" pitchFamily="34" charset="0"/>
              </a:rPr>
              <a:t>Rosseinsky</a:t>
            </a:r>
            <a:r>
              <a:rPr lang="en-US" sz="1100" b="0" i="0" dirty="0">
                <a:solidFill>
                  <a:srgbClr val="333399"/>
                </a:solidFill>
                <a:effectLst/>
                <a:latin typeface="arial" panose="020B0604020202020204" pitchFamily="34" charset="0"/>
              </a:rPr>
              <a:t>, M.J.; Blanc, F., </a:t>
            </a:r>
            <a:r>
              <a:rPr lang="en-US" sz="1100" b="0" i="1" dirty="0">
                <a:solidFill>
                  <a:srgbClr val="333399"/>
                </a:solidFill>
                <a:effectLst/>
                <a:latin typeface="arial" panose="020B0604020202020204" pitchFamily="34" charset="0"/>
              </a:rPr>
              <a:t>Cation Distribution and Anion Transport in the La</a:t>
            </a:r>
            <a:r>
              <a:rPr lang="en-US" sz="1100" b="0" i="1" baseline="-25000" dirty="0">
                <a:solidFill>
                  <a:srgbClr val="333399"/>
                </a:solidFill>
                <a:effectLst/>
                <a:latin typeface="arial" panose="020B0604020202020204" pitchFamily="34" charset="0"/>
              </a:rPr>
              <a:t>3</a:t>
            </a:r>
            <a:r>
              <a:rPr lang="en-US" sz="1100" b="0" i="1" dirty="0">
                <a:solidFill>
                  <a:srgbClr val="333399"/>
                </a:solidFill>
                <a:effectLst/>
                <a:latin typeface="arial" panose="020B0604020202020204" pitchFamily="34" charset="0"/>
              </a:rPr>
              <a:t>Ga</a:t>
            </a:r>
            <a:r>
              <a:rPr lang="en-US" sz="1100" b="0" i="1" baseline="-25000" dirty="0">
                <a:solidFill>
                  <a:srgbClr val="333399"/>
                </a:solidFill>
                <a:effectLst/>
                <a:latin typeface="arial" panose="020B0604020202020204" pitchFamily="34" charset="0"/>
              </a:rPr>
              <a:t>5-x</a:t>
            </a:r>
            <a:r>
              <a:rPr lang="en-US" sz="1100" b="0" i="1" dirty="0">
                <a:solidFill>
                  <a:srgbClr val="333399"/>
                </a:solidFill>
                <a:effectLst/>
                <a:latin typeface="arial" panose="020B0604020202020204" pitchFamily="34" charset="0"/>
              </a:rPr>
              <a:t>Ge</a:t>
            </a:r>
            <a:r>
              <a:rPr lang="en-US" sz="1100" b="0" i="1" baseline="-25000" dirty="0">
                <a:solidFill>
                  <a:srgbClr val="333399"/>
                </a:solidFill>
                <a:effectLst/>
                <a:latin typeface="arial" panose="020B0604020202020204" pitchFamily="34" charset="0"/>
              </a:rPr>
              <a:t>1+x</a:t>
            </a:r>
            <a:r>
              <a:rPr lang="en-US" sz="1100" b="0" i="1" dirty="0">
                <a:solidFill>
                  <a:srgbClr val="333399"/>
                </a:solidFill>
                <a:effectLst/>
                <a:latin typeface="arial" panose="020B0604020202020204" pitchFamily="34" charset="0"/>
              </a:rPr>
              <a:t>O</a:t>
            </a:r>
            <a:r>
              <a:rPr lang="en-US" sz="1100" b="0" i="1" baseline="-25000" dirty="0">
                <a:solidFill>
                  <a:srgbClr val="333399"/>
                </a:solidFill>
                <a:effectLst/>
                <a:latin typeface="arial" panose="020B0604020202020204" pitchFamily="34" charset="0"/>
              </a:rPr>
              <a:t>14+0.5x</a:t>
            </a:r>
            <a:r>
              <a:rPr lang="en-US" sz="1100" b="0" i="1" dirty="0">
                <a:solidFill>
                  <a:srgbClr val="333399"/>
                </a:solidFill>
                <a:effectLst/>
                <a:latin typeface="arial" panose="020B0604020202020204" pitchFamily="34" charset="0"/>
              </a:rPr>
              <a:t> </a:t>
            </a:r>
            <a:r>
              <a:rPr lang="en-US" sz="1100" b="0" i="1" dirty="0" err="1">
                <a:solidFill>
                  <a:srgbClr val="333399"/>
                </a:solidFill>
                <a:effectLst/>
                <a:latin typeface="arial" panose="020B0604020202020204" pitchFamily="34" charset="0"/>
              </a:rPr>
              <a:t>Langasite</a:t>
            </a:r>
            <a:r>
              <a:rPr lang="en-US" sz="1100" b="0" i="1" dirty="0">
                <a:solidFill>
                  <a:srgbClr val="333399"/>
                </a:solidFill>
                <a:effectLst/>
                <a:latin typeface="arial" panose="020B0604020202020204" pitchFamily="34" charset="0"/>
              </a:rPr>
              <a:t> Structure,</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Journal of the American Chemical Society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146</a:t>
            </a:r>
            <a:r>
              <a:rPr lang="en-US" sz="1100" b="0" i="0" dirty="0">
                <a:solidFill>
                  <a:srgbClr val="333399"/>
                </a:solidFill>
                <a:effectLst/>
                <a:latin typeface="arial" panose="020B0604020202020204" pitchFamily="34" charset="0"/>
              </a:rPr>
              <a:t> (20), 14022-14035 (2024) </a:t>
            </a:r>
            <a:r>
              <a:rPr lang="en-US" sz="1100" b="1" i="0" dirty="0">
                <a:solidFill>
                  <a:srgbClr val="333399"/>
                </a:solidFill>
                <a:effectLst/>
                <a:latin typeface="arial" panose="020B0604020202020204" pitchFamily="34" charset="0"/>
                <a:hlinkClick r:id="rId6">
                  <a:extLst>
                    <a:ext uri="{A12FA001-AC4F-418D-AE19-62706E023703}">
                      <ahyp:hlinkClr xmlns:ahyp="http://schemas.microsoft.com/office/drawing/2018/hyperlinkcolor" val="tx"/>
                    </a:ext>
                  </a:extLst>
                </a:hlinkClick>
              </a:rPr>
              <a:t>doi.org/10.1021/jacs.4c02324</a:t>
            </a:r>
            <a:endParaRPr lang="en-US" sz="1100" dirty="0">
              <a:solidFill>
                <a:srgbClr val="333399"/>
              </a:solidFill>
            </a:endParaRP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diagram of an electrolyte&#10;&#10;Description automatically generated">
            <a:extLst>
              <a:ext uri="{FF2B5EF4-FFF2-40B4-BE49-F238E27FC236}">
                <a16:creationId xmlns:a16="http://schemas.microsoft.com/office/drawing/2014/main" id="{12EA7EE6-6087-5A3E-3EDA-D0196B211E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6421" y="1351259"/>
            <a:ext cx="3989407" cy="3989407"/>
          </a:xfrm>
          <a:prstGeom prst="rect">
            <a:avLst/>
          </a:prstGeom>
        </p:spPr>
      </p:pic>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331915"/>
            <a:ext cx="6944658" cy="4278094"/>
          </a:xfrm>
          <a:prstGeom prst="rect">
            <a:avLst/>
          </a:prstGeom>
          <a:noFill/>
          <a:ln w="9525">
            <a:noFill/>
            <a:miter lim="800000"/>
            <a:headEnd/>
            <a:tailEnd/>
          </a:ln>
        </p:spPr>
        <p:txBody>
          <a:bodyPr wrap="square">
            <a:spAutoFit/>
          </a:bodyPr>
          <a:lstStyle/>
          <a:p>
            <a:r>
              <a:rPr lang="en-US" sz="1200" dirty="0"/>
              <a:t>Solid oxide fuel cells are advanced devices that generate clean energy by using hydrogen as fuel and oxygen from the air. They produce electricity without harmful emissions, addressing environmental concerns. These fuel cells don't need recharging and can continuously power things like vehicles and buildings.</a:t>
            </a:r>
          </a:p>
          <a:p>
            <a:pPr algn="just"/>
            <a:endParaRPr lang="en-US" sz="800" dirty="0">
              <a:solidFill>
                <a:srgbClr val="000000"/>
              </a:solidFill>
            </a:endParaRPr>
          </a:p>
          <a:p>
            <a:r>
              <a:rPr lang="en-US" sz="1200" dirty="0"/>
              <a:t>All fuel cells work in a similar way: they have a negative electrode (anode) and a positive electrode (cathode) with an electrolyte in between. In solid oxide fuel cells, the electrolyte moves oxygen ions between the electrodes to convert chemical energy into electricity. This process needs special materials with defects in their atomic structures that can hold different numbers of oxygen ions. Gallium (Ga) is one such element that can do this.</a:t>
            </a:r>
          </a:p>
          <a:p>
            <a:pPr algn="just"/>
            <a:endParaRPr lang="en-US" sz="800" b="1" dirty="0">
              <a:solidFill>
                <a:srgbClr val="000000"/>
              </a:solidFill>
            </a:endParaRPr>
          </a:p>
          <a:p>
            <a:pPr algn="just"/>
            <a:r>
              <a:rPr lang="en-US" sz="1200" b="1" dirty="0">
                <a:solidFill>
                  <a:srgbClr val="000000"/>
                </a:solidFill>
              </a:rPr>
              <a:t>What is the finding? </a:t>
            </a:r>
            <a:r>
              <a:rPr lang="en-US" sz="1200" dirty="0"/>
              <a:t>We developed a method using </a:t>
            </a:r>
            <a:r>
              <a:rPr lang="en-US" sz="1200" baseline="30000" dirty="0"/>
              <a:t>71</a:t>
            </a:r>
            <a:r>
              <a:rPr lang="en-US" sz="1200" dirty="0"/>
              <a:t>Ga solid-state NMR spectroscopy with the world's highest-field magnet (at the </a:t>
            </a:r>
            <a:r>
              <a:rPr lang="en-US" sz="1200" dirty="0" err="1"/>
              <a:t>MagLab</a:t>
            </a:r>
            <a:r>
              <a:rPr lang="en-US" sz="1200" dirty="0"/>
              <a:t>) to study the number of oxygen ions around each gallium atom in electrolyte materials.</a:t>
            </a:r>
          </a:p>
          <a:p>
            <a:pPr algn="just"/>
            <a:endParaRPr lang="en-US" sz="800" dirty="0">
              <a:solidFill>
                <a:srgbClr val="000000"/>
              </a:solidFill>
            </a:endParaRPr>
          </a:p>
          <a:p>
            <a:pPr algn="just"/>
            <a:r>
              <a:rPr lang="en-US" sz="1200" b="1" dirty="0">
                <a:solidFill>
                  <a:srgbClr val="000000"/>
                </a:solidFill>
              </a:rPr>
              <a:t>Why is this important? </a:t>
            </a:r>
            <a:r>
              <a:rPr lang="en-US" sz="1200" dirty="0"/>
              <a:t>The function of these materials is controlled by their defect chemistry. Our results clearly show gallium atoms bound to 4, 5, or 6 oxygen ions. This information will help design better electrolyte materials for solid oxide fuel cells.</a:t>
            </a:r>
            <a:endParaRPr lang="en-US" sz="1200" dirty="0">
              <a:latin typeface="Arial" charset="0"/>
            </a:endParaRP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t>To see the different gallium sites in the 71Ga solid-state NMR spectrum, we need to use the world's highest magnetic field: the 36 Tesla Series Connected Hybrid magnet. </a:t>
            </a:r>
            <a:r>
              <a:rPr lang="en-US" sz="1200" dirty="0">
                <a:latin typeface="Arial" charset="0"/>
              </a:rPr>
              <a:t>This ultra-high field NMR platform </a:t>
            </a:r>
            <a:r>
              <a:rPr lang="en-US" sz="1200" dirty="0"/>
              <a:t>provides a level of detail and spectral resolution that lower fields can’t, allowing us to determine the molecular structures of a wide range of advanced materials</a:t>
            </a:r>
            <a:r>
              <a:rPr lang="en-US" sz="1200" dirty="0">
                <a:latin typeface="Arial" charset="0"/>
              </a:rPr>
              <a:t>.</a:t>
            </a:r>
            <a:endParaRPr lang="en-US" sz="1200" dirty="0">
              <a:latin typeface="+mn-lt"/>
            </a:endParaRP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7267388" y="1329113"/>
            <a:ext cx="4836628" cy="5077472"/>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4" cstate="print"/>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253766" y="42336"/>
            <a:ext cx="9521072" cy="1177245"/>
          </a:xfrm>
          <a:prstGeom prst="rect">
            <a:avLst/>
          </a:prstGeom>
          <a:noFill/>
          <a:ln w="9525">
            <a:noFill/>
            <a:miter lim="800000"/>
            <a:headEnd/>
            <a:tailEnd/>
          </a:ln>
        </p:spPr>
        <p:txBody>
          <a:bodyPr wrap="square">
            <a:spAutoFit/>
          </a:bodyPr>
          <a:lstStyle/>
          <a:p>
            <a:pPr algn="ctr">
              <a:spcBef>
                <a:spcPts val="0"/>
              </a:spcBef>
            </a:pPr>
            <a:r>
              <a:rPr lang="en-US" sz="1600" b="1" dirty="0"/>
              <a:t>Fuel Cell Chemistry with </a:t>
            </a:r>
            <a:r>
              <a:rPr lang="en-US" sz="1600" b="1" baseline="30000" dirty="0"/>
              <a:t>71</a:t>
            </a:r>
            <a:r>
              <a:rPr lang="en-US" sz="1600" b="1" dirty="0"/>
              <a:t>Ga NMR Spectroscopy</a:t>
            </a:r>
          </a:p>
          <a:p>
            <a:pPr algn="ctr">
              <a:spcBef>
                <a:spcPts val="0"/>
              </a:spcBef>
            </a:pPr>
            <a:endParaRPr lang="en-US" sz="600" dirty="0"/>
          </a:p>
          <a:p>
            <a:pPr algn="ctr">
              <a:spcBef>
                <a:spcPts val="0"/>
              </a:spcBef>
            </a:pPr>
            <a:r>
              <a:rPr lang="en-US" sz="1100" dirty="0"/>
              <a:t>Lucia Corti</a:t>
            </a:r>
            <a:r>
              <a:rPr lang="en-US" sz="1100" baseline="30000" dirty="0"/>
              <a:t>1</a:t>
            </a:r>
            <a:r>
              <a:rPr lang="en-US" sz="1100" dirty="0"/>
              <a:t>, Ivan Hung</a:t>
            </a:r>
            <a:r>
              <a:rPr lang="en-US" sz="1100" baseline="30000" dirty="0"/>
              <a:t>2</a:t>
            </a:r>
            <a:r>
              <a:rPr lang="en-US" sz="1100" dirty="0"/>
              <a:t>, Amrit Venkatesh</a:t>
            </a:r>
            <a:r>
              <a:rPr lang="en-US" sz="1100" baseline="30000" dirty="0"/>
              <a:t>2</a:t>
            </a:r>
            <a:r>
              <a:rPr lang="en-US" sz="1100" dirty="0"/>
              <a:t>, </a:t>
            </a:r>
            <a:r>
              <a:rPr lang="en-US" sz="1100" dirty="0" err="1"/>
              <a:t>Zhehong</a:t>
            </a:r>
            <a:r>
              <a:rPr lang="en-US" sz="1100" dirty="0"/>
              <a:t> Gan</a:t>
            </a:r>
            <a:r>
              <a:rPr lang="en-US" sz="1100" baseline="30000" dirty="0"/>
              <a:t>2</a:t>
            </a:r>
            <a:r>
              <a:rPr lang="en-US" sz="1100" dirty="0"/>
              <a:t>, John B. Claridge</a:t>
            </a:r>
            <a:r>
              <a:rPr lang="en-US" sz="1100" baseline="30000" dirty="0"/>
              <a:t>1</a:t>
            </a:r>
            <a:r>
              <a:rPr lang="en-US" sz="1100" dirty="0"/>
              <a:t>, Matthew J. Rosseinsky</a:t>
            </a:r>
            <a:r>
              <a:rPr lang="en-US" sz="1100" baseline="30000" dirty="0"/>
              <a:t>1</a:t>
            </a:r>
            <a:r>
              <a:rPr lang="en-US" sz="1100" dirty="0"/>
              <a:t>, Frédéric Blanc</a:t>
            </a:r>
            <a:r>
              <a:rPr lang="en-US" sz="1100" baseline="30000" dirty="0"/>
              <a:t>1</a:t>
            </a:r>
            <a:r>
              <a:rPr lang="en-US" sz="1100" dirty="0"/>
              <a:t> </a:t>
            </a:r>
          </a:p>
          <a:p>
            <a:pPr marL="228600" indent="-228600" algn="ctr">
              <a:spcBef>
                <a:spcPts val="0"/>
              </a:spcBef>
              <a:buAutoNum type="arabicPeriod"/>
            </a:pPr>
            <a:r>
              <a:rPr lang="en-US" sz="1050" b="1" dirty="0">
                <a:solidFill>
                  <a:srgbClr val="0033CC"/>
                </a:solidFill>
              </a:rPr>
              <a:t>University of Liverpool (UK); 2. National High Magnetic Field Laboratory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K.M. </a:t>
            </a:r>
            <a:r>
              <a:rPr lang="en-US" sz="1050" dirty="0" err="1">
                <a:latin typeface="+mn-lt"/>
              </a:rPr>
              <a:t>Amm</a:t>
            </a:r>
            <a:r>
              <a:rPr lang="en-US" sz="1050" dirty="0">
                <a:latin typeface="+mn-lt"/>
              </a:rPr>
              <a:t> (NSF DMR-2128556</a:t>
            </a:r>
            <a:r>
              <a:rPr lang="en-US" sz="1050" dirty="0"/>
              <a:t>); R.W. </a:t>
            </a:r>
            <a:r>
              <a:rPr lang="en-US" sz="1050" dirty="0" err="1"/>
              <a:t>Schurko</a:t>
            </a:r>
            <a:r>
              <a:rPr lang="en-US" sz="1050" dirty="0"/>
              <a:t> (NIH RM1 GM148766); </a:t>
            </a:r>
            <a:r>
              <a:rPr lang="en-US" sz="1050" dirty="0" err="1"/>
              <a:t>F.Blanc</a:t>
            </a:r>
            <a:r>
              <a:rPr lang="en-US" sz="1050" dirty="0"/>
              <a:t> (Leverhulme Research Centre for Functional Materials Design, EPSRC EP/T015063/1, EP/R029946/1)</a:t>
            </a:r>
            <a:endParaRPr lang="en-US" sz="1050" b="1" dirty="0">
              <a:solidFill>
                <a:srgbClr val="0033CC"/>
              </a:solidFil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11" name="Rectangle 10"/>
          <p:cNvSpPr/>
          <p:nvPr/>
        </p:nvSpPr>
        <p:spPr>
          <a:xfrm>
            <a:off x="7338234" y="5351174"/>
            <a:ext cx="4765782" cy="1015663"/>
          </a:xfrm>
          <a:prstGeom prst="rect">
            <a:avLst/>
          </a:prstGeom>
        </p:spPr>
        <p:txBody>
          <a:bodyPr wrap="square">
            <a:spAutoFit/>
          </a:bodyPr>
          <a:lstStyle/>
          <a:p>
            <a:pPr algn="just">
              <a:spcAft>
                <a:spcPts val="800"/>
              </a:spcAft>
            </a:pPr>
            <a:r>
              <a:rPr lang="en-US" sz="1200" b="1" dirty="0">
                <a:latin typeface="+mj-lt"/>
                <a:ea typeface="SimSun" panose="02010600030101010101" pitchFamily="2" charset="-122"/>
              </a:rPr>
              <a:t>Figure </a:t>
            </a:r>
            <a:r>
              <a:rPr lang="en-US" sz="1200" b="1" i="1" dirty="0">
                <a:latin typeface="+mj-lt"/>
                <a:ea typeface="SimSun" panose="02010600030101010101" pitchFamily="2" charset="-122"/>
              </a:rPr>
              <a:t>Top</a:t>
            </a:r>
            <a:r>
              <a:rPr lang="en-US" sz="1200" b="1" dirty="0">
                <a:latin typeface="+mj-lt"/>
                <a:ea typeface="SimSun" panose="02010600030101010101" pitchFamily="2" charset="-122"/>
              </a:rPr>
              <a:t>:</a:t>
            </a:r>
            <a:r>
              <a:rPr lang="en-US" sz="1200" dirty="0">
                <a:latin typeface="+mj-lt"/>
                <a:ea typeface="SimSun" panose="02010600030101010101" pitchFamily="2" charset="-122"/>
              </a:rPr>
              <a:t> The electrolyte material incorporated in a solid oxide fuel cell. (Image Credit: Lucia </a:t>
            </a:r>
            <a:r>
              <a:rPr lang="en-US" sz="1200" dirty="0" err="1">
                <a:latin typeface="+mj-lt"/>
                <a:ea typeface="SimSun" panose="02010600030101010101" pitchFamily="2" charset="-122"/>
              </a:rPr>
              <a:t>Corti</a:t>
            </a:r>
            <a:r>
              <a:rPr lang="en-US" sz="1200" dirty="0">
                <a:latin typeface="+mj-lt"/>
                <a:ea typeface="SimSun" panose="02010600030101010101" pitchFamily="2" charset="-122"/>
              </a:rPr>
              <a:t>, University of Liverpool) </a:t>
            </a:r>
            <a:r>
              <a:rPr lang="en-US" sz="1200" b="1" i="1" dirty="0">
                <a:latin typeface="+mj-lt"/>
                <a:ea typeface="SimSun" panose="02010600030101010101" pitchFamily="2" charset="-122"/>
              </a:rPr>
              <a:t>Bottom</a:t>
            </a:r>
            <a:r>
              <a:rPr lang="en-US" sz="1200" b="1" dirty="0">
                <a:latin typeface="+mj-lt"/>
                <a:ea typeface="SimSun" panose="02010600030101010101" pitchFamily="2" charset="-122"/>
              </a:rPr>
              <a:t>:</a:t>
            </a:r>
            <a:r>
              <a:rPr lang="en-US" sz="1200" dirty="0">
                <a:latin typeface="+mj-lt"/>
                <a:ea typeface="SimSun" panose="02010600030101010101" pitchFamily="2" charset="-122"/>
              </a:rPr>
              <a:t> </a:t>
            </a:r>
            <a:r>
              <a:rPr lang="en-US" sz="1200" baseline="30000" dirty="0">
                <a:latin typeface="+mj-lt"/>
                <a:ea typeface="SimSun" panose="02010600030101010101" pitchFamily="2" charset="-122"/>
              </a:rPr>
              <a:t>71</a:t>
            </a:r>
            <a:r>
              <a:rPr lang="en-US" sz="1200" dirty="0">
                <a:latin typeface="+mj-lt"/>
                <a:ea typeface="SimSun" panose="02010600030101010101" pitchFamily="2" charset="-122"/>
              </a:rPr>
              <a:t>Ga solid-state NMR spectra and computational models showing gallium with different numbers (4, 5, and 6) of proximate oxygen ions. Asterisks (*) indicate artefacts.</a:t>
            </a:r>
            <a:endParaRPr lang="en-US" sz="1200" dirty="0">
              <a:effectLst/>
              <a:latin typeface="+mj-lt"/>
              <a:ea typeface="SimSun" panose="02010600030101010101" pitchFamily="2" charset="-122"/>
            </a:endParaRPr>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TextBox 4">
            <a:extLst>
              <a:ext uri="{FF2B5EF4-FFF2-40B4-BE49-F238E27FC236}">
                <a16:creationId xmlns:a16="http://schemas.microsoft.com/office/drawing/2014/main" id="{286E7F2D-7E8F-19E7-34B2-3B8A7A4A3348}"/>
              </a:ext>
            </a:extLst>
          </p:cNvPr>
          <p:cNvSpPr txBox="1"/>
          <p:nvPr/>
        </p:nvSpPr>
        <p:spPr>
          <a:xfrm>
            <a:off x="8333032" y="3194896"/>
            <a:ext cx="712054" cy="307777"/>
          </a:xfrm>
          <a:prstGeom prst="rect">
            <a:avLst/>
          </a:prstGeom>
          <a:noFill/>
        </p:spPr>
        <p:txBody>
          <a:bodyPr wrap="none" rtlCol="0">
            <a:spAutoFit/>
          </a:bodyPr>
          <a:lstStyle/>
          <a:p>
            <a:r>
              <a:rPr lang="en-US" sz="1400" dirty="0">
                <a:solidFill>
                  <a:srgbClr val="FF0000"/>
                </a:solidFill>
              </a:rPr>
              <a:t>Ga(IV)</a:t>
            </a:r>
          </a:p>
        </p:txBody>
      </p:sp>
      <p:sp>
        <p:nvSpPr>
          <p:cNvPr id="6" name="TextBox 5">
            <a:extLst>
              <a:ext uri="{FF2B5EF4-FFF2-40B4-BE49-F238E27FC236}">
                <a16:creationId xmlns:a16="http://schemas.microsoft.com/office/drawing/2014/main" id="{AE4DF3B5-67E4-FB68-7E1B-6697BDB6C55F}"/>
              </a:ext>
            </a:extLst>
          </p:cNvPr>
          <p:cNvSpPr txBox="1"/>
          <p:nvPr/>
        </p:nvSpPr>
        <p:spPr>
          <a:xfrm>
            <a:off x="9192666" y="3146778"/>
            <a:ext cx="662361" cy="307777"/>
          </a:xfrm>
          <a:prstGeom prst="rect">
            <a:avLst/>
          </a:prstGeom>
          <a:noFill/>
        </p:spPr>
        <p:txBody>
          <a:bodyPr wrap="none" rtlCol="0">
            <a:spAutoFit/>
          </a:bodyPr>
          <a:lstStyle/>
          <a:p>
            <a:r>
              <a:rPr lang="en-US" sz="1400" dirty="0">
                <a:solidFill>
                  <a:srgbClr val="FF0000"/>
                </a:solidFill>
              </a:rPr>
              <a:t>Ga(V)</a:t>
            </a:r>
          </a:p>
        </p:txBody>
      </p:sp>
      <p:sp>
        <p:nvSpPr>
          <p:cNvPr id="7" name="TextBox 6">
            <a:extLst>
              <a:ext uri="{FF2B5EF4-FFF2-40B4-BE49-F238E27FC236}">
                <a16:creationId xmlns:a16="http://schemas.microsoft.com/office/drawing/2014/main" id="{B03A72E6-7177-7AB5-1EAE-749E10DE2CC5}"/>
              </a:ext>
            </a:extLst>
          </p:cNvPr>
          <p:cNvSpPr txBox="1"/>
          <p:nvPr/>
        </p:nvSpPr>
        <p:spPr>
          <a:xfrm>
            <a:off x="10226180" y="3297396"/>
            <a:ext cx="712054" cy="307777"/>
          </a:xfrm>
          <a:prstGeom prst="rect">
            <a:avLst/>
          </a:prstGeom>
          <a:noFill/>
        </p:spPr>
        <p:txBody>
          <a:bodyPr wrap="none" rtlCol="0">
            <a:spAutoFit/>
          </a:bodyPr>
          <a:lstStyle/>
          <a:p>
            <a:r>
              <a:rPr lang="en-US" sz="1400" dirty="0">
                <a:solidFill>
                  <a:srgbClr val="FF0000"/>
                </a:solidFill>
              </a:rPr>
              <a:t>Ga(VI)</a:t>
            </a:r>
          </a:p>
        </p:txBody>
      </p:sp>
      <p:cxnSp>
        <p:nvCxnSpPr>
          <p:cNvPr id="9" name="Straight Arrow Connector 8">
            <a:extLst>
              <a:ext uri="{FF2B5EF4-FFF2-40B4-BE49-F238E27FC236}">
                <a16:creationId xmlns:a16="http://schemas.microsoft.com/office/drawing/2014/main" id="{17172EBD-5F3F-0AFF-B3D7-BEA1926F5486}"/>
              </a:ext>
            </a:extLst>
          </p:cNvPr>
          <p:cNvCxnSpPr>
            <a:cxnSpLocks/>
          </p:cNvCxnSpPr>
          <p:nvPr/>
        </p:nvCxnSpPr>
        <p:spPr>
          <a:xfrm>
            <a:off x="8799923" y="3471022"/>
            <a:ext cx="347322" cy="224190"/>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23F00584-A102-2B17-CBA7-EE96819057F4}"/>
              </a:ext>
            </a:extLst>
          </p:cNvPr>
          <p:cNvCxnSpPr>
            <a:cxnSpLocks/>
          </p:cNvCxnSpPr>
          <p:nvPr/>
        </p:nvCxnSpPr>
        <p:spPr>
          <a:xfrm>
            <a:off x="9488980" y="3422710"/>
            <a:ext cx="68029" cy="183324"/>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A4379EA4-DFA5-3007-04C6-4E0257A9E9B9}"/>
              </a:ext>
            </a:extLst>
          </p:cNvPr>
          <p:cNvCxnSpPr>
            <a:cxnSpLocks/>
          </p:cNvCxnSpPr>
          <p:nvPr/>
        </p:nvCxnSpPr>
        <p:spPr>
          <a:xfrm flipH="1">
            <a:off x="9974103" y="3508375"/>
            <a:ext cx="328772" cy="156079"/>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8" name="Text Box 28">
            <a:extLst>
              <a:ext uri="{FF2B5EF4-FFF2-40B4-BE49-F238E27FC236}">
                <a16:creationId xmlns:a16="http://schemas.microsoft.com/office/drawing/2014/main" id="{A7938147-9B4B-1B72-78E6-40A1C3EC5B82}"/>
              </a:ext>
            </a:extLst>
          </p:cNvPr>
          <p:cNvSpPr txBox="1">
            <a:spLocks noChangeArrowheads="1"/>
          </p:cNvSpPr>
          <p:nvPr/>
        </p:nvSpPr>
        <p:spPr bwMode="auto">
          <a:xfrm>
            <a:off x="87984" y="6101867"/>
            <a:ext cx="12192000" cy="769441"/>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Solid-State NMR Facility – 36T/40mm Series Connected Hybrid Magnet </a:t>
            </a:r>
          </a:p>
          <a:p>
            <a:r>
              <a:rPr lang="en-US" sz="1100" dirty="0">
                <a:solidFill>
                  <a:srgbClr val="333399"/>
                </a:solidFill>
              </a:rPr>
              <a:t>(35.2T/1.5GHz for </a:t>
            </a:r>
            <a:r>
              <a:rPr lang="en-US" sz="1100" baseline="30000" dirty="0">
                <a:solidFill>
                  <a:srgbClr val="333399"/>
                </a:solidFill>
              </a:rPr>
              <a:t>1</a:t>
            </a:r>
            <a:r>
              <a:rPr lang="en-US" sz="1100" dirty="0">
                <a:solidFill>
                  <a:srgbClr val="333399"/>
                </a:solidFill>
              </a:rPr>
              <a:t>H NMR)</a:t>
            </a:r>
            <a:br>
              <a:rPr lang="en-US" sz="1100" dirty="0">
                <a:solidFill>
                  <a:srgbClr val="333399"/>
                </a:solidFill>
              </a:rPr>
            </a:br>
            <a:r>
              <a:rPr lang="en-US" sz="1100" b="1" dirty="0">
                <a:solidFill>
                  <a:srgbClr val="333399"/>
                </a:solidFill>
              </a:rPr>
              <a:t>Citation: </a:t>
            </a:r>
            <a:r>
              <a:rPr lang="en-US" sz="1100" b="0" i="0" dirty="0" err="1">
                <a:solidFill>
                  <a:srgbClr val="333399"/>
                </a:solidFill>
                <a:effectLst/>
                <a:latin typeface="arial" panose="020B0604020202020204" pitchFamily="34" charset="0"/>
              </a:rPr>
              <a:t>Corti</a:t>
            </a:r>
            <a:r>
              <a:rPr lang="en-US" sz="1100" b="0" i="0" dirty="0">
                <a:solidFill>
                  <a:srgbClr val="333399"/>
                </a:solidFill>
                <a:effectLst/>
                <a:latin typeface="arial" panose="020B0604020202020204" pitchFamily="34" charset="0"/>
              </a:rPr>
              <a:t>, L.; Hung, I.; Venkatesh, A.; Gan, Z.; Claridge, J.B.; </a:t>
            </a:r>
            <a:r>
              <a:rPr lang="en-US" sz="1100" b="0" i="0" dirty="0" err="1">
                <a:solidFill>
                  <a:srgbClr val="333399"/>
                </a:solidFill>
                <a:effectLst/>
                <a:latin typeface="arial" panose="020B0604020202020204" pitchFamily="34" charset="0"/>
              </a:rPr>
              <a:t>Rosseinsky</a:t>
            </a:r>
            <a:r>
              <a:rPr lang="en-US" sz="1100" b="0" i="0" dirty="0">
                <a:solidFill>
                  <a:srgbClr val="333399"/>
                </a:solidFill>
                <a:effectLst/>
                <a:latin typeface="arial" panose="020B0604020202020204" pitchFamily="34" charset="0"/>
              </a:rPr>
              <a:t>, M.J.; Blanc, F., </a:t>
            </a:r>
            <a:r>
              <a:rPr lang="en-US" sz="1100" b="0" i="1" dirty="0">
                <a:solidFill>
                  <a:srgbClr val="333399"/>
                </a:solidFill>
                <a:effectLst/>
                <a:latin typeface="arial" panose="020B0604020202020204" pitchFamily="34" charset="0"/>
              </a:rPr>
              <a:t>Cation Distribution and Anion Transport in the La</a:t>
            </a:r>
            <a:r>
              <a:rPr lang="en-US" sz="1100" b="0" i="1" baseline="-25000" dirty="0">
                <a:solidFill>
                  <a:srgbClr val="333399"/>
                </a:solidFill>
                <a:effectLst/>
                <a:latin typeface="arial" panose="020B0604020202020204" pitchFamily="34" charset="0"/>
              </a:rPr>
              <a:t>3</a:t>
            </a:r>
            <a:r>
              <a:rPr lang="en-US" sz="1100" b="0" i="1" dirty="0">
                <a:solidFill>
                  <a:srgbClr val="333399"/>
                </a:solidFill>
                <a:effectLst/>
                <a:latin typeface="arial" panose="020B0604020202020204" pitchFamily="34" charset="0"/>
              </a:rPr>
              <a:t>Ga</a:t>
            </a:r>
            <a:r>
              <a:rPr lang="en-US" sz="1100" b="0" i="1" baseline="-25000" dirty="0">
                <a:solidFill>
                  <a:srgbClr val="333399"/>
                </a:solidFill>
                <a:effectLst/>
                <a:latin typeface="arial" panose="020B0604020202020204" pitchFamily="34" charset="0"/>
              </a:rPr>
              <a:t>5-x</a:t>
            </a:r>
            <a:r>
              <a:rPr lang="en-US" sz="1100" b="0" i="1" dirty="0">
                <a:solidFill>
                  <a:srgbClr val="333399"/>
                </a:solidFill>
                <a:effectLst/>
                <a:latin typeface="arial" panose="020B0604020202020204" pitchFamily="34" charset="0"/>
              </a:rPr>
              <a:t>Ge</a:t>
            </a:r>
            <a:r>
              <a:rPr lang="en-US" sz="1100" b="0" i="1" baseline="-25000" dirty="0">
                <a:solidFill>
                  <a:srgbClr val="333399"/>
                </a:solidFill>
                <a:effectLst/>
                <a:latin typeface="arial" panose="020B0604020202020204" pitchFamily="34" charset="0"/>
              </a:rPr>
              <a:t>1+x</a:t>
            </a:r>
            <a:r>
              <a:rPr lang="en-US" sz="1100" b="0" i="1" dirty="0">
                <a:solidFill>
                  <a:srgbClr val="333399"/>
                </a:solidFill>
                <a:effectLst/>
                <a:latin typeface="arial" panose="020B0604020202020204" pitchFamily="34" charset="0"/>
              </a:rPr>
              <a:t>O</a:t>
            </a:r>
            <a:r>
              <a:rPr lang="en-US" sz="1100" b="0" i="1" baseline="-25000" dirty="0">
                <a:solidFill>
                  <a:srgbClr val="333399"/>
                </a:solidFill>
                <a:effectLst/>
                <a:latin typeface="arial" panose="020B0604020202020204" pitchFamily="34" charset="0"/>
              </a:rPr>
              <a:t>14+0.5x</a:t>
            </a:r>
            <a:r>
              <a:rPr lang="en-US" sz="1100" b="0" i="1" dirty="0">
                <a:solidFill>
                  <a:srgbClr val="333399"/>
                </a:solidFill>
                <a:effectLst/>
                <a:latin typeface="arial" panose="020B0604020202020204" pitchFamily="34" charset="0"/>
              </a:rPr>
              <a:t> </a:t>
            </a:r>
            <a:r>
              <a:rPr lang="en-US" sz="1100" b="0" i="1" dirty="0" err="1">
                <a:solidFill>
                  <a:srgbClr val="333399"/>
                </a:solidFill>
                <a:effectLst/>
                <a:latin typeface="arial" panose="020B0604020202020204" pitchFamily="34" charset="0"/>
              </a:rPr>
              <a:t>Langasite</a:t>
            </a:r>
            <a:r>
              <a:rPr lang="en-US" sz="1100" b="0" i="1" dirty="0">
                <a:solidFill>
                  <a:srgbClr val="333399"/>
                </a:solidFill>
                <a:effectLst/>
                <a:latin typeface="arial" panose="020B0604020202020204" pitchFamily="34" charset="0"/>
              </a:rPr>
              <a:t> Structure,</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Journal of the American Chemical Society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146</a:t>
            </a:r>
            <a:r>
              <a:rPr lang="en-US" sz="1100" b="0" i="0" dirty="0">
                <a:solidFill>
                  <a:srgbClr val="333399"/>
                </a:solidFill>
                <a:effectLst/>
                <a:latin typeface="arial" panose="020B0604020202020204" pitchFamily="34" charset="0"/>
              </a:rPr>
              <a:t> (20), 14022-14035 (2024) </a:t>
            </a:r>
            <a:r>
              <a:rPr lang="en-US" sz="1100" b="1" i="0" dirty="0">
                <a:solidFill>
                  <a:srgbClr val="333399"/>
                </a:solidFill>
                <a:effectLst/>
                <a:latin typeface="arial" panose="020B0604020202020204" pitchFamily="34" charset="0"/>
                <a:hlinkClick r:id="rId6">
                  <a:extLst>
                    <a:ext uri="{A12FA001-AC4F-418D-AE19-62706E023703}">
                      <ahyp:hlinkClr xmlns:ahyp="http://schemas.microsoft.com/office/drawing/2018/hyperlinkcolor" val="tx"/>
                    </a:ext>
                  </a:extLst>
                </a:hlinkClick>
              </a:rPr>
              <a:t>doi.org/10.1021/jacs.4c02324</a:t>
            </a:r>
            <a:endParaRPr lang="en-US" sz="1100" dirty="0">
              <a:solidFill>
                <a:srgbClr val="333399"/>
              </a:solidFill>
            </a:endParaRPr>
          </a:p>
        </p:txBody>
      </p:sp>
    </p:spTree>
    <p:extLst>
      <p:ext uri="{BB962C8B-B14F-4D97-AF65-F5344CB8AC3E}">
        <p14:creationId xmlns:p14="http://schemas.microsoft.com/office/powerpoint/2010/main" val="138851859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918131-5AC9-44BE-8A44-CE4DBC27DEBD}"/>
</file>

<file path=customXml/itemProps2.xml><?xml version="1.0" encoding="utf-8"?>
<ds:datastoreItem xmlns:ds="http://schemas.openxmlformats.org/officeDocument/2006/customXml" ds:itemID="{5F86D4CB-2D5D-4976-B959-723D4B642353}"/>
</file>

<file path=customXml/itemProps3.xml><?xml version="1.0" encoding="utf-8"?>
<ds:datastoreItem xmlns:ds="http://schemas.openxmlformats.org/officeDocument/2006/customXml" ds:itemID="{E9E7954B-3CBF-447E-88E3-CB47892EDFE5}"/>
</file>

<file path=docProps/app.xml><?xml version="1.0" encoding="utf-8"?>
<Properties xmlns="http://schemas.openxmlformats.org/officeDocument/2006/extended-properties" xmlns:vt="http://schemas.openxmlformats.org/officeDocument/2006/docPropsVTypes">
  <TotalTime>7177</TotalTime>
  <Words>1284</Words>
  <Application>Microsoft Office PowerPoint</Application>
  <PresentationFormat>Widescreen</PresentationFormat>
  <Paragraphs>42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Calibri</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223</cp:revision>
  <cp:lastPrinted>2019-07-16T13:07:28Z</cp:lastPrinted>
  <dcterms:created xsi:type="dcterms:W3CDTF">2004-08-07T03:10:56Z</dcterms:created>
  <dcterms:modified xsi:type="dcterms:W3CDTF">2024-08-12T17:17:10Z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