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3" r:id="rId3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709C57-AADC-4F11-BD1C-6B9EFF0DFC70}" v="2" dt="2024-08-01T20:17:08.8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26" autoAdjust="0"/>
    <p:restoredTop sz="96374" autoAdjust="0"/>
  </p:normalViewPr>
  <p:slideViewPr>
    <p:cSldViewPr snapToGrid="0">
      <p:cViewPr varScale="1">
        <p:scale>
          <a:sx n="98" d="100"/>
          <a:sy n="98" d="100"/>
        </p:scale>
        <p:origin x="58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22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8/s41557-024-01552-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8/s41557-024-01552-7" TargetMode="External"/><Relationship Id="rId5" Type="http://schemas.openxmlformats.org/officeDocument/2006/relationships/image" Target="../media/image4.tif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C3EFBFB-159B-40C0-89D8-9D4D27598E12}"/>
              </a:ext>
            </a:extLst>
          </p:cNvPr>
          <p:cNvSpPr/>
          <p:nvPr/>
        </p:nvSpPr>
        <p:spPr>
          <a:xfrm>
            <a:off x="5072332" y="5201755"/>
            <a:ext cx="69809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i="1" dirty="0"/>
              <a:t>Figure 1: </a:t>
            </a:r>
            <a:r>
              <a:rPr lang="en-US" sz="1200" i="1" dirty="0"/>
              <a:t>Characterization of the </a:t>
            </a:r>
            <a:r>
              <a:rPr lang="en-US" sz="1200" i="1" dirty="0" err="1"/>
              <a:t>fZ</a:t>
            </a:r>
            <a:r>
              <a:rPr lang="en-US" sz="1200" i="1" dirty="0"/>
              <a:t>-motif formed by DNA containing </a:t>
            </a:r>
            <a:r>
              <a:rPr lang="en-US" sz="1200" i="1" dirty="0" err="1"/>
              <a:t>dZ</a:t>
            </a:r>
            <a:r>
              <a:rPr lang="en-US" sz="1200" i="1" dirty="0"/>
              <a:t> using </a:t>
            </a:r>
            <a:r>
              <a:rPr lang="en-US" sz="1200" i="1" baseline="30000" dirty="0"/>
              <a:t>1</a:t>
            </a:r>
            <a:r>
              <a:rPr lang="en-US" sz="1200" i="1" dirty="0"/>
              <a:t>H NMR spectroscopy. A 2 mM solution of the ZZZ oligonucleotide was examined by NMR at 18.8T using aqueous buffers with varying pH and </a:t>
            </a:r>
            <a:r>
              <a:rPr lang="en-US" sz="1200" i="1" baseline="30000" dirty="0"/>
              <a:t>1</a:t>
            </a:r>
            <a:r>
              <a:rPr lang="en-US" sz="1200" i="1" dirty="0"/>
              <a:t>H / </a:t>
            </a:r>
            <a:r>
              <a:rPr lang="en-US" sz="1200" i="1" baseline="30000" dirty="0"/>
              <a:t>2</a:t>
            </a:r>
            <a:r>
              <a:rPr lang="en-US" sz="1200" i="1" dirty="0"/>
              <a:t>H isotope ratios to characterize hydrogen exchange, a reporter on the stability of different hydrogen bonding patterns in DNA. </a:t>
            </a:r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2308225" y="6281739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100" y="1386263"/>
            <a:ext cx="5034232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300" dirty="0"/>
              <a:t>This study explores how adding synthetic nucleotides to DNA not only increases its information density but also diversifies its three-dimensional structures. Specifically, the research introduces an additional nucleotide (</a:t>
            </a:r>
            <a:r>
              <a:rPr lang="en-US" sz="1300" dirty="0" err="1"/>
              <a:t>dZ</a:t>
            </a:r>
            <a:r>
              <a:rPr lang="en-US" sz="1300" dirty="0"/>
              <a:t>) to a DNA strand, forming a stable unimolecular structure called the folded Z-motif (</a:t>
            </a:r>
            <a:r>
              <a:rPr lang="en-US" sz="1300" dirty="0" err="1"/>
              <a:t>fZ</a:t>
            </a:r>
            <a:r>
              <a:rPr lang="en-US" sz="1300" dirty="0"/>
              <a:t>-motif). </a:t>
            </a:r>
            <a:r>
              <a:rPr lang="en-US" sz="1300" dirty="0" err="1"/>
              <a:t>fZ</a:t>
            </a:r>
            <a:r>
              <a:rPr lang="en-US" sz="1300" dirty="0"/>
              <a:t> potentially expands DNA technology applications in catalysis and information storage due to its compact and unique form.</a:t>
            </a:r>
          </a:p>
          <a:p>
            <a:pPr algn="just"/>
            <a:endParaRPr lang="en-US" sz="1300" dirty="0"/>
          </a:p>
          <a:p>
            <a:pPr algn="just"/>
            <a:r>
              <a:rPr lang="en-US" sz="1300" dirty="0"/>
              <a:t>Researchers used several analytical methods, including NMR spectroscopy, to characterize the </a:t>
            </a:r>
            <a:r>
              <a:rPr lang="en-US" sz="1300" dirty="0" err="1"/>
              <a:t>fZ</a:t>
            </a:r>
            <a:r>
              <a:rPr lang="en-US" sz="1300" dirty="0"/>
              <a:t>-motif. DNA strands containing the </a:t>
            </a:r>
            <a:r>
              <a:rPr lang="en-US" sz="1300" dirty="0" err="1"/>
              <a:t>dZ</a:t>
            </a:r>
            <a:r>
              <a:rPr lang="en-US" sz="1300" dirty="0"/>
              <a:t> nucleotide exhibit a stable and unique structure over a pH range of 8-9 with six reverse, skinny </a:t>
            </a:r>
            <a:r>
              <a:rPr lang="en-US" sz="1300" dirty="0" err="1"/>
              <a:t>dZ:dZ</a:t>
            </a:r>
            <a:r>
              <a:rPr lang="en-US" sz="1300" baseline="30000" dirty="0"/>
              <a:t>-</a:t>
            </a:r>
            <a:r>
              <a:rPr lang="en-US" sz="1300" dirty="0"/>
              <a:t> base pairs. Their experiments highlight how the NMR capabilities of the MagLab can determine the unique structural properties of the </a:t>
            </a:r>
            <a:r>
              <a:rPr lang="en-US" sz="1300" dirty="0" err="1"/>
              <a:t>fZ</a:t>
            </a:r>
            <a:r>
              <a:rPr lang="en-US" sz="1300" dirty="0"/>
              <a:t>-motif and characterize the temperature and pH conditions over which it is stable.</a:t>
            </a:r>
          </a:p>
          <a:p>
            <a:pPr algn="just"/>
            <a:endParaRPr lang="en-US" sz="1300" dirty="0"/>
          </a:p>
          <a:p>
            <a:pPr algn="just"/>
            <a:r>
              <a:rPr lang="en-US" sz="1300" dirty="0"/>
              <a:t>The discovery of the </a:t>
            </a:r>
            <a:r>
              <a:rPr lang="en-US" sz="1300" dirty="0" err="1"/>
              <a:t>fZ</a:t>
            </a:r>
            <a:r>
              <a:rPr lang="en-US" sz="1300" dirty="0"/>
              <a:t>-motif advances the field of synthetic biology by demonstrating a new type of DNA folding enabled by an expanded genetic alphabet. This finding opens the door to potential applications in nanotechnology and molecular biology, including the development of new DNA-based sensors and nanomachines that respond to environmental changes.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0" y="1291889"/>
            <a:ext cx="12192000" cy="28082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0" y="6281739"/>
            <a:ext cx="12192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 </a:t>
            </a:r>
            <a:r>
              <a:rPr lang="en-US" sz="1100" dirty="0">
                <a:solidFill>
                  <a:srgbClr val="333399"/>
                </a:solidFill>
              </a:rPr>
              <a:t>AMRIS Facility NMR Spectrometers at 600 MHz and 800 MHz (14.1 and 18.8T).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Wang, B.; Rocca, J.R.;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Hoshika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S.; Chen, C.; Yang, Z.;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Esmaeeli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R.; Wang, J.; Pan, X.; Lu, J.; Wang, K.; Cao, Y.; Tan, W.; Benner, S.A., </a:t>
            </a:r>
            <a:r>
              <a:rPr lang="en-US" sz="1100" b="0" i="1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A folding motif formed with an expanded genetic alphabet,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Nature Chemistry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1-10 (2024)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doi.org/10.1038/s41557-024-01552-7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938234" y="65071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1031516" y="36255"/>
            <a:ext cx="102778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A folding motif formed with an expanded genetic alphabet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/>
            <a:r>
              <a:rPr lang="en-US" sz="1100" dirty="0"/>
              <a:t>Bang Wang</a:t>
            </a:r>
            <a:r>
              <a:rPr lang="en-US" sz="1100" baseline="30000" dirty="0"/>
              <a:t>1,2</a:t>
            </a:r>
            <a:r>
              <a:rPr lang="en-US" sz="1100" dirty="0"/>
              <a:t>, James R. Rocca</a:t>
            </a:r>
            <a:r>
              <a:rPr lang="en-US" sz="1100" baseline="30000" dirty="0"/>
              <a:t>2</a:t>
            </a:r>
            <a:r>
              <a:rPr lang="en-US" sz="1100" dirty="0"/>
              <a:t>, </a:t>
            </a:r>
            <a:r>
              <a:rPr lang="en-US" sz="1100" dirty="0" err="1"/>
              <a:t>Zunyi</a:t>
            </a:r>
            <a:r>
              <a:rPr lang="en-US" sz="1100" dirty="0"/>
              <a:t> Yang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dirty="0" err="1"/>
              <a:t>Weihong</a:t>
            </a:r>
            <a:r>
              <a:rPr lang="en-US" sz="1100" dirty="0"/>
              <a:t> Tan</a:t>
            </a:r>
            <a:r>
              <a:rPr lang="en-US" sz="1100" baseline="30000" dirty="0"/>
              <a:t>2,3</a:t>
            </a:r>
            <a:r>
              <a:rPr lang="en-US" sz="1100" dirty="0"/>
              <a:t>, Steven A. Benner</a:t>
            </a:r>
            <a:r>
              <a:rPr lang="en-US" sz="1100" baseline="30000" dirty="0"/>
              <a:t>1</a:t>
            </a:r>
            <a:r>
              <a:rPr lang="en-US" sz="1100" dirty="0"/>
              <a:t>, et al.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Foundation for Applied Molecular Evolution; 2. University of Florida; 3. Hunan University</a:t>
            </a:r>
          </a:p>
          <a:p>
            <a:pPr algn="ctr">
              <a:spcBef>
                <a:spcPts val="0"/>
              </a:spcBef>
            </a:pPr>
            <a:r>
              <a:rPr lang="en-US" sz="600" b="1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K. M. </a:t>
            </a:r>
            <a:r>
              <a:rPr lang="en-US" sz="1050" dirty="0" err="1">
                <a:latin typeface="+mn-lt"/>
              </a:rPr>
              <a:t>Amm</a:t>
            </a:r>
            <a:r>
              <a:rPr lang="en-US" sz="1050" dirty="0">
                <a:latin typeface="+mn-lt"/>
              </a:rPr>
              <a:t> (NSF DMR-2128556</a:t>
            </a:r>
            <a:r>
              <a:rPr lang="en-US" sz="1050" dirty="0"/>
              <a:t>); S. A. Benner (NIH GM128186 and GM141391); W. Tan (National Natural Science Foundation of China T2188102)</a:t>
            </a:r>
            <a:endParaRPr lang="en-US" sz="1050" b="1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511" y="77787"/>
            <a:ext cx="792698" cy="944759"/>
          </a:xfrm>
          <a:prstGeom prst="rect">
            <a:avLst/>
          </a:prstGeom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E4D5DAA7-ACA5-4300-AB3C-9A2A1C32E8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43575" y="327831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BF3ADAA-5417-4D48-B762-FEE7B05EB06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" t="658" r="329"/>
          <a:stretch/>
        </p:blipFill>
        <p:spPr bwMode="auto">
          <a:xfrm>
            <a:off x="5072332" y="1423084"/>
            <a:ext cx="6957743" cy="3817613"/>
          </a:xfrm>
          <a:prstGeom prst="rect">
            <a:avLst/>
          </a:prstGeom>
          <a:noFill/>
        </p:spPr>
      </p:pic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5072332" y="1397125"/>
            <a:ext cx="6980917" cy="4701782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2308225" y="6281739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" y="1331915"/>
            <a:ext cx="5895976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</a:rPr>
              <a:t>What is the finding?</a:t>
            </a:r>
            <a:r>
              <a:rPr lang="en-US" sz="1300" dirty="0">
                <a:solidFill>
                  <a:srgbClr val="000000"/>
                </a:solidFill>
              </a:rPr>
              <a:t> </a:t>
            </a:r>
            <a:r>
              <a:rPr lang="en-US" sz="1400" dirty="0"/>
              <a:t>Scientists can create synthetic versions of natural polymers like DNA to better understand nature and develop new biotechnological applications. Besides the usual DNA structures (A</a:t>
            </a:r>
          </a:p>
          <a:p>
            <a:r>
              <a:rPr lang="en-US" sz="1400" dirty="0"/>
              <a:t>/U and C pairs), DNA can form other structures. Researchers discovered a new DNA structure, the folded Z-motif (</a:t>
            </a:r>
            <a:r>
              <a:rPr lang="en-US" sz="1400" dirty="0" err="1"/>
              <a:t>fZ</a:t>
            </a:r>
            <a:r>
              <a:rPr lang="en-US" sz="1400" dirty="0"/>
              <a:t>-motif), by adding a synthetic nucleotide (</a:t>
            </a:r>
            <a:r>
              <a:rPr lang="en-US" sz="1400" dirty="0" err="1"/>
              <a:t>dZ</a:t>
            </a:r>
            <a:r>
              <a:rPr lang="en-US" sz="1400" dirty="0"/>
              <a:t>) to the DNA sequence. This new, stable, and compact structure could be important for catalysis and information storage.</a:t>
            </a:r>
          </a:p>
          <a:p>
            <a:endParaRPr lang="en-US" sz="1300" dirty="0">
              <a:solidFill>
                <a:srgbClr val="000000"/>
              </a:solidFill>
            </a:endParaRPr>
          </a:p>
          <a:p>
            <a:pPr algn="just"/>
            <a:r>
              <a:rPr lang="en-US" sz="1300" b="1" dirty="0">
                <a:solidFill>
                  <a:srgbClr val="000000"/>
                </a:solidFill>
              </a:rPr>
              <a:t>Why is this important? </a:t>
            </a:r>
            <a:r>
              <a:rPr lang="en-US" sz="1400" dirty="0"/>
              <a:t>This discovery broadens our knowledge of DNA's potential by using a synthetic nucleotide. The </a:t>
            </a:r>
            <a:r>
              <a:rPr lang="en-US" sz="1400" dirty="0" err="1"/>
              <a:t>fZ</a:t>
            </a:r>
            <a:r>
              <a:rPr lang="en-US" sz="1400" dirty="0"/>
              <a:t>-motif could lead to new technologies like DNA-based sensors and nanomachines, helping us detect environmental changes and explore </a:t>
            </a:r>
            <a:r>
              <a:rPr lang="en-US" sz="1300" dirty="0">
                <a:solidFill>
                  <a:srgbClr val="000000"/>
                </a:solidFill>
              </a:rPr>
              <a:t>the origin of life, both on Earth and elsewhere in the cosmos.</a:t>
            </a:r>
          </a:p>
          <a:p>
            <a:pPr algn="just"/>
            <a:endParaRPr lang="en-US" sz="1300" dirty="0">
              <a:solidFill>
                <a:srgbClr val="000000"/>
              </a:solidFill>
            </a:endParaRPr>
          </a:p>
          <a:p>
            <a:pPr algn="just"/>
            <a:r>
              <a:rPr lang="en-US" sz="1300" b="1" dirty="0">
                <a:solidFill>
                  <a:srgbClr val="000000"/>
                </a:solidFill>
              </a:rPr>
              <a:t>Why did this research need the </a:t>
            </a:r>
            <a:r>
              <a:rPr lang="en-US" sz="1300" b="1" dirty="0" err="1">
                <a:solidFill>
                  <a:srgbClr val="000000"/>
                </a:solidFill>
              </a:rPr>
              <a:t>MagLab</a:t>
            </a:r>
            <a:r>
              <a:rPr lang="en-US" sz="1300" b="1" dirty="0">
                <a:solidFill>
                  <a:srgbClr val="000000"/>
                </a:solidFill>
              </a:rPr>
              <a:t>? </a:t>
            </a:r>
            <a:r>
              <a:rPr lang="en-US" sz="1400" dirty="0"/>
              <a:t>To confirm the structure of the </a:t>
            </a:r>
            <a:r>
              <a:rPr lang="en-US" sz="1400" dirty="0" err="1"/>
              <a:t>fZ</a:t>
            </a:r>
            <a:r>
              <a:rPr lang="en-US" sz="1400" dirty="0"/>
              <a:t>-motif, many analysis methods were used, including nuclear magnetic resonance (NMR) spectroscopy, which needs a high magnetic field. The </a:t>
            </a:r>
            <a:r>
              <a:rPr lang="en-US" sz="1400" dirty="0" err="1"/>
              <a:t>MagLab's</a:t>
            </a:r>
            <a:r>
              <a:rPr lang="en-US" sz="1400" dirty="0"/>
              <a:t> facilities were crucial for these high-field NMR analyses to study the unique hydrogen bonds and the temperatures and pH ranges where the </a:t>
            </a:r>
            <a:r>
              <a:rPr lang="en-US" sz="1400" dirty="0" err="1"/>
              <a:t>fZ</a:t>
            </a:r>
            <a:r>
              <a:rPr lang="en-US" sz="1400" dirty="0"/>
              <a:t>-motif is stable.</a:t>
            </a:r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0" y="1215689"/>
            <a:ext cx="12192000" cy="28082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5934076" y="1329113"/>
            <a:ext cx="6169940" cy="445894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8234" y="65071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511" y="77787"/>
            <a:ext cx="792698" cy="944759"/>
          </a:xfrm>
          <a:prstGeom prst="rect">
            <a:avLst/>
          </a:prstGeom>
        </p:spPr>
      </p:pic>
      <p:sp>
        <p:nvSpPr>
          <p:cNvPr id="2" name="AutoShape 2">
            <a:extLst>
              <a:ext uri="{FF2B5EF4-FFF2-40B4-BE49-F238E27FC236}">
                <a16:creationId xmlns:a16="http://schemas.microsoft.com/office/drawing/2014/main" id="{E4D5DAA7-ACA5-4300-AB3C-9A2A1C32E8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43575" y="327831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08E590-DA79-4831-BD7C-DCFD414BA2D7}"/>
              </a:ext>
            </a:extLst>
          </p:cNvPr>
          <p:cNvSpPr/>
          <p:nvPr/>
        </p:nvSpPr>
        <p:spPr>
          <a:xfrm>
            <a:off x="5895975" y="5270018"/>
            <a:ext cx="62080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/>
              <a:t>Figure 2: </a:t>
            </a:r>
            <a:r>
              <a:rPr lang="en-US" sz="1200" i="1" dirty="0"/>
              <a:t>The proposed structure of the DNA </a:t>
            </a:r>
            <a:r>
              <a:rPr lang="en-US" sz="1200" i="1" dirty="0" err="1"/>
              <a:t>fZ</a:t>
            </a:r>
            <a:r>
              <a:rPr lang="en-US" sz="1200" i="1" dirty="0"/>
              <a:t>-motif (left) with a negatively charged reverse </a:t>
            </a:r>
            <a:r>
              <a:rPr lang="en-US" sz="1200" i="1" dirty="0" err="1"/>
              <a:t>dZ:dZ</a:t>
            </a:r>
            <a:r>
              <a:rPr lang="en-US" sz="1200" i="1" baseline="30000" dirty="0"/>
              <a:t>-</a:t>
            </a:r>
            <a:r>
              <a:rPr lang="en-US" sz="1200" i="1" dirty="0"/>
              <a:t> base pair (right)</a:t>
            </a:r>
            <a:r>
              <a:rPr lang="en-US" sz="1200" b="1" i="1" dirty="0"/>
              <a:t> </a:t>
            </a:r>
            <a:r>
              <a:rPr lang="en-US" sz="1200" i="1" dirty="0"/>
              <a:t>that forms over the pH range of 8.0 to 9.0</a:t>
            </a:r>
            <a:endParaRPr lang="en-US" sz="1200" b="1" i="1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C90547F-596F-4BF0-8202-7ABC1E4F08E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6" t="8865" r="6962" b="7124"/>
          <a:stretch/>
        </p:blipFill>
        <p:spPr bwMode="auto">
          <a:xfrm>
            <a:off x="6033558" y="1412725"/>
            <a:ext cx="5996515" cy="36724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Box 62">
            <a:extLst>
              <a:ext uri="{FF2B5EF4-FFF2-40B4-BE49-F238E27FC236}">
                <a16:creationId xmlns:a16="http://schemas.microsoft.com/office/drawing/2014/main" id="{5D0F6D87-4CBC-AC82-6707-F4346F582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16" y="36255"/>
            <a:ext cx="102778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A New DNA </a:t>
            </a:r>
            <a:r>
              <a:rPr lang="en-US" sz="1600" b="1"/>
              <a:t>Structure Discovered</a:t>
            </a:r>
            <a:endParaRPr lang="en-US" sz="1600" b="1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/>
            <a:r>
              <a:rPr lang="en-US" sz="1100" dirty="0"/>
              <a:t>Bang Wang</a:t>
            </a:r>
            <a:r>
              <a:rPr lang="en-US" sz="1100" baseline="30000" dirty="0"/>
              <a:t>1,2</a:t>
            </a:r>
            <a:r>
              <a:rPr lang="en-US" sz="1100" dirty="0"/>
              <a:t>, James R. Rocca</a:t>
            </a:r>
            <a:r>
              <a:rPr lang="en-US" sz="1100" baseline="30000" dirty="0"/>
              <a:t>2</a:t>
            </a:r>
            <a:r>
              <a:rPr lang="en-US" sz="1100" dirty="0"/>
              <a:t>, </a:t>
            </a:r>
            <a:r>
              <a:rPr lang="en-US" sz="1100" dirty="0" err="1"/>
              <a:t>Zunyi</a:t>
            </a:r>
            <a:r>
              <a:rPr lang="en-US" sz="1100" dirty="0"/>
              <a:t> Yang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  <a:r>
              <a:rPr lang="en-US" sz="1100" dirty="0" err="1"/>
              <a:t>Weihong</a:t>
            </a:r>
            <a:r>
              <a:rPr lang="en-US" sz="1100" dirty="0"/>
              <a:t> Tan</a:t>
            </a:r>
            <a:r>
              <a:rPr lang="en-US" sz="1100" baseline="30000" dirty="0"/>
              <a:t>2,3</a:t>
            </a:r>
            <a:r>
              <a:rPr lang="en-US" sz="1100" dirty="0"/>
              <a:t>, Steven A. Benner</a:t>
            </a:r>
            <a:r>
              <a:rPr lang="en-US" sz="1100" baseline="30000" dirty="0"/>
              <a:t>1</a:t>
            </a:r>
            <a:r>
              <a:rPr lang="en-US" sz="1100" dirty="0"/>
              <a:t>, et al.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1. Foundation for Applied Molecular Evolution; 2. University of Florida; 3. Hunan University</a:t>
            </a:r>
          </a:p>
          <a:p>
            <a:pPr algn="ctr">
              <a:spcBef>
                <a:spcPts val="0"/>
              </a:spcBef>
            </a:pPr>
            <a:r>
              <a:rPr lang="en-US" sz="600" b="1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dirty="0"/>
              <a:t>Funding Grants:</a:t>
            </a:r>
            <a:r>
              <a:rPr lang="en-US" sz="1050" dirty="0"/>
              <a:t> K. M. </a:t>
            </a:r>
            <a:r>
              <a:rPr lang="en-US" sz="1050" dirty="0" err="1">
                <a:latin typeface="+mn-lt"/>
              </a:rPr>
              <a:t>Amm</a:t>
            </a:r>
            <a:r>
              <a:rPr lang="en-US" sz="1050" dirty="0">
                <a:latin typeface="+mn-lt"/>
              </a:rPr>
              <a:t> (NSF DMR-2128556</a:t>
            </a:r>
            <a:r>
              <a:rPr lang="en-US" sz="1050" dirty="0"/>
              <a:t>); S. A. Benner (NIH GM128186 and GM141391); W. Tan (National Natural Science Foundation of China T2188102)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4" name="Text Box 28">
            <a:extLst>
              <a:ext uri="{FF2B5EF4-FFF2-40B4-BE49-F238E27FC236}">
                <a16:creationId xmlns:a16="http://schemas.microsoft.com/office/drawing/2014/main" id="{7803654A-BDF1-9B5D-6938-CE6A17508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81739"/>
            <a:ext cx="12192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 </a:t>
            </a:r>
            <a:r>
              <a:rPr lang="en-US" sz="1100" dirty="0">
                <a:solidFill>
                  <a:srgbClr val="333399"/>
                </a:solidFill>
              </a:rPr>
              <a:t>AMRIS Facility NMR Spectrometers at 600 MHz and 800 MHz (14.1 and 18.8T).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Wang, B.; Rocca, J.R.;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Hoshika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S.; Chen, C.; Yang, Z.; </a:t>
            </a:r>
            <a:r>
              <a:rPr lang="en-US" sz="1100" b="0" i="0" dirty="0" err="1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Esmaeeli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R.; Wang, J.; Pan, X.; Lu, J.; Wang, K.; Cao, Y.; Tan, W.; Benner, S.A., </a:t>
            </a:r>
            <a:r>
              <a:rPr lang="en-US" sz="1100" b="0" i="1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A folding motif formed with an expanded genetic alphabet,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Nature Chemistry</a:t>
            </a:r>
            <a:r>
              <a:rPr lang="en-US" sz="1100" b="0" i="0" dirty="0">
                <a:solidFill>
                  <a:srgbClr val="333399"/>
                </a:solidFill>
                <a:effectLst/>
                <a:latin typeface="arial" panose="020B0604020202020204" pitchFamily="34" charset="0"/>
              </a:rPr>
              <a:t>, 1-10 (2024) </a:t>
            </a:r>
            <a:r>
              <a:rPr lang="en-US" sz="1100" b="1" i="0" dirty="0">
                <a:solidFill>
                  <a:srgbClr val="333399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doi.org/10.1038/s41557-024-01552-7</a:t>
            </a:r>
            <a:endParaRPr lang="en-US" sz="12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609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C4AD0200B8BC44BDD330EF3059487F" ma:contentTypeVersion="1" ma:contentTypeDescription="Create a new document." ma:contentTypeScope="" ma:versionID="0da82ca7ad83cb9daf5cd4f11a0355f1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5D7B05-59FF-4A2E-B833-6A0029C80A28}"/>
</file>

<file path=customXml/itemProps2.xml><?xml version="1.0" encoding="utf-8"?>
<ds:datastoreItem xmlns:ds="http://schemas.openxmlformats.org/officeDocument/2006/customXml" ds:itemID="{ACCD34C2-CAED-462A-90F7-8DA8A2B70CC1}"/>
</file>

<file path=customXml/itemProps3.xml><?xml version="1.0" encoding="utf-8"?>
<ds:datastoreItem xmlns:ds="http://schemas.openxmlformats.org/officeDocument/2006/customXml" ds:itemID="{B49BB08F-3E45-477C-97A4-F779746317BF}"/>
</file>

<file path=docProps/app.xml><?xml version="1.0" encoding="utf-8"?>
<Properties xmlns="http://schemas.openxmlformats.org/officeDocument/2006/extended-properties" xmlns:vt="http://schemas.openxmlformats.org/officeDocument/2006/docPropsVTypes">
  <TotalTime>5967</TotalTime>
  <Words>875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Kathleen Amm</cp:lastModifiedBy>
  <cp:revision>157</cp:revision>
  <cp:lastPrinted>2019-07-16T13:07:28Z</cp:lastPrinted>
  <dcterms:created xsi:type="dcterms:W3CDTF">2004-08-07T03:10:56Z</dcterms:created>
  <dcterms:modified xsi:type="dcterms:W3CDTF">2024-09-10T20:55:41Z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0x010100AFC4AD0200B8BC44BDD330EF3059487F</vt:lpwstr>
  </property>
</Properties>
</file>