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2" r:id="rId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035905-54EB-E24C-156B-D1EDB15D5D85}" name="Roxanne Hughes" initials="RH" userId="S::rmh05e@fsu.edu::36b1cd20-6a7e-48e1-a500-75170da109e2" providerId="AD"/>
  <p188:author id="{3DB12106-0DD3-2BC9-2065-101C1D709738}" name="Carlos Villa" initials="CV" userId="S::cvilla@fsu.edu::5bcbe3f0-32a9-46ec-95be-f44812ec9e3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7931" autoAdjust="0"/>
  </p:normalViewPr>
  <p:slideViewPr>
    <p:cSldViewPr snapToGrid="0">
      <p:cViewPr varScale="1">
        <p:scale>
          <a:sx n="113" d="100"/>
          <a:sy n="113" d="100"/>
        </p:scale>
        <p:origin x="36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ncses.nsf.gov/pubs/nsf23315/report"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6898" y="1243356"/>
            <a:ext cx="6049852" cy="6186309"/>
          </a:xfrm>
          <a:prstGeom prst="rect">
            <a:avLst/>
          </a:prstGeom>
          <a:noFill/>
          <a:ln w="9525">
            <a:noFill/>
            <a:miter lim="800000"/>
            <a:headEnd/>
            <a:tailEnd/>
          </a:ln>
        </p:spPr>
        <p:txBody>
          <a:bodyPr wrap="square" lIns="91440" tIns="45720" rIns="91440" bIns="45720" anchor="t">
            <a:spAutoFit/>
          </a:bodyPr>
          <a:lstStyle/>
          <a:p>
            <a:pPr algn="just"/>
            <a:r>
              <a:rPr lang="en-US" sz="1200" b="1" dirty="0">
                <a:solidFill>
                  <a:srgbClr val="000000"/>
                </a:solidFill>
                <a:latin typeface="Arial"/>
                <a:cs typeface="Arial"/>
              </a:rPr>
              <a:t>What is the finding? </a:t>
            </a:r>
            <a:r>
              <a:rPr lang="en-US" sz="1200" dirty="0">
                <a:latin typeface="Arial"/>
                <a:cs typeface="Arial"/>
              </a:rPr>
              <a:t>One of the MagLab’s core missions is to build a more diverse STEM workforce. Raoina Collins, an alumna of the Godby Science Scholars (GSS) program, is currently working in a research lab at the MagLab with Dr. Munir Humayun. The GSS is a 3-week summer program that serves Amos Godby High School students, a local Title-1 school</a:t>
            </a:r>
            <a:r>
              <a:rPr lang="en-US" sz="1200" baseline="30000" dirty="0">
                <a:latin typeface="Arial"/>
                <a:cs typeface="Arial"/>
              </a:rPr>
              <a:t>1</a:t>
            </a:r>
            <a:r>
              <a:rPr lang="en-US" sz="1200" dirty="0">
                <a:latin typeface="Arial"/>
                <a:cs typeface="Arial"/>
              </a:rPr>
              <a:t> with a predominantly (72%) Black student population. The purpose of the GSS program is to introduce participating students to MagLab STEM research. Students participate in tours and conversations with scientists from multiple facilities and labs. The program culminates in a poster presentation wherein the students propose a research project that they can work on with a MagLab mentor during the academic year in the MagLab's High School Externship (HSE) program. The GSS program serves as a feeder program for the MagLab’s HSE program. Raiona participated in the 2022 GSS program, during which she connected with Dr. Humayun and his research team. In the fall of 2022, she began working with them investigating platinum group elements abundances in red clays. After completing one year as an extern, she was hired by Dr. Humayun and has been working in their lab since August 2023. The impact of the GSS program is best articulated by Raoina, “</a:t>
            </a:r>
            <a:r>
              <a:rPr lang="en-US" sz="1200" i="1" dirty="0">
                <a:latin typeface="Arial"/>
                <a:cs typeface="Arial"/>
              </a:rPr>
              <a:t>The program gave me opportunities to know what research I was interested in. I got to know a lot about myself and what I wanted to do in the future</a:t>
            </a:r>
            <a:r>
              <a:rPr lang="en-US" sz="1200" dirty="0">
                <a:latin typeface="Arial"/>
                <a:cs typeface="Arial"/>
              </a:rPr>
              <a:t>."</a:t>
            </a:r>
            <a:endParaRPr lang="en-US" sz="1200">
              <a:latin typeface="Arial" charset="0"/>
            </a:endParaRPr>
          </a:p>
          <a:p>
            <a:pPr algn="just"/>
            <a:endParaRPr lang="en-US" sz="800" dirty="0">
              <a:solidFill>
                <a:srgbClr val="000000"/>
              </a:solidFill>
            </a:endParaRPr>
          </a:p>
          <a:p>
            <a:pPr algn="just"/>
            <a:r>
              <a:rPr lang="en-US" sz="1200" b="1" dirty="0">
                <a:solidFill>
                  <a:srgbClr val="000000"/>
                </a:solidFill>
                <a:latin typeface="Arial"/>
                <a:cs typeface="Arial"/>
              </a:rPr>
              <a:t>Why is this important? </a:t>
            </a:r>
            <a:r>
              <a:rPr lang="en-US" sz="1200" dirty="0">
                <a:latin typeface="Arial"/>
                <a:cs typeface="Arial"/>
              </a:rPr>
              <a:t>African American and Black people are underrepresented in the STEM workforce (9%) compared to their overall representation in the U.S. population (14.4%)</a:t>
            </a:r>
            <a:r>
              <a:rPr lang="en-US" sz="1200" baseline="30000" dirty="0">
                <a:latin typeface="Arial"/>
                <a:cs typeface="Arial"/>
              </a:rPr>
              <a:t>2</a:t>
            </a:r>
            <a:r>
              <a:rPr lang="en-US" sz="1200" dirty="0">
                <a:latin typeface="Arial"/>
                <a:cs typeface="Arial"/>
              </a:rPr>
              <a:t>. The GSS program has given students, like </a:t>
            </a:r>
            <a:r>
              <a:rPr lang="en-US" sz="1200" dirty="0" err="1">
                <a:latin typeface="Arial"/>
                <a:cs typeface="Arial"/>
              </a:rPr>
              <a:t>Raoina</a:t>
            </a:r>
            <a:r>
              <a:rPr lang="en-US" sz="1200" dirty="0">
                <a:latin typeface="Arial"/>
                <a:cs typeface="Arial"/>
              </a:rPr>
              <a:t>, an opportunity to engage in STEM activities and network with STEM professionals. Over its first three years, the GSS has had 17 participants, (11 Black and 3 Hispanic). Five of the first twelve found placements in the HSE. </a:t>
            </a:r>
            <a:endParaRPr lang="en-US" sz="1200" dirty="0">
              <a:latin typeface="Arial" charset="0"/>
            </a:endParaRPr>
          </a:p>
          <a:p>
            <a:pPr algn="just"/>
            <a:endParaRPr lang="en-US" sz="800" dirty="0">
              <a:latin typeface="Arial" charset="0"/>
            </a:endParaRPr>
          </a:p>
          <a:p>
            <a:pPr algn="just"/>
            <a:r>
              <a:rPr lang="en-US" sz="1200" b="1" dirty="0">
                <a:solidFill>
                  <a:srgbClr val="000000"/>
                </a:solidFill>
                <a:latin typeface="Arial"/>
                <a:cs typeface="Arial"/>
              </a:rPr>
              <a:t>Why did this research need the MagLab?</a:t>
            </a:r>
            <a:r>
              <a:rPr lang="en-US" sz="1200" b="1" dirty="0">
                <a:latin typeface="Arial"/>
                <a:cs typeface="Arial"/>
              </a:rPr>
              <a:t> </a:t>
            </a:r>
            <a:r>
              <a:rPr lang="en-US" sz="1200" dirty="0">
                <a:latin typeface="Arial"/>
                <a:cs typeface="Arial"/>
              </a:rPr>
              <a:t> The success of the GSS, is due in large part to the expertise of our education staff who develop programs that engage young people with information about exciting research at the MagLab. Additionally, MagLab staff commits their time to help K-12 education programs succeed in supporting the NSF mission to build a diverse STEM workforce. </a:t>
            </a:r>
            <a:r>
              <a:rPr lang="en-US" sz="1200" dirty="0">
                <a:solidFill>
                  <a:srgbClr val="000000"/>
                </a:solidFill>
                <a:latin typeface="+mn-lt"/>
                <a:ea typeface="Calibri"/>
                <a:cs typeface="Arial"/>
              </a:rPr>
              <a:t>  </a:t>
            </a:r>
            <a:endParaRPr lang="en-US" sz="1200" dirty="0">
              <a:latin typeface="+mn-lt"/>
              <a:ea typeface="Calibri"/>
              <a:cs typeface="Arial"/>
            </a:endParaRPr>
          </a:p>
          <a:p>
            <a:pPr algn="just"/>
            <a:endParaRPr lang="en-US" sz="800" dirty="0">
              <a:latin typeface="Arial" charset="0"/>
            </a:endParaRPr>
          </a:p>
          <a:p>
            <a:pPr algn="just"/>
            <a:endParaRPr lang="en-US" sz="1200" i="1" dirty="0">
              <a:latin typeface="Arial" charset="0"/>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6115252" y="1329113"/>
            <a:ext cx="5988764" cy="4877232"/>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6004633" y="6203954"/>
            <a:ext cx="6270169"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The </a:t>
            </a:r>
            <a:r>
              <a:rPr lang="en-US" sz="1100" dirty="0" err="1">
                <a:solidFill>
                  <a:srgbClr val="333399"/>
                </a:solidFill>
              </a:rPr>
              <a:t>MagLab’s</a:t>
            </a:r>
            <a:r>
              <a:rPr lang="en-US" sz="1100" dirty="0">
                <a:solidFill>
                  <a:srgbClr val="333399"/>
                </a:solidFill>
              </a:rPr>
              <a:t> Center for Integrating Research &amp; Learning</a:t>
            </a:r>
          </a:p>
          <a:p>
            <a:r>
              <a:rPr lang="en-US" sz="1100" b="1" dirty="0">
                <a:solidFill>
                  <a:srgbClr val="333399"/>
                </a:solidFill>
              </a:rPr>
              <a:t>Citation: </a:t>
            </a:r>
            <a:r>
              <a:rPr lang="en-US" sz="1100" dirty="0">
                <a:solidFill>
                  <a:srgbClr val="333399"/>
                </a:solidFill>
              </a:rPr>
              <a:t>1- A school in which at least 40% of students are from low-income families. </a:t>
            </a:r>
          </a:p>
          <a:p>
            <a:r>
              <a:rPr lang="en-US" sz="1100" dirty="0">
                <a:solidFill>
                  <a:srgbClr val="333399"/>
                </a:solidFill>
              </a:rPr>
              <a:t>2- </a:t>
            </a:r>
            <a:r>
              <a:rPr lang="en-US" sz="1100" dirty="0">
                <a:solidFill>
                  <a:srgbClr val="333399"/>
                </a:solidFill>
                <a:hlinkClick r:id="rId3"/>
              </a:rPr>
              <a:t>https://ncses.nsf.gov/pubs/nsf23315/report</a:t>
            </a:r>
            <a:r>
              <a:rPr lang="en-US" sz="1100" dirty="0">
                <a:solidFill>
                  <a:srgbClr val="333399"/>
                </a:solidFill>
              </a:rPr>
              <a:t> </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11" name="Rectangle 10"/>
          <p:cNvSpPr/>
          <p:nvPr/>
        </p:nvSpPr>
        <p:spPr>
          <a:xfrm>
            <a:off x="9063360" y="1354524"/>
            <a:ext cx="3092833" cy="1615827"/>
          </a:xfrm>
          <a:prstGeom prst="rect">
            <a:avLst/>
          </a:prstGeom>
        </p:spPr>
        <p:txBody>
          <a:bodyPr wrap="square">
            <a:spAutoFit/>
          </a:bodyPr>
          <a:lstStyle/>
          <a:p>
            <a:pPr lvl="0" algn="ctr"/>
            <a:r>
              <a:rPr lang="en-US" sz="1100" dirty="0"/>
              <a:t>Left: Raiona explains her research proposal at the Godby Science Scholars poster presentation in 2022 to her future mentor, Dr. Humayun. </a:t>
            </a:r>
          </a:p>
          <a:p>
            <a:pPr lvl="0" algn="ctr"/>
            <a:r>
              <a:rPr lang="en-US" sz="1100" dirty="0"/>
              <a:t>Bottom left: Raiona presents her poster at the end of her 2023 High School Externship program. </a:t>
            </a:r>
          </a:p>
          <a:p>
            <a:pPr lvl="0" algn="ctr"/>
            <a:r>
              <a:rPr lang="en-US" sz="1100" dirty="0"/>
              <a:t>Bottom right: Raiona working in the MagLab’s geochemistry lab. </a:t>
            </a: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ext Box 62">
            <a:extLst>
              <a:ext uri="{FF2B5EF4-FFF2-40B4-BE49-F238E27FC236}">
                <a16:creationId xmlns:a16="http://schemas.microsoft.com/office/drawing/2014/main" id="{62B98B52-4CE3-C017-B2AE-A1192AD95DB7}"/>
              </a:ext>
            </a:extLst>
          </p:cNvPr>
          <p:cNvSpPr txBox="1">
            <a:spLocks noChangeArrowheads="1"/>
          </p:cNvSpPr>
          <p:nvPr/>
        </p:nvSpPr>
        <p:spPr bwMode="auto">
          <a:xfrm>
            <a:off x="1253766" y="42336"/>
            <a:ext cx="9521072" cy="1177245"/>
          </a:xfrm>
          <a:prstGeom prst="rect">
            <a:avLst/>
          </a:prstGeom>
          <a:noFill/>
          <a:ln w="9525">
            <a:noFill/>
            <a:miter lim="800000"/>
            <a:headEnd/>
            <a:tailEnd/>
          </a:ln>
        </p:spPr>
        <p:txBody>
          <a:bodyPr wrap="square">
            <a:spAutoFit/>
          </a:bodyPr>
          <a:lstStyle/>
          <a:p>
            <a:pPr algn="ctr">
              <a:spcBef>
                <a:spcPts val="0"/>
              </a:spcBef>
            </a:pPr>
            <a:r>
              <a:rPr lang="en-US" sz="1600" b="1" dirty="0" err="1"/>
              <a:t>MagLab’s</a:t>
            </a:r>
            <a:r>
              <a:rPr lang="en-US" sz="1600" b="1" dirty="0"/>
              <a:t> K-12 Education: </a:t>
            </a:r>
            <a:r>
              <a:rPr lang="en-US" sz="1600" b="1" dirty="0" err="1"/>
              <a:t>Godby</a:t>
            </a:r>
            <a:r>
              <a:rPr lang="en-US" sz="1600" b="1" dirty="0"/>
              <a:t> Science Scholars &amp; the STEM Pathway</a:t>
            </a:r>
          </a:p>
          <a:p>
            <a:pPr algn="ctr">
              <a:spcBef>
                <a:spcPts val="0"/>
              </a:spcBef>
            </a:pPr>
            <a:endParaRPr lang="en-US" sz="600" dirty="0"/>
          </a:p>
          <a:p>
            <a:pPr algn="ctr">
              <a:spcBef>
                <a:spcPts val="0"/>
              </a:spcBef>
            </a:pPr>
            <a:r>
              <a:rPr lang="en-US" sz="1100" dirty="0"/>
              <a:t>C.R. Villa</a:t>
            </a:r>
            <a:r>
              <a:rPr lang="en-US" sz="1100" baseline="30000" dirty="0"/>
              <a:t>1</a:t>
            </a:r>
            <a:r>
              <a:rPr lang="en-US" sz="1100" dirty="0"/>
              <a:t>, E.D. Gwin</a:t>
            </a:r>
            <a:r>
              <a:rPr lang="en-US" sz="1100" baseline="30000" dirty="0"/>
              <a:t>2</a:t>
            </a:r>
            <a:r>
              <a:rPr lang="en-US" sz="1100" dirty="0"/>
              <a:t>, C.R. Flamond</a:t>
            </a:r>
            <a:r>
              <a:rPr lang="en-US" sz="1100" baseline="30000" dirty="0"/>
              <a:t>2</a:t>
            </a:r>
            <a:r>
              <a:rPr lang="en-US" sz="1100" dirty="0"/>
              <a:t>, R.M. Hughes</a:t>
            </a:r>
            <a:r>
              <a:rPr lang="en-US" sz="1100" baseline="30000" dirty="0"/>
              <a:t>1</a:t>
            </a:r>
            <a:r>
              <a:rPr lang="en-US" sz="1100" dirty="0"/>
              <a:t> </a:t>
            </a:r>
          </a:p>
          <a:p>
            <a:pPr marL="228600" indent="-228600" algn="ctr">
              <a:spcBef>
                <a:spcPts val="0"/>
              </a:spcBef>
              <a:buAutoNum type="arabicPeriod"/>
            </a:pPr>
            <a:r>
              <a:rPr lang="en-US" sz="1050" b="1" dirty="0">
                <a:solidFill>
                  <a:srgbClr val="0033CC"/>
                </a:solidFill>
              </a:rPr>
              <a:t>Center for Integrating Research and Learning (CIRL) at the National High Magnetic Field Laboratory, </a:t>
            </a:r>
          </a:p>
          <a:p>
            <a:pPr marL="228600" indent="-228600" algn="ctr">
              <a:spcBef>
                <a:spcPts val="0"/>
              </a:spcBef>
              <a:buAutoNum type="arabicPeriod"/>
            </a:pPr>
            <a:r>
              <a:rPr lang="en-US" sz="1050" b="1" dirty="0" err="1">
                <a:solidFill>
                  <a:srgbClr val="0033CC"/>
                </a:solidFill>
              </a:rPr>
              <a:t>Godby</a:t>
            </a:r>
            <a:r>
              <a:rPr lang="en-US" sz="1050" b="1" dirty="0">
                <a:solidFill>
                  <a:srgbClr val="0033CC"/>
                </a:solidFill>
              </a:rPr>
              <a:t> Senior High School </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err="1"/>
              <a:t>K.M.Amm</a:t>
            </a:r>
            <a:r>
              <a:rPr lang="en-US" sz="1050" dirty="0">
                <a:latin typeface="+mn-lt"/>
              </a:rPr>
              <a:t> (NSF DMR-2128556</a:t>
            </a:r>
            <a:r>
              <a:rPr lang="en-US" sz="1050" dirty="0"/>
              <a:t>)</a:t>
            </a:r>
            <a:endParaRPr lang="en-US" sz="1050" b="1" dirty="0">
              <a:solidFill>
                <a:srgbClr val="0033CC"/>
              </a:solidFill>
            </a:endParaRPr>
          </a:p>
        </p:txBody>
      </p:sp>
      <p:pic>
        <p:nvPicPr>
          <p:cNvPr id="7" name="Picture 6" descr="A person wearing a blue shirt and glasses&#10;&#10;Description automatically generated">
            <a:extLst>
              <a:ext uri="{FF2B5EF4-FFF2-40B4-BE49-F238E27FC236}">
                <a16:creationId xmlns:a16="http://schemas.microsoft.com/office/drawing/2014/main" id="{7FEF4751-624A-9698-B691-0FABB52B75D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6200000">
            <a:off x="5455611" y="2124181"/>
            <a:ext cx="4329300" cy="2886200"/>
          </a:xfrm>
          <a:prstGeom prst="rect">
            <a:avLst/>
          </a:prstGeom>
          <a:ln w="9525">
            <a:solidFill>
              <a:schemeClr val="tx1"/>
            </a:solidFill>
          </a:ln>
        </p:spPr>
      </p:pic>
      <p:pic>
        <p:nvPicPr>
          <p:cNvPr id="9" name="Picture 8" descr="A person in a lab coat working in a laboratory&#10;&#10;Description automatically generated">
            <a:extLst>
              <a:ext uri="{FF2B5EF4-FFF2-40B4-BE49-F238E27FC236}">
                <a16:creationId xmlns:a16="http://schemas.microsoft.com/office/drawing/2014/main" id="{848C6F32-5E63-DB55-2539-B224A804AD9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9235985" y="3337494"/>
            <a:ext cx="3191216" cy="2393411"/>
          </a:xfrm>
          <a:prstGeom prst="rect">
            <a:avLst/>
          </a:prstGeom>
          <a:ln w="9525">
            <a:solidFill>
              <a:schemeClr val="tx1"/>
            </a:solidFill>
          </a:ln>
        </p:spPr>
      </p:pic>
      <p:pic>
        <p:nvPicPr>
          <p:cNvPr id="5" name="Picture 4" descr="A person pointing at a poster&#10;&#10;Description automatically generated">
            <a:extLst>
              <a:ext uri="{FF2B5EF4-FFF2-40B4-BE49-F238E27FC236}">
                <a16:creationId xmlns:a16="http://schemas.microsoft.com/office/drawing/2014/main" id="{E0C6977F-C7E0-28C9-86B0-3C254955EF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14845" y="3965159"/>
            <a:ext cx="2886200" cy="2164650"/>
          </a:xfrm>
          <a:prstGeom prst="rect">
            <a:avLst/>
          </a:prstGeom>
          <a:ln w="9525">
            <a:solidFill>
              <a:schemeClr val="tx1"/>
            </a:solidFill>
          </a:ln>
        </p:spPr>
      </p:pic>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ba5d019-e4dc-4c77-b441-444c3562fe17">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37E6F2-E596-45AB-BD7F-D4F659220145}">
  <ds:schemaRefs>
    <ds:schemaRef ds:uri="http://schemas.microsoft.com/office/infopath/2007/PartnerControls"/>
    <ds:schemaRef ds:uri="http://schemas.openxmlformats.org/package/2006/metadata/core-properties"/>
    <ds:schemaRef ds:uri="http://purl.org/dc/elements/1.1/"/>
    <ds:schemaRef ds:uri="http://purl.org/dc/terms/"/>
    <ds:schemaRef ds:uri="a44db9cc-518e-47f6-a9d9-9b822d0ec9d4"/>
    <ds:schemaRef ds:uri="8205fd16-9687-41ca-bad6-6c61019586dc"/>
    <ds:schemaRef ds:uri="http://purl.org/dc/dcmitype/"/>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D9CC19F-F961-444B-9F94-7E820599F64E}"/>
</file>

<file path=customXml/itemProps3.xml><?xml version="1.0" encoding="utf-8"?>
<ds:datastoreItem xmlns:ds="http://schemas.openxmlformats.org/officeDocument/2006/customXml" ds:itemID="{BFBF6E69-DFC6-42EE-887B-BA7DD9C3B37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6111</TotalTime>
  <Words>599</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140</cp:revision>
  <cp:lastPrinted>2019-07-16T13:07:28Z</cp:lastPrinted>
  <dcterms:created xsi:type="dcterms:W3CDTF">2004-08-07T03:10:56Z</dcterms:created>
  <dcterms:modified xsi:type="dcterms:W3CDTF">2024-07-11T14:18:06Z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