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64" autoAdjust="0"/>
    <p:restoredTop sz="95165" autoAdjust="0"/>
  </p:normalViewPr>
  <p:slideViewPr>
    <p:cSldViewPr snapToGrid="0">
      <p:cViewPr varScale="1">
        <p:scale>
          <a:sx n="98" d="100"/>
          <a:sy n="98" d="100"/>
        </p:scale>
        <p:origin x="65" y="55"/>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75100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95976" cy="4708981"/>
          </a:xfrm>
          <a:prstGeom prst="rect">
            <a:avLst/>
          </a:prstGeom>
          <a:noFill/>
          <a:ln w="9525">
            <a:noFill/>
            <a:miter lim="800000"/>
            <a:headEnd/>
            <a:tailEnd/>
          </a:ln>
        </p:spPr>
        <p:txBody>
          <a:bodyPr wrap="square">
            <a:spAutoFit/>
          </a:bodyPr>
          <a:lstStyle/>
          <a:p>
            <a:pPr algn="just"/>
            <a:r>
              <a:rPr lang="en-US" sz="1200" dirty="0"/>
              <a:t>The electronic properties of materials (crystals) can be manipulated via the application of modulated electric &amp; magnetic fields or via modulations engineered into the structure of the material itself. Similar to the beating sound produced by two tuning forks with slightly different frequencies, the spatial modulation produced between two crystal layers with slightly different (incommensurate) structures creates the conditions (stripes) for intriguing new electronic properties.</a:t>
            </a:r>
          </a:p>
          <a:p>
            <a:pPr algn="just"/>
            <a:endParaRPr lang="en-US" sz="1200" dirty="0"/>
          </a:p>
          <a:p>
            <a:pPr algn="just"/>
            <a:r>
              <a:rPr lang="en-US" sz="1200" dirty="0"/>
              <a:t>In layered SrTa</a:t>
            </a:r>
            <a:r>
              <a:rPr lang="en-US" sz="1200" baseline="-25000" dirty="0"/>
              <a:t>2</a:t>
            </a:r>
            <a:r>
              <a:rPr lang="en-US" sz="1200" dirty="0"/>
              <a:t>S</a:t>
            </a:r>
            <a:r>
              <a:rPr lang="en-US" sz="1200" baseline="-25000" dirty="0"/>
              <a:t>5</a:t>
            </a:r>
            <a:r>
              <a:rPr lang="en-US" sz="1200" dirty="0"/>
              <a:t> such conditions are realized due to the difference in periodic structures of Sr</a:t>
            </a:r>
            <a:r>
              <a:rPr lang="en-US" sz="1200" baseline="-25000" dirty="0"/>
              <a:t>3</a:t>
            </a:r>
            <a:r>
              <a:rPr lang="en-US" sz="1200" dirty="0"/>
              <a:t>TaS</a:t>
            </a:r>
            <a:r>
              <a:rPr lang="en-US" sz="1200" baseline="-25000" dirty="0"/>
              <a:t>5</a:t>
            </a:r>
            <a:r>
              <a:rPr lang="en-US" sz="1200" dirty="0"/>
              <a:t> and </a:t>
            </a:r>
            <a:r>
              <a:rPr lang="en-US" sz="1200" i="1" dirty="0"/>
              <a:t>H</a:t>
            </a:r>
            <a:r>
              <a:rPr lang="en-US" sz="1200" dirty="0"/>
              <a:t>-TaS</a:t>
            </a:r>
            <a:r>
              <a:rPr lang="en-US" sz="1200" baseline="-25000" dirty="0"/>
              <a:t>2  </a:t>
            </a:r>
            <a:r>
              <a:rPr lang="en-US" sz="1200" dirty="0"/>
              <a:t>(Fig. 1a). These layers are formed as the material crystalizes from the molten base materials as the mixture is cooled in a furnace. The resulting modulation is ~4.4nm in length which is quite long compared to the interatomic spacing in the crystal. Investigating the properties of SrTa</a:t>
            </a:r>
            <a:r>
              <a:rPr lang="en-US" sz="1200" baseline="-25000" dirty="0"/>
              <a:t>2</a:t>
            </a:r>
            <a:r>
              <a:rPr lang="en-US" sz="1200" dirty="0"/>
              <a:t>S</a:t>
            </a:r>
            <a:r>
              <a:rPr lang="en-US" sz="1200" baseline="-25000" dirty="0"/>
              <a:t>5 </a:t>
            </a:r>
            <a:r>
              <a:rPr lang="en-US" sz="1200" dirty="0"/>
              <a:t>revealed intriguing superconducting behavior which suggests that the first superconducting state forms at T*~2.3K and is confined within the layers (Fig. 1b) due to the intralayer pairing of the electrons. Further cooling reveals a bulk superconducting state  at T</a:t>
            </a:r>
            <a:r>
              <a:rPr lang="en-US" sz="1200" baseline="-25000" dirty="0"/>
              <a:t>c</a:t>
            </a:r>
            <a:r>
              <a:rPr lang="en-US" sz="1200" dirty="0"/>
              <a:t>=1.49K with interlayer electron pairing (Fig. 1c).</a:t>
            </a:r>
          </a:p>
          <a:p>
            <a:pPr algn="just"/>
            <a:endParaRPr lang="en-US" sz="1200" dirty="0"/>
          </a:p>
          <a:p>
            <a:pPr algn="just"/>
            <a:r>
              <a:rPr lang="en-US" sz="1200" dirty="0"/>
              <a:t>To better understand why superconductivity behaves this way in SrTa</a:t>
            </a:r>
            <a:r>
              <a:rPr lang="en-US" sz="1200" baseline="-25000" dirty="0"/>
              <a:t>2</a:t>
            </a:r>
            <a:r>
              <a:rPr lang="en-US" sz="1200" dirty="0"/>
              <a:t>S</a:t>
            </a:r>
            <a:r>
              <a:rPr lang="en-US" sz="1200" baseline="-25000" dirty="0"/>
              <a:t>5</a:t>
            </a:r>
            <a:r>
              <a:rPr lang="en-US" sz="1200" dirty="0"/>
              <a:t> measurements of the Fermi surface via quantum oscillations (QO) in resistance and magnetization were performed at the </a:t>
            </a:r>
            <a:r>
              <a:rPr lang="en-US" sz="1200" dirty="0" err="1"/>
              <a:t>MagLab</a:t>
            </a:r>
            <a:r>
              <a:rPr lang="en-US" sz="1200" dirty="0"/>
              <a:t> (Fig. 1d). The QO measurements revealed a complex superposition of frequencies from both the Fermi surface and oscillations resulting from the spatial modulation of the incommensurate interface between layers (Fig. 1e). The data paints a remarkable picture of electron mobility and coherent electron states in SrTa</a:t>
            </a:r>
            <a:r>
              <a:rPr lang="en-US" sz="1200" baseline="-25000" dirty="0"/>
              <a:t>2</a:t>
            </a:r>
            <a:r>
              <a:rPr lang="en-US" sz="1200" dirty="0"/>
              <a:t>S</a:t>
            </a:r>
            <a:r>
              <a:rPr lang="en-US" sz="1200" baseline="-25000" dirty="0"/>
              <a:t>5</a:t>
            </a:r>
            <a:r>
              <a:rPr lang="en-US" sz="1200" dirty="0"/>
              <a:t> considering the low mobility and lack of QO in Sr</a:t>
            </a:r>
            <a:r>
              <a:rPr lang="en-US" sz="1200" baseline="-25000" dirty="0"/>
              <a:t>3</a:t>
            </a:r>
            <a:r>
              <a:rPr lang="en-US" sz="1200" dirty="0"/>
              <a:t>TaS</a:t>
            </a:r>
            <a:r>
              <a:rPr lang="en-US" sz="1200" baseline="-25000" dirty="0"/>
              <a:t>5</a:t>
            </a:r>
            <a:r>
              <a:rPr lang="en-US" sz="1200" dirty="0"/>
              <a:t> &amp; </a:t>
            </a:r>
            <a:r>
              <a:rPr lang="en-US" sz="1200" i="1" dirty="0"/>
              <a:t>H</a:t>
            </a:r>
            <a:r>
              <a:rPr lang="en-US" sz="1200" dirty="0"/>
              <a:t>-TaS</a:t>
            </a:r>
            <a:r>
              <a:rPr lang="en-US" sz="1200" baseline="-25000" dirty="0"/>
              <a:t>2 </a:t>
            </a:r>
            <a:r>
              <a:rPr lang="en-US" sz="1200" dirty="0"/>
              <a:t>when measured individually.</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61146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1177245"/>
          </a:xfrm>
          <a:prstGeom prst="rect">
            <a:avLst/>
          </a:prstGeom>
          <a:noFill/>
          <a:ln w="9525">
            <a:noFill/>
            <a:miter lim="800000"/>
            <a:headEnd/>
            <a:tailEnd/>
          </a:ln>
        </p:spPr>
        <p:txBody>
          <a:bodyPr wrap="square">
            <a:spAutoFit/>
          </a:bodyPr>
          <a:lstStyle/>
          <a:p>
            <a:pPr algn="ctr">
              <a:spcBef>
                <a:spcPts val="0"/>
              </a:spcBef>
            </a:pPr>
            <a:r>
              <a:rPr lang="en-US" sz="1600" b="1" dirty="0"/>
              <a:t>Evidence of Striped Electronic Phases in a Structurally Modulated Superlattice</a:t>
            </a:r>
          </a:p>
          <a:p>
            <a:pPr algn="ctr">
              <a:spcBef>
                <a:spcPts val="0"/>
              </a:spcBef>
            </a:pPr>
            <a:endParaRPr lang="en-US" sz="600" dirty="0"/>
          </a:p>
          <a:p>
            <a:pPr algn="ctr">
              <a:spcBef>
                <a:spcPts val="0"/>
              </a:spcBef>
            </a:pPr>
            <a:r>
              <a:rPr lang="en-US" sz="1100" dirty="0"/>
              <a:t>A. </a:t>
            </a:r>
            <a:r>
              <a:rPr lang="en-US" sz="1100" dirty="0" err="1"/>
              <a:t>Devarakonda</a:t>
            </a:r>
            <a:r>
              <a:rPr lang="en-US" sz="1100" dirty="0"/>
              <a:t> </a:t>
            </a:r>
            <a:r>
              <a:rPr lang="en-US" sz="1100" baseline="30000" dirty="0"/>
              <a:t>1,6</a:t>
            </a:r>
            <a:r>
              <a:rPr lang="en-US" sz="1100" dirty="0"/>
              <a:t>, A. Chen</a:t>
            </a:r>
            <a:r>
              <a:rPr lang="en-US" sz="1100" baseline="30000" dirty="0"/>
              <a:t>1</a:t>
            </a:r>
            <a:r>
              <a:rPr lang="en-US" sz="1100" dirty="0"/>
              <a:t>, D. Graf</a:t>
            </a:r>
            <a:r>
              <a:rPr lang="en-US" sz="1100" baseline="30000" dirty="0"/>
              <a:t>2</a:t>
            </a:r>
            <a:r>
              <a:rPr lang="en-US" sz="1100" dirty="0"/>
              <a:t>, M. Kriener</a:t>
            </a:r>
            <a:r>
              <a:rPr lang="en-US" sz="1100" baseline="30000" dirty="0"/>
              <a:t>3</a:t>
            </a:r>
            <a:r>
              <a:rPr lang="en-US" sz="1100" dirty="0"/>
              <a:t>, A.J. Akey</a:t>
            </a:r>
            <a:r>
              <a:rPr lang="en-US" sz="1100" baseline="30000" dirty="0"/>
              <a:t>4</a:t>
            </a:r>
            <a:r>
              <a:rPr lang="en-US" sz="1100" dirty="0"/>
              <a:t>, D.C. Bell</a:t>
            </a:r>
            <a:r>
              <a:rPr lang="en-US" sz="1100" baseline="30000" dirty="0"/>
              <a:t>4</a:t>
            </a:r>
            <a:r>
              <a:rPr lang="en-US" sz="1100" dirty="0"/>
              <a:t>, T. Suzuki</a:t>
            </a:r>
            <a:r>
              <a:rPr lang="en-US" sz="1100" baseline="30000" dirty="0"/>
              <a:t>5</a:t>
            </a:r>
            <a:r>
              <a:rPr lang="en-US" sz="1100" dirty="0"/>
              <a:t>, J.G. Checkelsky</a:t>
            </a:r>
            <a:r>
              <a:rPr lang="en-US" sz="1100" baseline="30000" dirty="0"/>
              <a:t>1</a:t>
            </a:r>
          </a:p>
          <a:p>
            <a:pPr algn="ctr">
              <a:spcBef>
                <a:spcPts val="0"/>
              </a:spcBef>
            </a:pPr>
            <a:r>
              <a:rPr lang="en-US" sz="1050" b="1" dirty="0">
                <a:solidFill>
                  <a:srgbClr val="0033CC"/>
                </a:solidFill>
              </a:rPr>
              <a:t>1. MIT; 2. NHMFL; 3. RIKEN; 4. Harvard University; 5. Toho University; 6. Columbia University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 Amm (NSF DMR-2128556</a:t>
            </a:r>
            <a:r>
              <a:rPr lang="en-US" sz="1050" dirty="0"/>
              <a:t>); J. </a:t>
            </a:r>
            <a:r>
              <a:rPr lang="en-US" sz="1050" dirty="0" err="1"/>
              <a:t>Checkelsky</a:t>
            </a:r>
            <a:r>
              <a:rPr lang="en-US" sz="1050" dirty="0"/>
              <a:t> (GBMF9070, DOE DE-SC0022028, ONR N00014-21-1-259); A. </a:t>
            </a:r>
            <a:r>
              <a:rPr lang="en-US" sz="1050" dirty="0" err="1"/>
              <a:t>Devarakonda</a:t>
            </a:r>
            <a:r>
              <a:rPr lang="en-US" sz="1050" dirty="0"/>
              <a:t> (Simons Foundation 855186); D.C. Bell (NSF DMR-1644779)</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descr="A diagram of a graph of a graph&#10;&#10;Description automatically generated with medium confidence">
            <a:extLst>
              <a:ext uri="{FF2B5EF4-FFF2-40B4-BE49-F238E27FC236}">
                <a16:creationId xmlns:a16="http://schemas.microsoft.com/office/drawing/2014/main" id="{7BD02B44-1E10-6403-FF22-34E34DBCD7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16923" y="1346884"/>
            <a:ext cx="4417140" cy="3423151"/>
          </a:xfrm>
          <a:prstGeom prst="rect">
            <a:avLst/>
          </a:prstGeom>
        </p:spPr>
      </p:pic>
      <p:pic>
        <p:nvPicPr>
          <p:cNvPr id="6" name="Picture 5" descr="A diagram of a molecule&#10;&#10;Description automatically generated">
            <a:extLst>
              <a:ext uri="{FF2B5EF4-FFF2-40B4-BE49-F238E27FC236}">
                <a16:creationId xmlns:a16="http://schemas.microsoft.com/office/drawing/2014/main" id="{FDA05A43-768E-CB82-8390-08DD6B6372F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1340" y="1406570"/>
            <a:ext cx="1599557" cy="1797092"/>
          </a:xfrm>
          <a:prstGeom prst="rect">
            <a:avLst/>
          </a:prstGeom>
        </p:spPr>
      </p:pic>
      <p:pic>
        <p:nvPicPr>
          <p:cNvPr id="8" name="Picture 7" descr="A close-up of several objects&#10;&#10;Description automatically generated">
            <a:extLst>
              <a:ext uri="{FF2B5EF4-FFF2-40B4-BE49-F238E27FC236}">
                <a16:creationId xmlns:a16="http://schemas.microsoft.com/office/drawing/2014/main" id="{882FDB67-3F1A-EFE4-964D-71A18DCE38F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48983" y="4510728"/>
            <a:ext cx="1852454" cy="1213677"/>
          </a:xfrm>
          <a:prstGeom prst="rect">
            <a:avLst/>
          </a:prstGeom>
        </p:spPr>
      </p:pic>
      <p:pic>
        <p:nvPicPr>
          <p:cNvPr id="15" name="Picture 14" descr="Several eggs on a roof&#10;&#10;Description automatically generated">
            <a:extLst>
              <a:ext uri="{FF2B5EF4-FFF2-40B4-BE49-F238E27FC236}">
                <a16:creationId xmlns:a16="http://schemas.microsoft.com/office/drawing/2014/main" id="{F720633B-E4FD-FC1B-FFB6-88BD3C81C69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48983" y="3306651"/>
            <a:ext cx="1674920" cy="1256190"/>
          </a:xfrm>
          <a:prstGeom prst="rect">
            <a:avLst/>
          </a:prstGeom>
        </p:spPr>
      </p:pic>
      <p:sp>
        <p:nvSpPr>
          <p:cNvPr id="16" name="TextBox 15">
            <a:extLst>
              <a:ext uri="{FF2B5EF4-FFF2-40B4-BE49-F238E27FC236}">
                <a16:creationId xmlns:a16="http://schemas.microsoft.com/office/drawing/2014/main" id="{9476FAE2-0E98-FFA2-7891-538DB7F17A56}"/>
              </a:ext>
            </a:extLst>
          </p:cNvPr>
          <p:cNvSpPr txBox="1"/>
          <p:nvPr/>
        </p:nvSpPr>
        <p:spPr>
          <a:xfrm>
            <a:off x="5952708" y="1350839"/>
            <a:ext cx="269626" cy="276999"/>
          </a:xfrm>
          <a:prstGeom prst="rect">
            <a:avLst/>
          </a:prstGeom>
          <a:noFill/>
        </p:spPr>
        <p:txBody>
          <a:bodyPr wrap="none" rtlCol="0">
            <a:spAutoFit/>
          </a:bodyPr>
          <a:lstStyle/>
          <a:p>
            <a:r>
              <a:rPr lang="en-US" sz="1200" b="1" dirty="0"/>
              <a:t>a</a:t>
            </a:r>
          </a:p>
        </p:txBody>
      </p:sp>
      <p:sp>
        <p:nvSpPr>
          <p:cNvPr id="17" name="TextBox 16">
            <a:extLst>
              <a:ext uri="{FF2B5EF4-FFF2-40B4-BE49-F238E27FC236}">
                <a16:creationId xmlns:a16="http://schemas.microsoft.com/office/drawing/2014/main" id="{5DD17B0E-F56D-F33F-2558-BC00F8B0201C}"/>
              </a:ext>
            </a:extLst>
          </p:cNvPr>
          <p:cNvSpPr txBox="1"/>
          <p:nvPr/>
        </p:nvSpPr>
        <p:spPr>
          <a:xfrm>
            <a:off x="5947899" y="3309015"/>
            <a:ext cx="279244" cy="276999"/>
          </a:xfrm>
          <a:prstGeom prst="rect">
            <a:avLst/>
          </a:prstGeom>
          <a:noFill/>
        </p:spPr>
        <p:txBody>
          <a:bodyPr wrap="none" rtlCol="0">
            <a:spAutoFit/>
          </a:bodyPr>
          <a:lstStyle/>
          <a:p>
            <a:r>
              <a:rPr lang="en-US" sz="1200" b="1" dirty="0"/>
              <a:t>b</a:t>
            </a:r>
          </a:p>
        </p:txBody>
      </p:sp>
      <p:sp>
        <p:nvSpPr>
          <p:cNvPr id="18" name="TextBox 17">
            <a:extLst>
              <a:ext uri="{FF2B5EF4-FFF2-40B4-BE49-F238E27FC236}">
                <a16:creationId xmlns:a16="http://schemas.microsoft.com/office/drawing/2014/main" id="{AE5F6747-E00E-1DF2-E152-05F501AB6CFE}"/>
              </a:ext>
            </a:extLst>
          </p:cNvPr>
          <p:cNvSpPr txBox="1"/>
          <p:nvPr/>
        </p:nvSpPr>
        <p:spPr>
          <a:xfrm>
            <a:off x="5952708" y="4510195"/>
            <a:ext cx="269626" cy="276999"/>
          </a:xfrm>
          <a:prstGeom prst="rect">
            <a:avLst/>
          </a:prstGeom>
          <a:noFill/>
        </p:spPr>
        <p:txBody>
          <a:bodyPr wrap="none" rtlCol="0">
            <a:spAutoFit/>
          </a:bodyPr>
          <a:lstStyle/>
          <a:p>
            <a:r>
              <a:rPr lang="en-US" sz="1200" b="1" dirty="0"/>
              <a:t>c</a:t>
            </a:r>
          </a:p>
        </p:txBody>
      </p:sp>
      <p:sp>
        <p:nvSpPr>
          <p:cNvPr id="19" name="TextBox 18">
            <a:extLst>
              <a:ext uri="{FF2B5EF4-FFF2-40B4-BE49-F238E27FC236}">
                <a16:creationId xmlns:a16="http://schemas.microsoft.com/office/drawing/2014/main" id="{700E398F-C44C-646D-BF35-3CA5FF0D8FA2}"/>
              </a:ext>
            </a:extLst>
          </p:cNvPr>
          <p:cNvSpPr txBox="1"/>
          <p:nvPr/>
        </p:nvSpPr>
        <p:spPr>
          <a:xfrm>
            <a:off x="7515213" y="1350839"/>
            <a:ext cx="279244" cy="276999"/>
          </a:xfrm>
          <a:prstGeom prst="rect">
            <a:avLst/>
          </a:prstGeom>
          <a:solidFill>
            <a:schemeClr val="bg1"/>
          </a:solidFill>
        </p:spPr>
        <p:txBody>
          <a:bodyPr wrap="none" rtlCol="0">
            <a:spAutoFit/>
          </a:bodyPr>
          <a:lstStyle/>
          <a:p>
            <a:r>
              <a:rPr lang="en-US" sz="1200" b="1" dirty="0"/>
              <a:t>d</a:t>
            </a:r>
          </a:p>
        </p:txBody>
      </p:sp>
      <p:sp>
        <p:nvSpPr>
          <p:cNvPr id="20" name="TextBox 19">
            <a:extLst>
              <a:ext uri="{FF2B5EF4-FFF2-40B4-BE49-F238E27FC236}">
                <a16:creationId xmlns:a16="http://schemas.microsoft.com/office/drawing/2014/main" id="{B5360594-AA33-8E4B-B366-688251AD55AB}"/>
              </a:ext>
            </a:extLst>
          </p:cNvPr>
          <p:cNvSpPr txBox="1"/>
          <p:nvPr/>
        </p:nvSpPr>
        <p:spPr>
          <a:xfrm>
            <a:off x="7539990" y="2970660"/>
            <a:ext cx="269626" cy="276999"/>
          </a:xfrm>
          <a:prstGeom prst="rect">
            <a:avLst/>
          </a:prstGeom>
          <a:solidFill>
            <a:schemeClr val="bg1"/>
          </a:solidFill>
          <a:ln>
            <a:noFill/>
          </a:ln>
        </p:spPr>
        <p:txBody>
          <a:bodyPr wrap="none" rtlCol="0">
            <a:spAutoFit/>
          </a:bodyPr>
          <a:lstStyle/>
          <a:p>
            <a:r>
              <a:rPr lang="en-US" sz="1200" b="1" dirty="0"/>
              <a:t>e</a:t>
            </a:r>
          </a:p>
        </p:txBody>
      </p:sp>
      <p:sp>
        <p:nvSpPr>
          <p:cNvPr id="21" name="TextBox 20">
            <a:extLst>
              <a:ext uri="{FF2B5EF4-FFF2-40B4-BE49-F238E27FC236}">
                <a16:creationId xmlns:a16="http://schemas.microsoft.com/office/drawing/2014/main" id="{8F7218C2-D6F0-C4AF-6889-40278969313D}"/>
              </a:ext>
            </a:extLst>
          </p:cNvPr>
          <p:cNvSpPr txBox="1"/>
          <p:nvPr/>
        </p:nvSpPr>
        <p:spPr>
          <a:xfrm>
            <a:off x="7816344" y="4725049"/>
            <a:ext cx="4217719" cy="1107996"/>
          </a:xfrm>
          <a:prstGeom prst="rect">
            <a:avLst/>
          </a:prstGeom>
          <a:noFill/>
        </p:spPr>
        <p:txBody>
          <a:bodyPr wrap="square" rtlCol="0">
            <a:spAutoFit/>
          </a:bodyPr>
          <a:lstStyle/>
          <a:p>
            <a:r>
              <a:rPr lang="en-US" sz="1100" dirty="0"/>
              <a:t>Fig.1: a) Crystal structure of SrTa</a:t>
            </a:r>
            <a:r>
              <a:rPr lang="en-US" sz="1100" baseline="-25000" dirty="0"/>
              <a:t>2</a:t>
            </a:r>
            <a:r>
              <a:rPr lang="en-US" sz="1100" dirty="0"/>
              <a:t>S</a:t>
            </a:r>
            <a:r>
              <a:rPr lang="en-US" sz="1100" baseline="-25000" dirty="0"/>
              <a:t>5</a:t>
            </a:r>
            <a:r>
              <a:rPr lang="en-US" sz="1100" dirty="0"/>
              <a:t>, b) Illustration of </a:t>
            </a:r>
            <a:r>
              <a:rPr lang="en-US" sz="1100" i="1" dirty="0"/>
              <a:t>intralayer</a:t>
            </a:r>
            <a:r>
              <a:rPr lang="en-US" sz="1100" dirty="0"/>
              <a:t> electronic pairing, c) Illustration of </a:t>
            </a:r>
            <a:r>
              <a:rPr lang="en-US" sz="1100" i="1" dirty="0"/>
              <a:t>interlayer </a:t>
            </a:r>
            <a:r>
              <a:rPr lang="en-US" sz="1100" dirty="0"/>
              <a:t>electronic pairing, d)  M vs. H traces to 31T showing quantum oscillations, e) Fast Fourier transform of the 5.3 deg. trace in d) showing component frequencies as well as  the frequencies due to the modulated structure.</a:t>
            </a:r>
          </a:p>
        </p:txBody>
      </p:sp>
      <p:sp>
        <p:nvSpPr>
          <p:cNvPr id="3" name="Text Box 28">
            <a:extLst>
              <a:ext uri="{FF2B5EF4-FFF2-40B4-BE49-F238E27FC236}">
                <a16:creationId xmlns:a16="http://schemas.microsoft.com/office/drawing/2014/main" id="{1FC0C54F-68F5-E10A-0216-9A04B00333DA}"/>
              </a:ext>
            </a:extLst>
          </p:cNvPr>
          <p:cNvSpPr txBox="1">
            <a:spLocks noChangeArrowheads="1"/>
          </p:cNvSpPr>
          <p:nvPr/>
        </p:nvSpPr>
        <p:spPr bwMode="auto">
          <a:xfrm>
            <a:off x="-27111" y="6212179"/>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Field Facility, Cell 9 magnet (31T).</a:t>
            </a:r>
          </a:p>
          <a:p>
            <a:r>
              <a:rPr lang="en-US" sz="1100" b="1" dirty="0">
                <a:solidFill>
                  <a:srgbClr val="333399"/>
                </a:solidFill>
              </a:rPr>
              <a:t>Citation: </a:t>
            </a:r>
            <a:r>
              <a:rPr lang="en-US" sz="1100" dirty="0" err="1">
                <a:solidFill>
                  <a:srgbClr val="333399"/>
                </a:solidFill>
              </a:rPr>
              <a:t>Devarakonda</a:t>
            </a:r>
            <a:r>
              <a:rPr lang="en-US" sz="1100" dirty="0">
                <a:solidFill>
                  <a:srgbClr val="333399"/>
                </a:solidFill>
              </a:rPr>
              <a:t>, A., Chen, A., Graf, D., </a:t>
            </a:r>
            <a:r>
              <a:rPr lang="en-US" sz="1100" dirty="0" err="1">
                <a:solidFill>
                  <a:srgbClr val="333399"/>
                </a:solidFill>
              </a:rPr>
              <a:t>Kriener</a:t>
            </a:r>
            <a:r>
              <a:rPr lang="en-US" sz="1100" dirty="0">
                <a:solidFill>
                  <a:srgbClr val="333399"/>
                </a:solidFill>
              </a:rPr>
              <a:t>, M., </a:t>
            </a:r>
            <a:r>
              <a:rPr lang="en-US" sz="1100" dirty="0" err="1">
                <a:solidFill>
                  <a:srgbClr val="333399"/>
                </a:solidFill>
              </a:rPr>
              <a:t>Akey</a:t>
            </a:r>
            <a:r>
              <a:rPr lang="en-US" sz="1100" dirty="0">
                <a:solidFill>
                  <a:srgbClr val="333399"/>
                </a:solidFill>
              </a:rPr>
              <a:t>, A.J., Bell, D.C., Suzuki, T., </a:t>
            </a:r>
            <a:r>
              <a:rPr lang="en-US" sz="1100" dirty="0" err="1">
                <a:solidFill>
                  <a:srgbClr val="333399"/>
                </a:solidFill>
              </a:rPr>
              <a:t>Checkelsky</a:t>
            </a:r>
            <a:r>
              <a:rPr lang="en-US" sz="1100" dirty="0">
                <a:solidFill>
                  <a:srgbClr val="333399"/>
                </a:solidFill>
              </a:rPr>
              <a:t>, J.G. </a:t>
            </a:r>
            <a:r>
              <a:rPr lang="en-US" sz="1100" i="1" dirty="0">
                <a:solidFill>
                  <a:srgbClr val="333399"/>
                </a:solidFill>
              </a:rPr>
              <a:t>Evidence of striped electronic phases in a structurally modulated superlattice</a:t>
            </a:r>
            <a:r>
              <a:rPr lang="en-US" sz="1100" dirty="0">
                <a:solidFill>
                  <a:srgbClr val="333399"/>
                </a:solidFill>
              </a:rPr>
              <a:t>, </a:t>
            </a:r>
            <a:r>
              <a:rPr lang="en-US" sz="1100" b="1" dirty="0">
                <a:solidFill>
                  <a:srgbClr val="333399"/>
                </a:solidFill>
              </a:rPr>
              <a:t>Nature</a:t>
            </a:r>
            <a:r>
              <a:rPr lang="en-US" sz="1100" dirty="0">
                <a:solidFill>
                  <a:srgbClr val="333399"/>
                </a:solidFill>
              </a:rPr>
              <a:t> (2024), </a:t>
            </a:r>
            <a:r>
              <a:rPr lang="en-US" sz="1100" b="1" u="sng" dirty="0">
                <a:solidFill>
                  <a:srgbClr val="333399"/>
                </a:solidFill>
              </a:rPr>
              <a:t>doi.org/10.1038/s41586-024-07589-5</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98769"/>
            <a:ext cx="5895976" cy="4570482"/>
          </a:xfrm>
          <a:prstGeom prst="rect">
            <a:avLst/>
          </a:prstGeom>
          <a:noFill/>
          <a:ln w="9525">
            <a:noFill/>
            <a:miter lim="800000"/>
            <a:headEnd/>
            <a:tailEnd/>
          </a:ln>
        </p:spPr>
        <p:txBody>
          <a:bodyPr wrap="square">
            <a:spAutoFit/>
          </a:bodyPr>
          <a:lstStyle/>
          <a:p>
            <a:pPr algn="just"/>
            <a:r>
              <a:rPr lang="en-US" sz="1300" b="1" dirty="0">
                <a:solidFill>
                  <a:srgbClr val="000000"/>
                </a:solidFill>
              </a:rPr>
              <a:t>What is the finding? </a:t>
            </a:r>
            <a:r>
              <a:rPr lang="en-US" sz="1400" dirty="0"/>
              <a:t>Scientists measured the Fermi surface of </a:t>
            </a:r>
            <a:r>
              <a:rPr lang="en-US" sz="1300" dirty="0"/>
              <a:t>bulk crystalline </a:t>
            </a:r>
            <a:r>
              <a:rPr lang="en-US" sz="1400" dirty="0"/>
              <a:t>SrTa</a:t>
            </a:r>
            <a:r>
              <a:rPr lang="en-US" sz="1400" baseline="-25000" dirty="0"/>
              <a:t>2</a:t>
            </a:r>
            <a:r>
              <a:rPr lang="en-US" sz="1400" dirty="0"/>
              <a:t>S</a:t>
            </a:r>
            <a:r>
              <a:rPr lang="en-US" sz="1400" baseline="-25000" dirty="0"/>
              <a:t>5</a:t>
            </a:r>
            <a:r>
              <a:rPr lang="en-US" sz="1300" dirty="0"/>
              <a:t> to understand unique superconducting behaviors inside and between the material’s layers. Measurements showed that a unique mismatch between its layers affects the material's electronic states. This leads to surprising behaviors in electron mobility, quantum oscillations, and superconductivity. </a:t>
            </a:r>
          </a:p>
          <a:p>
            <a:pPr algn="just"/>
            <a:endParaRPr lang="en-US" sz="800" dirty="0">
              <a:solidFill>
                <a:srgbClr val="000000"/>
              </a:solidFill>
            </a:endParaRPr>
          </a:p>
          <a:p>
            <a:pPr algn="just"/>
            <a:r>
              <a:rPr lang="en-US" sz="1300" b="1" dirty="0">
                <a:solidFill>
                  <a:srgbClr val="000000"/>
                </a:solidFill>
              </a:rPr>
              <a:t>Why is this important? </a:t>
            </a:r>
            <a:r>
              <a:rPr lang="en-US" sz="1300" dirty="0"/>
              <a:t>The properties of everyday materials (like metals, glass, and plastics) depend on how their electrons interact, either as free-moving valence electrons or bound in orbits around atoms. Understanding these interactions is crucial for developing new technologies and improving existing ones.</a:t>
            </a:r>
          </a:p>
          <a:p>
            <a:pPr algn="just"/>
            <a:endParaRPr lang="en-US" sz="800" dirty="0">
              <a:latin typeface="Arial" charset="0"/>
            </a:endParaRPr>
          </a:p>
          <a:p>
            <a:pPr algn="just"/>
            <a:r>
              <a:rPr lang="en-US" sz="1300" b="1" dirty="0">
                <a:solidFill>
                  <a:srgbClr val="000000"/>
                </a:solidFill>
              </a:rPr>
              <a:t>Why did this research need the MagLab?</a:t>
            </a:r>
            <a:r>
              <a:rPr lang="en-US" sz="1300" b="1" dirty="0">
                <a:latin typeface="Arial" charset="0"/>
              </a:rPr>
              <a:t> </a:t>
            </a:r>
            <a:r>
              <a:rPr lang="en-US" sz="1300" dirty="0">
                <a:latin typeface="Arial" charset="0"/>
              </a:rPr>
              <a:t> </a:t>
            </a:r>
            <a:r>
              <a:rPr lang="en-US" sz="1300" dirty="0"/>
              <a:t>The Fermi surface is a mathematical model that shows the energy level dividing occupied (bound) electron states from empty (unbound) ones, determining many properties of conducting materials. To measure the Fermi surface's size and shape, one of the best methods is to place the material in a changing magnetic field and measure the resulting quantum oscillations in magnetization, susceptibility, or resistance. Using a 31T magnet and a low-temperature cryostat, researchers gathered data to map the Fermi surface of SrTa2S5 and compare it to calculations. Achieving this requires very high magnetic fields in a low-temperature, low-noise environment like those available at the </a:t>
            </a:r>
            <a:r>
              <a:rPr lang="en-US" sz="1300" dirty="0" err="1"/>
              <a:t>MagLab</a:t>
            </a:r>
            <a:r>
              <a:rPr lang="en-US" sz="1300" dirty="0"/>
              <a:t>. </a:t>
            </a:r>
            <a:endParaRPr lang="en-US" sz="1300" b="1" i="1" dirty="0">
              <a:latin typeface="Arial" charset="0"/>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62">
            <a:extLst>
              <a:ext uri="{FF2B5EF4-FFF2-40B4-BE49-F238E27FC236}">
                <a16:creationId xmlns:a16="http://schemas.microsoft.com/office/drawing/2014/main" id="{5064713B-3069-C135-E13C-7235E2EA4B89}"/>
              </a:ext>
            </a:extLst>
          </p:cNvPr>
          <p:cNvSpPr txBox="1">
            <a:spLocks noChangeArrowheads="1"/>
          </p:cNvSpPr>
          <p:nvPr/>
        </p:nvSpPr>
        <p:spPr bwMode="auto">
          <a:xfrm>
            <a:off x="1253766" y="42336"/>
            <a:ext cx="9521072" cy="1177245"/>
          </a:xfrm>
          <a:prstGeom prst="rect">
            <a:avLst/>
          </a:prstGeom>
          <a:noFill/>
          <a:ln w="9525">
            <a:noFill/>
            <a:miter lim="800000"/>
            <a:headEnd/>
            <a:tailEnd/>
          </a:ln>
        </p:spPr>
        <p:txBody>
          <a:bodyPr wrap="square">
            <a:spAutoFit/>
          </a:bodyPr>
          <a:lstStyle/>
          <a:p>
            <a:pPr algn="ctr">
              <a:spcBef>
                <a:spcPts val="0"/>
              </a:spcBef>
            </a:pPr>
            <a:r>
              <a:rPr lang="en-US" sz="1600" b="1" dirty="0"/>
              <a:t>Striped Electronic Phases in a Structurally Modulated Superlattice</a:t>
            </a:r>
          </a:p>
          <a:p>
            <a:pPr algn="ctr">
              <a:spcBef>
                <a:spcPts val="0"/>
              </a:spcBef>
            </a:pPr>
            <a:endParaRPr lang="en-US" sz="600" dirty="0"/>
          </a:p>
          <a:p>
            <a:pPr algn="ctr">
              <a:spcBef>
                <a:spcPts val="0"/>
              </a:spcBef>
            </a:pPr>
            <a:r>
              <a:rPr lang="en-US" sz="1100" dirty="0"/>
              <a:t>A. </a:t>
            </a:r>
            <a:r>
              <a:rPr lang="en-US" sz="1100" dirty="0" err="1"/>
              <a:t>Devarakonda</a:t>
            </a:r>
            <a:r>
              <a:rPr lang="en-US" sz="1100" dirty="0"/>
              <a:t> </a:t>
            </a:r>
            <a:r>
              <a:rPr lang="en-US" sz="1100" baseline="30000" dirty="0"/>
              <a:t>1,6</a:t>
            </a:r>
            <a:r>
              <a:rPr lang="en-US" sz="1100" dirty="0"/>
              <a:t>, A. Chen</a:t>
            </a:r>
            <a:r>
              <a:rPr lang="en-US" sz="1100" baseline="30000" dirty="0"/>
              <a:t>1</a:t>
            </a:r>
            <a:r>
              <a:rPr lang="en-US" sz="1100" dirty="0"/>
              <a:t>, D. Graf</a:t>
            </a:r>
            <a:r>
              <a:rPr lang="en-US" sz="1100" baseline="30000" dirty="0"/>
              <a:t>2</a:t>
            </a:r>
            <a:r>
              <a:rPr lang="en-US" sz="1100" dirty="0"/>
              <a:t>, M. Kriener</a:t>
            </a:r>
            <a:r>
              <a:rPr lang="en-US" sz="1100" baseline="30000" dirty="0"/>
              <a:t>3</a:t>
            </a:r>
            <a:r>
              <a:rPr lang="en-US" sz="1100" dirty="0"/>
              <a:t>, A.J. Akey</a:t>
            </a:r>
            <a:r>
              <a:rPr lang="en-US" sz="1100" baseline="30000" dirty="0"/>
              <a:t>4</a:t>
            </a:r>
            <a:r>
              <a:rPr lang="en-US" sz="1100" dirty="0"/>
              <a:t>, D.C. Bell</a:t>
            </a:r>
            <a:r>
              <a:rPr lang="en-US" sz="1100" baseline="30000" dirty="0"/>
              <a:t>4</a:t>
            </a:r>
            <a:r>
              <a:rPr lang="en-US" sz="1100" dirty="0"/>
              <a:t>, T. Suzuki</a:t>
            </a:r>
            <a:r>
              <a:rPr lang="en-US" sz="1100" baseline="30000" dirty="0"/>
              <a:t>5</a:t>
            </a:r>
            <a:r>
              <a:rPr lang="en-US" sz="1100" dirty="0"/>
              <a:t>, J.G. Checkelsky</a:t>
            </a:r>
            <a:r>
              <a:rPr lang="en-US" sz="1100" baseline="30000" dirty="0"/>
              <a:t>1</a:t>
            </a:r>
          </a:p>
          <a:p>
            <a:pPr algn="ctr">
              <a:spcBef>
                <a:spcPts val="0"/>
              </a:spcBef>
            </a:pPr>
            <a:r>
              <a:rPr lang="en-US" sz="1050" b="1" dirty="0">
                <a:solidFill>
                  <a:srgbClr val="0033CC"/>
                </a:solidFill>
              </a:rPr>
              <a:t>1. MIT; 2. NHMFL; 3. RIKEN; 4. Harvard University; 5. Toho University; 6. Columbia University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K. Amm (NSF DMR-2128556</a:t>
            </a:r>
            <a:r>
              <a:rPr lang="en-US" sz="1050" dirty="0"/>
              <a:t>); J. </a:t>
            </a:r>
            <a:r>
              <a:rPr lang="en-US" sz="1050" dirty="0" err="1"/>
              <a:t>Checkelsky</a:t>
            </a:r>
            <a:r>
              <a:rPr lang="en-US" sz="1050" dirty="0"/>
              <a:t> (GBMF9070, DOE DE-SC0022028, ONR N00014-21-1-259); A. </a:t>
            </a:r>
            <a:r>
              <a:rPr lang="en-US" sz="1050" dirty="0" err="1"/>
              <a:t>Devarakonda</a:t>
            </a:r>
            <a:r>
              <a:rPr lang="en-US" sz="1050" dirty="0"/>
              <a:t> (Simons Foundation 855186); D.C. Bell (NSF DMR-1644779)</a:t>
            </a:r>
            <a:endParaRPr lang="en-US" sz="1050" b="1" dirty="0">
              <a:solidFill>
                <a:srgbClr val="0033CC"/>
              </a:solidFill>
            </a:endParaRPr>
          </a:p>
        </p:txBody>
      </p:sp>
      <p:sp>
        <p:nvSpPr>
          <p:cNvPr id="4" name="Text Box 28">
            <a:extLst>
              <a:ext uri="{FF2B5EF4-FFF2-40B4-BE49-F238E27FC236}">
                <a16:creationId xmlns:a16="http://schemas.microsoft.com/office/drawing/2014/main" id="{386BAD2A-1E5F-3B5D-D17F-2CB239AE6EBD}"/>
              </a:ext>
            </a:extLst>
          </p:cNvPr>
          <p:cNvSpPr txBox="1">
            <a:spLocks noChangeArrowheads="1"/>
          </p:cNvSpPr>
          <p:nvPr/>
        </p:nvSpPr>
        <p:spPr bwMode="auto">
          <a:xfrm>
            <a:off x="-27111" y="6212179"/>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Field Facility, Cell 9 magnet (31T).</a:t>
            </a:r>
          </a:p>
          <a:p>
            <a:r>
              <a:rPr lang="en-US" sz="1100" b="1" dirty="0">
                <a:solidFill>
                  <a:srgbClr val="333399"/>
                </a:solidFill>
              </a:rPr>
              <a:t>Citation: </a:t>
            </a:r>
            <a:r>
              <a:rPr lang="en-US" sz="1100" dirty="0" err="1">
                <a:solidFill>
                  <a:srgbClr val="333399"/>
                </a:solidFill>
              </a:rPr>
              <a:t>Devarakonda</a:t>
            </a:r>
            <a:r>
              <a:rPr lang="en-US" sz="1100" dirty="0">
                <a:solidFill>
                  <a:srgbClr val="333399"/>
                </a:solidFill>
              </a:rPr>
              <a:t>, A., Chen, A., Graf, D., </a:t>
            </a:r>
            <a:r>
              <a:rPr lang="en-US" sz="1100" dirty="0" err="1">
                <a:solidFill>
                  <a:srgbClr val="333399"/>
                </a:solidFill>
              </a:rPr>
              <a:t>Kriener</a:t>
            </a:r>
            <a:r>
              <a:rPr lang="en-US" sz="1100" dirty="0">
                <a:solidFill>
                  <a:srgbClr val="333399"/>
                </a:solidFill>
              </a:rPr>
              <a:t>, M., </a:t>
            </a:r>
            <a:r>
              <a:rPr lang="en-US" sz="1100" dirty="0" err="1">
                <a:solidFill>
                  <a:srgbClr val="333399"/>
                </a:solidFill>
              </a:rPr>
              <a:t>Akey</a:t>
            </a:r>
            <a:r>
              <a:rPr lang="en-US" sz="1100" dirty="0">
                <a:solidFill>
                  <a:srgbClr val="333399"/>
                </a:solidFill>
              </a:rPr>
              <a:t>, A.J., Bell, D.C., Suzuki, T., </a:t>
            </a:r>
            <a:r>
              <a:rPr lang="en-US" sz="1100" dirty="0" err="1">
                <a:solidFill>
                  <a:srgbClr val="333399"/>
                </a:solidFill>
              </a:rPr>
              <a:t>Checkelsky</a:t>
            </a:r>
            <a:r>
              <a:rPr lang="en-US" sz="1100" dirty="0">
                <a:solidFill>
                  <a:srgbClr val="333399"/>
                </a:solidFill>
              </a:rPr>
              <a:t>, J.G. </a:t>
            </a:r>
            <a:r>
              <a:rPr lang="en-US" sz="1100" i="1" dirty="0">
                <a:solidFill>
                  <a:srgbClr val="333399"/>
                </a:solidFill>
              </a:rPr>
              <a:t>Evidence of striped electronic phases in a structurally modulated superlattice</a:t>
            </a:r>
            <a:r>
              <a:rPr lang="en-US" sz="1100" dirty="0">
                <a:solidFill>
                  <a:srgbClr val="333399"/>
                </a:solidFill>
              </a:rPr>
              <a:t>, </a:t>
            </a:r>
            <a:r>
              <a:rPr lang="en-US" sz="1100" b="1" dirty="0">
                <a:solidFill>
                  <a:srgbClr val="333399"/>
                </a:solidFill>
              </a:rPr>
              <a:t>Nature</a:t>
            </a:r>
            <a:r>
              <a:rPr lang="en-US" sz="1100" dirty="0">
                <a:solidFill>
                  <a:srgbClr val="333399"/>
                </a:solidFill>
              </a:rPr>
              <a:t> (2024), </a:t>
            </a:r>
            <a:r>
              <a:rPr lang="en-US" sz="1100" b="1" u="sng" dirty="0" err="1">
                <a:solidFill>
                  <a:srgbClr val="333399"/>
                </a:solidFill>
              </a:rPr>
              <a:t>doi.org</a:t>
            </a:r>
            <a:r>
              <a:rPr lang="en-US" sz="1100" b="1" u="sng" dirty="0">
                <a:solidFill>
                  <a:srgbClr val="333399"/>
                </a:solidFill>
              </a:rPr>
              <a:t>/10.1038/s41586-024-07589-5</a:t>
            </a:r>
          </a:p>
        </p:txBody>
      </p:sp>
      <p:sp>
        <p:nvSpPr>
          <p:cNvPr id="5" name="Rectangle 49">
            <a:extLst>
              <a:ext uri="{FF2B5EF4-FFF2-40B4-BE49-F238E27FC236}">
                <a16:creationId xmlns:a16="http://schemas.microsoft.com/office/drawing/2014/main" id="{77E1E2E2-E58F-D73D-FF7E-065BA557AD0A}"/>
              </a:ext>
            </a:extLst>
          </p:cNvPr>
          <p:cNvSpPr>
            <a:spLocks noChangeArrowheads="1"/>
          </p:cNvSpPr>
          <p:nvPr/>
        </p:nvSpPr>
        <p:spPr bwMode="auto">
          <a:xfrm>
            <a:off x="5934076" y="1329113"/>
            <a:ext cx="6169940" cy="4611469"/>
          </a:xfrm>
          <a:prstGeom prst="rect">
            <a:avLst/>
          </a:prstGeom>
          <a:noFill/>
          <a:ln w="19050">
            <a:solidFill>
              <a:srgbClr val="0033CC"/>
            </a:solidFill>
            <a:miter lim="800000"/>
            <a:headEnd/>
            <a:tailEnd/>
          </a:ln>
        </p:spPr>
        <p:txBody>
          <a:bodyPr wrap="none" anchor="ctr"/>
          <a:lstStyle/>
          <a:p>
            <a:endParaRPr lang="en-US"/>
          </a:p>
        </p:txBody>
      </p:sp>
      <p:pic>
        <p:nvPicPr>
          <p:cNvPr id="6" name="Picture 5" descr="A diagram of a graph of a graph&#10;&#10;Description automatically generated with medium confidence">
            <a:extLst>
              <a:ext uri="{FF2B5EF4-FFF2-40B4-BE49-F238E27FC236}">
                <a16:creationId xmlns:a16="http://schemas.microsoft.com/office/drawing/2014/main" id="{DAA24077-0E8C-42BB-B762-78013A8964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16923" y="1346884"/>
            <a:ext cx="4417140" cy="3423151"/>
          </a:xfrm>
          <a:prstGeom prst="rect">
            <a:avLst/>
          </a:prstGeom>
        </p:spPr>
      </p:pic>
      <p:pic>
        <p:nvPicPr>
          <p:cNvPr id="7" name="Picture 6" descr="A diagram of a molecule&#10;&#10;Description automatically generated">
            <a:extLst>
              <a:ext uri="{FF2B5EF4-FFF2-40B4-BE49-F238E27FC236}">
                <a16:creationId xmlns:a16="http://schemas.microsoft.com/office/drawing/2014/main" id="{CC7494A3-4212-1555-3286-A865E59647D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71340" y="1406570"/>
            <a:ext cx="1599557" cy="1797092"/>
          </a:xfrm>
          <a:prstGeom prst="rect">
            <a:avLst/>
          </a:prstGeom>
        </p:spPr>
      </p:pic>
      <p:pic>
        <p:nvPicPr>
          <p:cNvPr id="8" name="Picture 7" descr="A close-up of several objects&#10;&#10;Description automatically generated">
            <a:extLst>
              <a:ext uri="{FF2B5EF4-FFF2-40B4-BE49-F238E27FC236}">
                <a16:creationId xmlns:a16="http://schemas.microsoft.com/office/drawing/2014/main" id="{7B2018D7-3160-0CC2-0077-7A3875D2F8D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48983" y="4510728"/>
            <a:ext cx="1852454" cy="1213677"/>
          </a:xfrm>
          <a:prstGeom prst="rect">
            <a:avLst/>
          </a:prstGeom>
        </p:spPr>
      </p:pic>
      <p:pic>
        <p:nvPicPr>
          <p:cNvPr id="9" name="Picture 8" descr="Several eggs on a roof&#10;&#10;Description automatically generated">
            <a:extLst>
              <a:ext uri="{FF2B5EF4-FFF2-40B4-BE49-F238E27FC236}">
                <a16:creationId xmlns:a16="http://schemas.microsoft.com/office/drawing/2014/main" id="{AC6F091F-4A5C-CA6C-D64A-0B699C33B6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48983" y="3306651"/>
            <a:ext cx="1674920" cy="1256190"/>
          </a:xfrm>
          <a:prstGeom prst="rect">
            <a:avLst/>
          </a:prstGeom>
        </p:spPr>
      </p:pic>
      <p:sp>
        <p:nvSpPr>
          <p:cNvPr id="15" name="TextBox 14">
            <a:extLst>
              <a:ext uri="{FF2B5EF4-FFF2-40B4-BE49-F238E27FC236}">
                <a16:creationId xmlns:a16="http://schemas.microsoft.com/office/drawing/2014/main" id="{C8EC53F9-B99D-86BB-CD95-EA21BAE8D9ED}"/>
              </a:ext>
            </a:extLst>
          </p:cNvPr>
          <p:cNvSpPr txBox="1"/>
          <p:nvPr/>
        </p:nvSpPr>
        <p:spPr>
          <a:xfrm>
            <a:off x="5952708" y="1365015"/>
            <a:ext cx="269626" cy="276999"/>
          </a:xfrm>
          <a:prstGeom prst="rect">
            <a:avLst/>
          </a:prstGeom>
          <a:noFill/>
        </p:spPr>
        <p:txBody>
          <a:bodyPr wrap="none" rtlCol="0">
            <a:spAutoFit/>
          </a:bodyPr>
          <a:lstStyle/>
          <a:p>
            <a:r>
              <a:rPr lang="en-US" sz="1200" b="1" dirty="0"/>
              <a:t>a</a:t>
            </a:r>
          </a:p>
        </p:txBody>
      </p:sp>
      <p:sp>
        <p:nvSpPr>
          <p:cNvPr id="16" name="TextBox 15">
            <a:extLst>
              <a:ext uri="{FF2B5EF4-FFF2-40B4-BE49-F238E27FC236}">
                <a16:creationId xmlns:a16="http://schemas.microsoft.com/office/drawing/2014/main" id="{6A03B682-AE42-9C3C-DC9C-703CD5C50E94}"/>
              </a:ext>
            </a:extLst>
          </p:cNvPr>
          <p:cNvSpPr txBox="1"/>
          <p:nvPr/>
        </p:nvSpPr>
        <p:spPr>
          <a:xfrm>
            <a:off x="5947899" y="3309015"/>
            <a:ext cx="279244" cy="276999"/>
          </a:xfrm>
          <a:prstGeom prst="rect">
            <a:avLst/>
          </a:prstGeom>
          <a:noFill/>
        </p:spPr>
        <p:txBody>
          <a:bodyPr wrap="none" rtlCol="0">
            <a:spAutoFit/>
          </a:bodyPr>
          <a:lstStyle/>
          <a:p>
            <a:r>
              <a:rPr lang="en-US" sz="1200" b="1" dirty="0"/>
              <a:t>b</a:t>
            </a:r>
          </a:p>
        </p:txBody>
      </p:sp>
      <p:sp>
        <p:nvSpPr>
          <p:cNvPr id="17" name="TextBox 16">
            <a:extLst>
              <a:ext uri="{FF2B5EF4-FFF2-40B4-BE49-F238E27FC236}">
                <a16:creationId xmlns:a16="http://schemas.microsoft.com/office/drawing/2014/main" id="{19A5FCB9-DB5D-238E-AD4C-9D3F893B7F9B}"/>
              </a:ext>
            </a:extLst>
          </p:cNvPr>
          <p:cNvSpPr txBox="1"/>
          <p:nvPr/>
        </p:nvSpPr>
        <p:spPr>
          <a:xfrm>
            <a:off x="5952708" y="4510195"/>
            <a:ext cx="269626" cy="276999"/>
          </a:xfrm>
          <a:prstGeom prst="rect">
            <a:avLst/>
          </a:prstGeom>
          <a:noFill/>
        </p:spPr>
        <p:txBody>
          <a:bodyPr wrap="none" rtlCol="0">
            <a:spAutoFit/>
          </a:bodyPr>
          <a:lstStyle/>
          <a:p>
            <a:r>
              <a:rPr lang="en-US" sz="1200" b="1" dirty="0"/>
              <a:t>c</a:t>
            </a:r>
          </a:p>
        </p:txBody>
      </p:sp>
      <p:sp>
        <p:nvSpPr>
          <p:cNvPr id="18" name="TextBox 17">
            <a:extLst>
              <a:ext uri="{FF2B5EF4-FFF2-40B4-BE49-F238E27FC236}">
                <a16:creationId xmlns:a16="http://schemas.microsoft.com/office/drawing/2014/main" id="{6169FCFB-23D4-78AB-DEAA-C3B141EAE455}"/>
              </a:ext>
            </a:extLst>
          </p:cNvPr>
          <p:cNvSpPr txBox="1"/>
          <p:nvPr/>
        </p:nvSpPr>
        <p:spPr>
          <a:xfrm>
            <a:off x="7515213" y="1365015"/>
            <a:ext cx="279244" cy="276999"/>
          </a:xfrm>
          <a:prstGeom prst="rect">
            <a:avLst/>
          </a:prstGeom>
          <a:solidFill>
            <a:schemeClr val="bg1"/>
          </a:solidFill>
        </p:spPr>
        <p:txBody>
          <a:bodyPr wrap="none" rtlCol="0">
            <a:spAutoFit/>
          </a:bodyPr>
          <a:lstStyle/>
          <a:p>
            <a:r>
              <a:rPr lang="en-US" sz="1200" b="1" dirty="0"/>
              <a:t>d</a:t>
            </a:r>
          </a:p>
        </p:txBody>
      </p:sp>
      <p:sp>
        <p:nvSpPr>
          <p:cNvPr id="19" name="TextBox 18">
            <a:extLst>
              <a:ext uri="{FF2B5EF4-FFF2-40B4-BE49-F238E27FC236}">
                <a16:creationId xmlns:a16="http://schemas.microsoft.com/office/drawing/2014/main" id="{F00725CB-30DD-2EF6-A195-D6D2D179F1D6}"/>
              </a:ext>
            </a:extLst>
          </p:cNvPr>
          <p:cNvSpPr txBox="1"/>
          <p:nvPr/>
        </p:nvSpPr>
        <p:spPr>
          <a:xfrm>
            <a:off x="7539990" y="2970660"/>
            <a:ext cx="269626" cy="276999"/>
          </a:xfrm>
          <a:prstGeom prst="rect">
            <a:avLst/>
          </a:prstGeom>
          <a:solidFill>
            <a:schemeClr val="bg1"/>
          </a:solidFill>
          <a:ln>
            <a:noFill/>
          </a:ln>
        </p:spPr>
        <p:txBody>
          <a:bodyPr wrap="none" rtlCol="0">
            <a:spAutoFit/>
          </a:bodyPr>
          <a:lstStyle/>
          <a:p>
            <a:r>
              <a:rPr lang="en-US" sz="1200" b="1" dirty="0"/>
              <a:t>e</a:t>
            </a:r>
          </a:p>
        </p:txBody>
      </p:sp>
      <p:sp>
        <p:nvSpPr>
          <p:cNvPr id="20" name="TextBox 19">
            <a:extLst>
              <a:ext uri="{FF2B5EF4-FFF2-40B4-BE49-F238E27FC236}">
                <a16:creationId xmlns:a16="http://schemas.microsoft.com/office/drawing/2014/main" id="{47ED0041-122F-3FB4-0CD3-FC1E681CE5EE}"/>
              </a:ext>
            </a:extLst>
          </p:cNvPr>
          <p:cNvSpPr txBox="1"/>
          <p:nvPr/>
        </p:nvSpPr>
        <p:spPr>
          <a:xfrm>
            <a:off x="7816344" y="4725049"/>
            <a:ext cx="4217719" cy="1107996"/>
          </a:xfrm>
          <a:prstGeom prst="rect">
            <a:avLst/>
          </a:prstGeom>
          <a:noFill/>
        </p:spPr>
        <p:txBody>
          <a:bodyPr wrap="square" rtlCol="0">
            <a:spAutoFit/>
          </a:bodyPr>
          <a:lstStyle/>
          <a:p>
            <a:r>
              <a:rPr lang="en-US" sz="1100" dirty="0"/>
              <a:t>Fig.1: a) Crystal structure of SrTa</a:t>
            </a:r>
            <a:r>
              <a:rPr lang="en-US" sz="1100" baseline="-25000" dirty="0"/>
              <a:t>2</a:t>
            </a:r>
            <a:r>
              <a:rPr lang="en-US" sz="1100" dirty="0"/>
              <a:t>S</a:t>
            </a:r>
            <a:r>
              <a:rPr lang="en-US" sz="1100" baseline="-25000" dirty="0"/>
              <a:t>5</a:t>
            </a:r>
            <a:r>
              <a:rPr lang="en-US" sz="1100" dirty="0"/>
              <a:t>, b) Illustration of </a:t>
            </a:r>
            <a:r>
              <a:rPr lang="en-US" sz="1100" i="1" dirty="0"/>
              <a:t>intralayer</a:t>
            </a:r>
            <a:r>
              <a:rPr lang="en-US" sz="1100" dirty="0"/>
              <a:t> electronic pairing, c) Illustration of </a:t>
            </a:r>
            <a:r>
              <a:rPr lang="en-US" sz="1100" i="1" dirty="0"/>
              <a:t>interlayer</a:t>
            </a:r>
            <a:r>
              <a:rPr lang="en-US" sz="1100" dirty="0"/>
              <a:t> electronic pairing, d)  M vs. H traces to 31T showing quantum oscillations, e) Fast Fourier transform of the 5.3 deg. trace in d) showing component frequencies as well as  the frequencies due to the modulated structure.</a:t>
            </a:r>
          </a:p>
        </p:txBody>
      </p:sp>
    </p:spTree>
    <p:extLst>
      <p:ext uri="{BB962C8B-B14F-4D97-AF65-F5344CB8AC3E}">
        <p14:creationId xmlns:p14="http://schemas.microsoft.com/office/powerpoint/2010/main" val="136928458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B94E7C-C287-4E09-9A25-8C32C3EB26FD}"/>
</file>

<file path=customXml/itemProps2.xml><?xml version="1.0" encoding="utf-8"?>
<ds:datastoreItem xmlns:ds="http://schemas.openxmlformats.org/officeDocument/2006/customXml" ds:itemID="{4ECCBFFC-CF86-4E4A-B009-C36FC6144580}"/>
</file>

<file path=customXml/itemProps3.xml><?xml version="1.0" encoding="utf-8"?>
<ds:datastoreItem xmlns:ds="http://schemas.openxmlformats.org/officeDocument/2006/customXml" ds:itemID="{A93EDC4D-A1B4-4FE9-98ED-49400645DB0C}"/>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8860</TotalTime>
  <Words>1059</Words>
  <Application>Microsoft Office PowerPoint</Application>
  <PresentationFormat>Widescreen</PresentationFormat>
  <Paragraphs>40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178</cp:revision>
  <cp:lastPrinted>2019-07-16T13:07:28Z</cp:lastPrinted>
  <dcterms:created xsi:type="dcterms:W3CDTF">2004-08-07T03:10:56Z</dcterms:created>
  <dcterms:modified xsi:type="dcterms:W3CDTF">2024-09-11T02:44:21Z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